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0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80" r:id="rId11"/>
    <p:sldId id="281" r:id="rId12"/>
    <p:sldId id="282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3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3" r:id="rId30"/>
    <p:sldId id="295" r:id="rId31"/>
    <p:sldId id="285" r:id="rId32"/>
    <p:sldId id="296" r:id="rId33"/>
    <p:sldId id="297" r:id="rId34"/>
    <p:sldId id="298" r:id="rId35"/>
    <p:sldId id="299" r:id="rId36"/>
    <p:sldId id="300" r:id="rId37"/>
    <p:sldId id="304" r:id="rId38"/>
    <p:sldId id="302" r:id="rId39"/>
    <p:sldId id="305" r:id="rId40"/>
    <p:sldId id="312" r:id="rId41"/>
    <p:sldId id="306" r:id="rId42"/>
    <p:sldId id="307" r:id="rId43"/>
    <p:sldId id="308" r:id="rId44"/>
    <p:sldId id="311" r:id="rId45"/>
    <p:sldId id="310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008000"/>
    <a:srgbClr val="996633"/>
    <a:srgbClr val="FF5050"/>
    <a:srgbClr val="DDDDDD"/>
    <a:srgbClr val="BBE0E3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55" autoAdjust="0"/>
    <p:restoredTop sz="94660"/>
  </p:normalViewPr>
  <p:slideViewPr>
    <p:cSldViewPr>
      <p:cViewPr varScale="1">
        <p:scale>
          <a:sx n="68" d="100"/>
          <a:sy n="6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7E1097-FE5E-433C-8E22-9B6F74B7C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BD-F78A-4213-8D06-54C14213003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3468-0A66-4526-BE21-2915E42C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E970-5770-4106-AA3B-F4EECA4AF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80FAD-05CE-4D41-996A-25E6769A0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09168-1CF8-4ABC-AE71-5332DA863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EDA-25EE-4534-9E69-B56064F1B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F21E6-6346-41A3-A61D-A38CC7CCD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28425-67E9-481C-81E1-741175243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7726-5063-413E-A227-CB2A38942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69F04-C078-43B4-ABCB-0CA60DB5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EB9A-232F-4252-B791-ADF4DEEC5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8CA1C-32A9-459A-A129-2EF881051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469C-8EFE-4ABF-9E63-E62ABC1B0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B4B61-F813-4D37-B593-03473B138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14FF980-4DB6-4770-B33F-F5B39E9D9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9"/>
          <p:cNvSpPr>
            <a:spLocks noChangeArrowheads="1"/>
          </p:cNvSpPr>
          <p:nvPr/>
        </p:nvSpPr>
        <p:spPr bwMode="auto">
          <a:xfrm rot="19682585">
            <a:off x="3384389" y="3371936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ZENTILL</a:t>
            </a:r>
          </a:p>
        </p:txBody>
      </p:sp>
      <p:pic>
        <p:nvPicPr>
          <p:cNvPr id="5123" name="Picture 4" descr="a1cnow-insi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bright="10000"/>
          </a:blip>
          <a:srcRect/>
          <a:stretch>
            <a:fillRect/>
          </a:stretch>
        </p:blipFill>
        <p:spPr>
          <a:xfrm>
            <a:off x="0" y="0"/>
            <a:ext cx="3886200" cy="6858000"/>
          </a:xfrm>
          <a:noFill/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86200" y="609600"/>
            <a:ext cx="3581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>
                <a:solidFill>
                  <a:srgbClr val="663300"/>
                </a:solidFill>
                <a:latin typeface="Georgia" pitchFamily="18" charset="0"/>
              </a:rPr>
              <a:t>22-03-2013 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4419600" y="4648200"/>
            <a:ext cx="472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1" dirty="0">
                <a:ln w="5080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>
                    <a:shade val="50000"/>
                  </a:schemeClr>
                </a:solidFill>
                <a:latin typeface="Georgia" pitchFamily="18" charset="0"/>
              </a:rPr>
              <a:t>Codeless Coding…………………..{     }</a:t>
            </a:r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6629400" y="57912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eorgia" pitchFamily="18" charset="0"/>
              </a:rPr>
              <a:t>Zentill,,,</a:t>
            </a:r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 rot="-1917415">
            <a:off x="2209800" y="2971800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6000" b="1">
              <a:solidFill>
                <a:srgbClr val="EAEAEA"/>
              </a:solidFill>
              <a:latin typeface="Georgia" pitchFamily="18" charset="0"/>
            </a:endParaRP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4038600" y="2743200"/>
            <a:ext cx="4800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n w="10541" cmpd="sng">
                  <a:solidFill>
                    <a:srgbClr val="996633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itchFamily="18" charset="0"/>
              </a:rPr>
              <a:t>Control of Power Converters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ln w="10541" cmpd="sng">
                  <a:solidFill>
                    <a:srgbClr val="996633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itchFamily="18" charset="0"/>
              </a:rPr>
              <a:t>Using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ln w="10541" cmpd="sng">
                  <a:solidFill>
                    <a:srgbClr val="996633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itchFamily="18" charset="0"/>
              </a:rPr>
              <a:t>MATLAB - Xilinx Interface</a:t>
            </a:r>
          </a:p>
        </p:txBody>
      </p:sp>
      <p:sp>
        <p:nvSpPr>
          <p:cNvPr id="8203" name="Text Box 6"/>
          <p:cNvSpPr txBox="1">
            <a:spLocks noChangeArrowheads="1"/>
          </p:cNvSpPr>
          <p:nvPr/>
        </p:nvSpPr>
        <p:spPr bwMode="auto">
          <a:xfrm>
            <a:off x="4648200" y="1905000"/>
            <a:ext cx="4114800" cy="70788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Georgia" pitchFamily="18" charset="0"/>
              </a:rPr>
              <a:t>Workshop On</a:t>
            </a:r>
          </a:p>
        </p:txBody>
      </p:sp>
      <p:pic>
        <p:nvPicPr>
          <p:cNvPr id="5130" name="Picture 30" descr="kkk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467600" y="457200"/>
            <a:ext cx="1371600" cy="1219200"/>
          </a:xfrm>
          <a:noFill/>
        </p:spPr>
      </p:pic>
      <p:pic>
        <p:nvPicPr>
          <p:cNvPr id="11" name="Pictur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A……………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Behavioral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2286000"/>
            <a:ext cx="4724400" cy="38100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VHDL Coding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AND Gate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JK Flip Flop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BCD – 7 Segment Converter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Frequency Divider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Counter-7 Segment - Interface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" y="65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295400"/>
            <a:ext cx="39624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  <a:latin typeface="Times New Roman" pitchFamily="18" charset="0"/>
                <a:cs typeface="Times New Roman" pitchFamily="18" charset="0"/>
              </a:rPr>
              <a:t>Coding syntax of VHDL file</a:t>
            </a:r>
            <a:endParaRPr lang="en-US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819400" y="2156713"/>
            <a:ext cx="5715000" cy="45473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 include the library files &gt;</a:t>
            </a:r>
            <a:endParaRPr kumimoji="0" lang="en-US" sz="1050" i="0" u="none" strike="noStrike" normalizeH="0" baseline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entity &lt;entity</a:t>
            </a:r>
            <a:r>
              <a:rPr kumimoji="0" lang="en-US" sz="2000" i="0" u="none" strike="noStrike" normalizeH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name&gt;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&lt;Define the I/O Ports &gt;</a:t>
            </a:r>
            <a:endParaRPr kumimoji="0" lang="en-US" sz="1050" i="0" u="none" strike="noStrike" normalizeH="0" baseline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nd &lt;entity name&gt;;</a:t>
            </a: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architecture Behavioral of &lt;entity name&gt; is</a:t>
            </a: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&lt;Define</a:t>
            </a:r>
            <a:r>
              <a:rPr kumimoji="0" lang="en-US" sz="2000" i="0" u="none" strike="noStrike" normalizeH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or declare 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intermediate signals&gt;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VHDL Coding</a:t>
            </a:r>
            <a:r>
              <a:rPr kumimoji="0" lang="en-US" sz="2000" i="0" u="none" strike="noStrike" normalizeH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&gt;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VHDL Signal</a:t>
            </a:r>
            <a:r>
              <a:rPr kumimoji="0" lang="en-US" sz="2000" i="0" u="none" strike="noStrike" normalizeH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Sensitive Coding &gt;;</a:t>
            </a:r>
            <a:endParaRPr kumimoji="0" lang="en-US" sz="2000" i="0" u="none" strike="noStrike" normalizeH="0" baseline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nd process;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Behavioral;</a:t>
            </a:r>
            <a:endParaRPr kumimoji="0" lang="en-US" sz="280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1169551" cy="48767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VHDL- LANGUAGE SYNTAX</a:t>
            </a:r>
            <a:endParaRPr lang="en-US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" y="65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295400"/>
            <a:ext cx="396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  <a:latin typeface="Times New Roman" pitchFamily="18" charset="0"/>
                <a:cs typeface="Times New Roman" pitchFamily="18" charset="0"/>
              </a:rPr>
              <a:t>Coding syntax of UCF file</a:t>
            </a:r>
            <a:endParaRPr lang="en-US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 rot="19760961">
            <a:off x="367991" y="3779715"/>
            <a:ext cx="9291703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 “&lt;Port Variable Name&gt;” LOC= “FPGA Pin Number”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304800"/>
            <a:ext cx="1169551" cy="58673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UCF-PORT ASSIGNMENT SYNTAX</a:t>
            </a:r>
            <a:endParaRPr lang="en-US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 descr="C:\Users\ZenTill\Desktop\and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2030730" cy="2785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:\Users\ZenTill\Desktop\0410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29000"/>
            <a:ext cx="2222500" cy="26371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124200" y="1371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reflection blurRad="6350" stA="60000" endA="900" endPos="60000" dist="60007" dir="5400000" sy="-100000" algn="bl" rotWithShape="0"/>
                </a:effectLst>
              </a:rPr>
              <a:t>AND  . GATE</a:t>
            </a:r>
            <a:endParaRPr lang="en-US" i="1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352800" y="2667000"/>
            <a:ext cx="4343400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library IEEE;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IEEE.STD_LOGIC_1164.ALL;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entity </a:t>
            </a:r>
            <a:r>
              <a:rPr kumimoji="0" lang="en-US" sz="2000" i="0" u="none" strike="noStrike" normalizeH="0" baseline="0" dirty="0" err="1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And_Gate</a:t>
            </a: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Port ( In1 : in  STD_LOGIC;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In2 : in  STD_LOGIC;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Out1 : out  STD_LOGIC);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</a:t>
            </a:r>
            <a:r>
              <a:rPr kumimoji="0" lang="en-US" sz="2000" i="0" u="none" strike="noStrike" normalizeH="0" baseline="0" dirty="0" err="1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And_Gate</a:t>
            </a: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architecture Behavioral of </a:t>
            </a:r>
            <a:r>
              <a:rPr kumimoji="0" lang="en-US" sz="2000" i="0" u="none" strike="noStrike" normalizeH="0" baseline="0" dirty="0" err="1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And_Gate</a:t>
            </a: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begin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Out1 &lt;= In1 and In2;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Behavioral;</a:t>
            </a:r>
            <a:endParaRPr kumimoji="0" lang="en-US" sz="280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1066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JK  FLIPFLOP</a:t>
            </a:r>
            <a:endParaRPr lang="en-US" i="1" dirty="0">
              <a:effectLst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191000" y="1828800"/>
            <a:ext cx="4724400" cy="48013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entity JKFF is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	 Port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J,K,CLK:in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Q,QN:out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bit);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end JKFF;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architecture JKFF1 of JKFF is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signal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Qint:bit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begin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Q&lt;=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QN&lt;=not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process(CLK)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begin 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if CLK' event and CLK='0' then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&lt;=(J and not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or (not K and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end if;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process;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end JKFF1;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ZenTill\Desktop\ED074B8D34B6C5713EBA0249964C78A8756E6060_larg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3581400" cy="518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9906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762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BCD – 7SEGMENT</a:t>
            </a:r>
            <a:endParaRPr lang="en-US" i="1" dirty="0">
              <a:effectLst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191000" y="1295400"/>
            <a:ext cx="4953000" cy="52468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entity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FirstDemo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Port ( switches : in  STD_LOGIC_VECTOR (3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: out  STD_LOGIC_VECTOR (6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  anode : out  STD_LOGIC_VECTOR (3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FirstDemo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architecture Behavioral of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FirstDemo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with switches select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&lt;= 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"1000000" when "0000"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"1111001" when "0001"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	"0100100" when "0010"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  	"0110000" when "0011"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	 "0011001" when "0100"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  	"0010010" when "0101"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"0000010" when "0110"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  	"1111000" when "0111"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"0000000" when "1000"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"0010000" when "1001" ,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"0010000" when others; 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  anode &lt;= "0110";</a:t>
            </a: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end Behavioral;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ZenTill\Desktop\bcd to 7 seg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3657600" cy="2514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:\Users\ZenTill\Desktop\cache.ph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3886200" cy="2971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152475" y="6367046"/>
            <a:ext cx="299152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smtClean="0"/>
              <a:t>NET "anode&lt;0&gt;"  LOC = "F17"; </a:t>
            </a:r>
            <a:endParaRPr lang="en-US" sz="1600" dirty="0"/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48768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19600" cy="9906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FREQUENCY - DIVIDER</a:t>
            </a:r>
            <a:endParaRPr lang="en-US" i="1" dirty="0">
              <a:effectLst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419600" y="609600"/>
            <a:ext cx="4648200" cy="5940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 ( led : out  STD_LOGIC;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in  STD_LOGIC);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 Behavioral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sig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std_logic_vector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 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:= "00000000000000000000000000";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wait until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clk'event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='1';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sig&lt;=sig+1;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case sig(25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25)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when "0" =&gt; led &lt;= '0';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when "1" =&gt; led &lt;= '1';	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when others =&gt; null;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end case;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end process;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architecture;</a:t>
            </a:r>
            <a:r>
              <a:rPr lang="en-US" sz="2000" dirty="0" smtClean="0"/>
              <a:t>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ZenTill\Desktop\Images\divider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1295399" y="2667001"/>
            <a:ext cx="5105401" cy="22098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C:\Users\ZenTill\Desktop\Images\14053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96653" y="2808547"/>
            <a:ext cx="5175844" cy="19971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43800" cy="9906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COUNTER – 7 SEGMENT - INTERFACE</a:t>
            </a:r>
            <a:endParaRPr lang="en-US" i="1" dirty="0">
              <a:effectLst/>
            </a:endParaRPr>
          </a:p>
        </p:txBody>
      </p:sp>
      <p:pic>
        <p:nvPicPr>
          <p:cNvPr id="8" name="Picture 7" descr="C:\Users\ZenTill\Desktop\7seg0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447800"/>
            <a:ext cx="3352800" cy="5029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57200"/>
            <a:ext cx="8382000" cy="5940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count7seg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 (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out STD_LOGIC_VECTOR (6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anode : out STD_LOGIC_VECTOR ( 3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0);  	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in  STD_LOGIC);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count7seg;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 Behavioral of count7seg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sig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std_logic_vector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 := 00000000000000000000000000";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count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std_logic_vector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 := "0000";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wait until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clk'event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='1‘;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sig&lt;=sig+1;	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 sig(25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when "11111111111111111111111111" =&gt;    count &lt;= count +1;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when others =&gt; count &lt;=count;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end case;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process;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04800"/>
            <a:ext cx="5410200" cy="6247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count select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&lt;= 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"1000000" when x"0"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"1111001" when x"1"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"0100100" when x"2"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"0110000" when x"3"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"0011001" when x"4"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"0010010" when x"5"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"0000010" when x"6"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"1111000" when x"7"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"0000000" when x"8"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"0010000" when x"9"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"0001000" when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x"A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"0000011" when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x"B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"1000110" when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x"C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"0100001" when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x"D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"0000110" when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x"E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"0001110" when others;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anode &lt;= "0001";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end architecture;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Continued…..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About the workshop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28600" y="1141412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609600" y="2533471"/>
            <a:ext cx="8153400" cy="1657529"/>
            <a:chOff x="609600" y="2533471"/>
            <a:chExt cx="8153400" cy="1657529"/>
          </a:xfrm>
        </p:grpSpPr>
        <p:sp>
          <p:nvSpPr>
            <p:cNvPr id="54273" name="Rectangle 1"/>
            <p:cNvSpPr>
              <a:spLocks noChangeArrowheads="1"/>
            </p:cNvSpPr>
            <p:nvPr/>
          </p:nvSpPr>
          <p:spPr bwMode="auto">
            <a:xfrm>
              <a:off x="990600" y="2990671"/>
              <a:ext cx="7772400" cy="12003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36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r>
                <a:rPr lang="ta-IN" sz="36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 மாடல மற்றை யவை</a:t>
              </a: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762000" y="2762071"/>
              <a:ext cx="7772400" cy="12003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36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r>
                <a:rPr lang="ta-IN" sz="36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 மாடல மற்றை யவை</a:t>
              </a:r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609600" y="2533471"/>
              <a:ext cx="7772400" cy="12003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36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36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காமுறுவர் கற்றறிந் தார்</a:t>
              </a:r>
              <a:r>
                <a:rPr kumimoji="0" lang="ta-IN" sz="36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Times New Roman" pitchFamily="18" charset="0"/>
                  <a:ea typeface="Calibri" pitchFamily="34" charset="0"/>
                  <a:cs typeface="Latha" pitchFamily="34" charset="0"/>
                </a:rPr>
                <a:t>. </a:t>
              </a:r>
              <a:endParaRPr kumimoji="0" lang="ta-IN" sz="36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8674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A……………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Behavioral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1828800"/>
            <a:ext cx="4724400" cy="38100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VHDL Coding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AND Gate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JK Flip Flop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BCD – 7 Segment Converter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Frequency Divider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Counter-7 Segment - Interface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67200" y="594360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Ends ……..………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8674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B……………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Structural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1981200"/>
            <a:ext cx="6096000" cy="3505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VHDL Coding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Four Bit Parallel ADDER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Decade Counter-7 Segment - Interface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67200" y="594360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Ends ……..………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7244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971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Full Adder (B)</a:t>
            </a:r>
            <a:endParaRPr lang="en-US" i="1" dirty="0">
              <a:effectLst/>
            </a:endParaRPr>
          </a:p>
        </p:txBody>
      </p:sp>
      <p:pic>
        <p:nvPicPr>
          <p:cNvPr id="7" name="Picture 6" descr="C:\Users\ZenTill\Desktop\im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3189605" cy="1752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C:\Users\ZenTill\Desktop\2_18_5_1_e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05200"/>
            <a:ext cx="6705600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00600" y="63963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Four bit Full Adder (S)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1295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Four bit Full Adder Circuit</a:t>
            </a:r>
            <a:endParaRPr lang="en-US" i="1" dirty="0"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0" y="58674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895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Full Adder (B)</a:t>
            </a:r>
            <a:endParaRPr lang="en-US" i="1" dirty="0">
              <a:effectLst/>
            </a:endParaRPr>
          </a:p>
        </p:txBody>
      </p:sp>
      <p:pic>
        <p:nvPicPr>
          <p:cNvPr id="7" name="Picture 6" descr="C:\Users\ZenTill\Desktop\im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189605" cy="1752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819400" y="2667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Fundamental Behavioral Architecture code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1295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Four bit Full Adder Circuit</a:t>
            </a:r>
            <a:endParaRPr lang="en-US" i="1" dirty="0">
              <a:effectLst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590800" y="3276600"/>
            <a:ext cx="6324600" cy="304698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entity FA4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port(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X,Y,Cin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in bit;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Sum,Cout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out bit);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FA4;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architecture Behavioral of FA4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begin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Sum &lt;= X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&lt;= (X and Y )or(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Y) or(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X) 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Behavioral;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58674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11430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Inherited Structural Architecture code – With full adders as components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0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Four bit Full Adder Circuit</a:t>
            </a:r>
            <a:endParaRPr lang="en-US" i="1" dirty="0">
              <a:effectLst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05264" y="2017123"/>
            <a:ext cx="8305800" cy="477053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FAdd4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port(A,B: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out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FAdd4;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architecture Structure of FAdd4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 FA4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X,Y,Cin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in bit;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Sum,Cout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out bit);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component;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signal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begin</a:t>
            </a:r>
          </a:p>
          <a:p>
            <a:pPr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(0)&lt;='0';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FA0:FA4 port map(A(0),B(0),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FA1:FA4 port map(A(1),B(1),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(2));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FA2:FA4 port map(A(2),B(2),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FA3:FA4 port map(A(3),B(3),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(4));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end Structure;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ZenTill\Desktop\2_18_5_1_e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895600"/>
            <a:ext cx="3352800" cy="2057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8335" y="5780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ZenTill\Desktop\7seg0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895600"/>
            <a:ext cx="1905000" cy="3200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197673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Description of the Architecture plan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762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Decade Counter – 7 Segment interface – Big Problem</a:t>
            </a:r>
            <a:endParaRPr lang="en-US" i="1" dirty="0">
              <a:effectLst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57200" y="3019723"/>
            <a:ext cx="8305800" cy="2923877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AND gate unit   	-Behavioral Architecture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JK flip-flop unit	- Behavioral Architecture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7 segment unit  	- Behavioral Architecture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Decade counter unit      -Structural Architecture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3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{components  AND, JK flip-flop}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Decade counter -7 segment interface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       -Structural Architecture</a:t>
            </a:r>
          </a:p>
          <a:p>
            <a:pPr algn="l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 components  Decade counter ,7 segment unit}</a:t>
            </a:r>
            <a:endParaRPr lang="en-US" sz="23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5626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ZenTill\Desktop\041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2222500" cy="26371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743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AND Gate (B)</a:t>
            </a:r>
            <a:endParaRPr lang="en-US" i="1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6055668" y="3388668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Fundamental Behavioral Architecture code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Big-Problem</a:t>
            </a:r>
            <a:endParaRPr lang="en-US" i="1" dirty="0">
              <a:effectLst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057400" y="990600"/>
            <a:ext cx="5410200" cy="18158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entity AND_GATE is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port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A,B:in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bit; C:out bit);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AND_GATE;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architecture Behavioral of AND_GATE is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C&lt;= A and B after 2 ns;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Behavioral;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C:\Users\ZenTill\Desktop\ED074B8D34B6C5713EBA0249964C78A8756E6060_large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00400"/>
            <a:ext cx="2514600" cy="2971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2590800"/>
            <a:ext cx="4648200" cy="37856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entity JKFF is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port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J,K,CLK:in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bit;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Q,QN:out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bit);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JKFF;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architecture Behavioral of JKFF is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Qint:bit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Q&lt;=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QN&lt;=not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process(CLK)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CLK' event and CLK='0' then</a:t>
            </a:r>
          </a:p>
          <a:p>
            <a:pPr algn="l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&lt;=(J and not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or (not K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after 2 ns;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if;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process;</a:t>
            </a:r>
          </a:p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Behavioral;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6172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JK Flip-flop(B)</a:t>
            </a:r>
            <a:endParaRPr lang="en-US" i="1" dirty="0">
              <a:effectLst/>
            </a:endParaRPr>
          </a:p>
        </p:txBody>
      </p:sp>
      <p:pic>
        <p:nvPicPr>
          <p:cNvPr id="15" name="Picture 1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6055668" y="3388668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Fundamental Behavioral Architecture code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Big-Problem</a:t>
            </a:r>
            <a:endParaRPr lang="en-US" i="1" dirty="0">
              <a:effectLst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124200" y="1219200"/>
            <a:ext cx="5410200" cy="53245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entity Bin_7 is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port ( switches : in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(3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: out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(6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anode: out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(3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end Bin_7;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architecture Behavioral of Bin_7 is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begin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with switches select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&lt;= 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"1000000" when x"0" ,       "1111001" when x"1"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"0100100" when x"2" ,      "0110000" when x"3"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"0011001" when x"4" ,      "0010010" when x"5"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"0000010" when x"6" ,      "1111000" when x"7"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"0000000" when x"8" ,      "0010000" when x"9"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"0001000" when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x"A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,     "0000011" when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x"B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"1000110" when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x"C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,     "0100001" when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x"D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,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"0000110" when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x"E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,     "0001110" when others; 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anode &lt;= "0001";</a:t>
            </a:r>
          </a:p>
          <a:p>
            <a:pPr algn="l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end Behavioral;</a:t>
            </a:r>
            <a:endParaRPr 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971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7-Segment Decoder</a:t>
            </a:r>
            <a:endParaRPr lang="en-US" i="1" dirty="0">
              <a:effectLst/>
            </a:endParaRPr>
          </a:p>
        </p:txBody>
      </p:sp>
      <p:pic>
        <p:nvPicPr>
          <p:cNvPr id="15" name="Picture 14" descr="C:\Users\ZenTill\Desktop\bcd to 7 segmen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2667000" cy="1981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59328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762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Decade Counter – 7 Segment interface – Big Problem</a:t>
            </a:r>
            <a:endParaRPr lang="en-US" i="1" dirty="0">
              <a:effectLst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28600" y="2362200"/>
            <a:ext cx="2133600" cy="3048000"/>
            <a:chOff x="533400" y="2133600"/>
            <a:chExt cx="2667000" cy="3581400"/>
          </a:xfrm>
        </p:grpSpPr>
        <p:pic>
          <p:nvPicPr>
            <p:cNvPr id="7" name="Picture 6" descr="C:\Users\ZenTill\Desktop\7seg09.gif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2133600"/>
              <a:ext cx="2057400" cy="35814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2133600" y="2819400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47800" y="1371600"/>
            <a:ext cx="6934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  <a:latin typeface="Times New Roman" pitchFamily="18" charset="0"/>
                <a:cs typeface="Times New Roman" pitchFamily="18" charset="0"/>
              </a:rPr>
              <a:t>Internal Circuit of Decade Counter ASCKTS</a:t>
            </a:r>
            <a:endParaRPr lang="en-US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8566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209800"/>
            <a:ext cx="6477000" cy="3352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6055668" y="3388668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Inherited Structural Architecture code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Big-Problem</a:t>
            </a:r>
            <a:endParaRPr lang="en-US" i="1" dirty="0">
              <a:effectLst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62200" y="865287"/>
            <a:ext cx="4800600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Decade_Counter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port(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Count:in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bit; D:out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Decade_Counter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architecture Structure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Decade_Counter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component AND_GATE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port(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A,B:in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bit; C:out bit);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end component;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component JKFF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port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J,K,CLK:in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Q,QN:out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bit);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end component;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signal Z:bit_vector(3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signal S1,S2:bit;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D(0)&lt;=Z(0); D(1)&lt;=Z(1); 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D(2)&lt;=Z(2); D(3)&lt;=Z(3);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886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Decade Counter</a:t>
            </a:r>
            <a:endParaRPr lang="en-US" i="1" dirty="0">
              <a:effectLst/>
            </a:endParaRPr>
          </a:p>
        </p:txBody>
      </p:sp>
      <p:pic>
        <p:nvPicPr>
          <p:cNvPr id="9" name="Picture 8" descr="C:\Users\ZenTill\Desktop\7seg0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2057400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1524000" y="609600"/>
            <a:ext cx="9144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7836036">
            <a:off x="4665056" y="3307986"/>
            <a:ext cx="4395042" cy="203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A1:AND_GATE port map(Z(2),Z(1),S1);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JK1:JKFF port map('1','1',Count,Z(0),open);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JK2:JKFF port map(S2,'1',Z(0),Z(1),open);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JK3:JKFF port map('1','1',Z(1),Z(2),open);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JK4:JKFF port map(S1,'1',Z(0),Z(3),S2);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end Structure;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9"/>
          <p:cNvSpPr>
            <a:spLocks noChangeArrowheads="1"/>
          </p:cNvSpPr>
          <p:nvPr/>
        </p:nvSpPr>
        <p:spPr bwMode="auto">
          <a:xfrm rot="19682585">
            <a:off x="2165189" y="3829135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ZENTILL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1600200"/>
            <a:ext cx="7848600" cy="107721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It is in the Desire to share and not to teach…….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About the workshop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95400" y="3048000"/>
            <a:ext cx="7848600" cy="132343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So nothing here is right or wrong every thing is wonderful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28600" y="1141412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295400" y="4800600"/>
            <a:ext cx="7848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Have a nice Day…….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819401"/>
            <a:ext cx="1169551" cy="40385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Senthil  Kumaran Mahadevan 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ZenTill\Desktop\7seg0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2057400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6055668" y="3388668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Inherited  Structural Architecture code</a:t>
            </a:r>
            <a:endParaRPr lang="en-US" i="1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Big-Problem</a:t>
            </a:r>
            <a:endParaRPr lang="en-US" i="1" dirty="0">
              <a:effectLst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09800" y="865287"/>
            <a:ext cx="6477000" cy="56323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seg_countASY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port(C:in bit; S:out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0); A:out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seg_countASY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 Structure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seg_countASY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algn="l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Decade_Counter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port(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Count:in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bit; D:out 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 component;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component Bin_7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port(switches : in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(3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0);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sevenseg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 out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(6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0);anode : out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bit_vector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(3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0));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 component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inter:bit_vector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Dec1: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Decade_Counter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port map(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C,inter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Bin_7_1: Bin_7 port map(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inter,S,A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Structure;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886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Total interface</a:t>
            </a:r>
            <a:endParaRPr lang="en-US" i="1" dirty="0"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8674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B……………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Structural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1905000"/>
            <a:ext cx="6400800" cy="3505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VHDL Coding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Four Bit Parallel ADDER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Decade Counter-7 Segment -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76600" y="57150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Ends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648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C…………………..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MATLAB  - Xilinx Interface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1143000"/>
            <a:ext cx="6400800" cy="685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Before we start</a:t>
            </a:r>
            <a:r>
              <a:rPr kumimoji="0" lang="en-US" sz="2800" b="0" i="0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Some ………</a:t>
            </a:r>
            <a:endParaRPr lang="en-US" sz="2800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057400"/>
            <a:ext cx="1020445" cy="723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057400"/>
            <a:ext cx="871855" cy="69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133600"/>
            <a:ext cx="3388611" cy="27309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3962400"/>
            <a:ext cx="2590800" cy="2667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800" y="1752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Xilinx tool box in MATLAB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505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generator setting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124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UCF_Equivalent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2095500" y="2857501"/>
            <a:ext cx="381000" cy="152400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3505200" y="2819400"/>
            <a:ext cx="304800" cy="152400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571500" y="3237706"/>
            <a:ext cx="3810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00400" y="5029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the FPGA&amp; its hardware details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556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the VHDL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C…………………..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MATLAB  - Xilinx Interface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804" y="2448999"/>
            <a:ext cx="1020445" cy="723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2466536"/>
            <a:ext cx="871855" cy="69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81000" y="1295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algorithm  development in MATLAB -Xilinx tool box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67000" y="2209800"/>
            <a:ext cx="3352800" cy="1200329"/>
          </a:xfrm>
          <a:prstGeom prst="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Control</a:t>
            </a:r>
            <a:r>
              <a:rPr kumimoji="0" lang="en-US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Algorithm Developed with Xilinx tool box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7" name="Straight Arrow Connector 16"/>
          <p:cNvCxnSpPr>
            <a:stCxn id="9" idx="0"/>
            <a:endCxn id="12" idx="1"/>
          </p:cNvCxnSpPr>
          <p:nvPr/>
        </p:nvCxnSpPr>
        <p:spPr bwMode="auto">
          <a:xfrm flipV="1">
            <a:off x="1672249" y="2809965"/>
            <a:ext cx="994751" cy="667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2" idx="3"/>
            <a:endCxn id="10" idx="2"/>
          </p:cNvCxnSpPr>
          <p:nvPr/>
        </p:nvCxnSpPr>
        <p:spPr bwMode="auto">
          <a:xfrm>
            <a:off x="6019800" y="2809965"/>
            <a:ext cx="1219200" cy="2011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Bevel 14"/>
          <p:cNvSpPr/>
          <p:nvPr/>
        </p:nvSpPr>
        <p:spPr bwMode="auto">
          <a:xfrm>
            <a:off x="3429000" y="4648200"/>
            <a:ext cx="1905000" cy="1595021"/>
          </a:xfrm>
          <a:prstGeom prst="bevel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FPGA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34000" y="4876800"/>
            <a:ext cx="152400" cy="1220788"/>
            <a:chOff x="838200" y="4876800"/>
            <a:chExt cx="152400" cy="122078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3276600" y="4800600"/>
            <a:ext cx="152400" cy="1220788"/>
            <a:chOff x="838200" y="4876800"/>
            <a:chExt cx="152400" cy="12207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 rot="5400000">
            <a:off x="4286647" y="3638153"/>
            <a:ext cx="152400" cy="1867694"/>
            <a:chOff x="838200" y="4876800"/>
            <a:chExt cx="152400" cy="1220788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 rot="5400000">
            <a:off x="4286647" y="5390753"/>
            <a:ext cx="152400" cy="1867694"/>
            <a:chOff x="838200" y="4876800"/>
            <a:chExt cx="152400" cy="1220788"/>
          </a:xfrm>
        </p:grpSpPr>
        <p:cxnSp>
          <p:nvCxnSpPr>
            <p:cNvPr id="50" name="Straight Connector 49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6934200" y="5257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FPGA Pins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7315200" y="44196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647700" y="46101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2000" y="533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FPGA Pins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23622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960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3848100" y="34671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48000" y="38100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Circuit inside the FPGA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3848100" y="40767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68" name="Picture 6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87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76400" cy="1600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533400" y="639633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the FPGA&amp; its hardware details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6519446"/>
            <a:ext cx="2590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 the VHDL file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Lighting an LED with a switch 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Counter-7Segment -interface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 – Small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001000" cy="518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Counter-7Segment -interface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 – Small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772400" cy="5334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Counter-7Segment -interface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 – Small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271714" y="1309687"/>
            <a:ext cx="4419599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153400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Pulse Generator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Xilinx Interface – Small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33" y="2386437"/>
            <a:ext cx="8305800" cy="21479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43400" y="60960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Please Check it with the DSO on your table.</a:t>
            </a:r>
            <a:endParaRPr lang="en-US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you try -  Designing a frequency generator of 25Hz.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0" y="685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 for converters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Xilinx Interface – Small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62484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Please Check it with the DSO on your table.</a:t>
            </a:r>
            <a:endParaRPr lang="en-US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9718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Can you try  </a:t>
            </a:r>
          </a:p>
          <a:p>
            <a:pPr algn="l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Design a PWM signal generator which creates a saw tooth wave of 4KHz internally and compares it with a DC signal internally to produce PWM pulses 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181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Tutorial – Volunteers will now STOP Helping U for a </a:t>
            </a:r>
            <a:r>
              <a:rPr lang="en-US" sz="2000" dirty="0" smtClean="0">
                <a:solidFill>
                  <a:srgbClr val="C00000"/>
                </a:solidFill>
              </a:rPr>
              <a:t>while </a:t>
            </a:r>
            <a:r>
              <a:rPr lang="en-US" sz="2000" dirty="0" smtClean="0">
                <a:solidFill>
                  <a:srgbClr val="C00000"/>
                </a:solidFill>
              </a:rPr>
              <a:t>… </a:t>
            </a:r>
          </a:p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Start Searching……..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3434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To my Students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3048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Thanks …………..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0" y="1828800"/>
            <a:ext cx="5562600" cy="163121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M. Banuchandar</a:t>
            </a:r>
          </a:p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V. Vijeyenderan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152400" y="914400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819401"/>
            <a:ext cx="1169551" cy="40385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Senthil  Kumaran Mahadevan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3581400"/>
            <a:ext cx="7848600" cy="206210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For encouraging me 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&amp;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For making this happen  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9682585">
            <a:off x="1250790" y="4133936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ZENTILL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2135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8001000" cy="1447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3810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 for converters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Xilinx Interface – Small </a:t>
            </a: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44958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0" y="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 for converters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534400" cy="563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81534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Tutorial - C…………………..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MATLAB  - Xilinx Interface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042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267200"/>
            <a:ext cx="1020445" cy="723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267200"/>
            <a:ext cx="871855" cy="69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itle 1"/>
          <p:cNvSpPr txBox="1">
            <a:spLocks/>
          </p:cNvSpPr>
          <p:nvPr/>
        </p:nvSpPr>
        <p:spPr bwMode="auto">
          <a:xfrm>
            <a:off x="3962400" y="4038600"/>
            <a:ext cx="167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Ends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Demonstration</a:t>
            </a:r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………</a:t>
            </a:r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MATLAB  - Xilinx Interface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0" y="12192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Sine PWM Based induction Motor Control </a:t>
            </a:r>
          </a:p>
        </p:txBody>
      </p:sp>
      <p:pic>
        <p:nvPicPr>
          <p:cNvPr id="56322" name="Picture 9" descr="G:\01_PhD_Work\PhD_Simulation\01_Hardware\HardWare_Photos\Mervin_photos_on 13-3-2013\msk\scope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657600"/>
            <a:ext cx="5181600" cy="304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32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062" y="1905000"/>
            <a:ext cx="4960938" cy="3136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" descr="C:\Users\ZenTill\Desktop\stock-photo-15288755-burned-cand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20145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11" descr="C:\Users\ZenTill\Desktop\stock-photo-10313219-ice-cub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800" y="2895600"/>
            <a:ext cx="4775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609600" y="457200"/>
            <a:ext cx="8534400" cy="101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n>
                  <a:solidFill>
                    <a:srgbClr val="FFFF00"/>
                  </a:solidFill>
                </a:ln>
              </a:rPr>
              <a:t>Knowledge is collection of dead facts and information .</a:t>
            </a:r>
          </a:p>
          <a:p>
            <a:pPr algn="r">
              <a:spcBef>
                <a:spcPct val="50000"/>
              </a:spcBef>
            </a:pPr>
            <a:r>
              <a:rPr lang="en-US" dirty="0">
                <a:ln>
                  <a:solidFill>
                    <a:srgbClr val="FFFF00"/>
                  </a:solidFill>
                </a:ln>
              </a:rPr>
              <a:t>Knowing is the Melting of the mind into the unknown.</a:t>
            </a:r>
            <a:endParaRPr lang="en-US" sz="2000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228600" y="3886200"/>
            <a:ext cx="6629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Knowledge is some one else's knowing.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Knowing is your Knowledge.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4572000" y="6015037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660066"/>
                </a:solidFill>
              </a:rPr>
              <a:t>ZENTILL 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[Truth@false.com]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20574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Thanks to System Generator 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Toolbox</a:t>
            </a:r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MATLAB  - Xilinx Interface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04800" y="2590800"/>
            <a:ext cx="883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Expecting you</a:t>
            </a:r>
            <a:r>
              <a:rPr kumimoji="0" lang="en-US" sz="4400" b="0" i="0" u="none" strike="noStrike" kern="0" cap="none" spc="0" normalizeH="0" noProof="0" dirty="0" smtClean="0">
                <a:ln w="18415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 the next Workshop on MATLAB - DSP Interface with GUI</a:t>
            </a:r>
            <a:endParaRPr lang="en-US" sz="4400" kern="0" dirty="0" smtClean="0">
              <a:ln w="18415" cmpd="sng">
                <a:solidFill>
                  <a:srgbClr val="FF33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5562600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kern="0" dirty="0" smtClean="0">
                <a:ln w="18415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coming Soon………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/>
          <p:cNvSpPr>
            <a:spLocks noChangeArrowheads="1"/>
          </p:cNvSpPr>
          <p:nvPr/>
        </p:nvSpPr>
        <p:spPr bwMode="auto">
          <a:xfrm rot="19682585">
            <a:off x="1250790" y="4133936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ZENTILL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3434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To my colleges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3048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Thanks …………..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0" y="2057400"/>
            <a:ext cx="5562600" cy="163121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Mr. M. Balaji</a:t>
            </a:r>
          </a:p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Mr. K. </a:t>
            </a:r>
            <a:r>
              <a:rPr lang="en-US" sz="4000" dirty="0" err="1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Murugesan</a:t>
            </a:r>
            <a:endParaRPr lang="en-US" sz="4000" dirty="0">
              <a:ln w="18415" cmpd="sng">
                <a:solidFill>
                  <a:srgbClr val="FF505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eorgi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152400" y="914400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819401"/>
            <a:ext cx="1169551" cy="40385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Senthil  Kumaran Mahadevan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3962400"/>
            <a:ext cx="7848600" cy="132343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For Being with me 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Throughout the preparation work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/>
          <p:cNvSpPr>
            <a:spLocks noChangeArrowheads="1"/>
          </p:cNvSpPr>
          <p:nvPr/>
        </p:nvSpPr>
        <p:spPr bwMode="auto">
          <a:xfrm rot="19682585">
            <a:off x="1250790" y="4133936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ZENTILL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3434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To my Guide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3048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Thanks …………..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0" y="2819400"/>
            <a:ext cx="5562600" cy="70788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Dr. Ranganath Muthu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152400" y="914400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819401"/>
            <a:ext cx="1169551" cy="40385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Senthil  Kumaran Mahadevan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876800"/>
            <a:ext cx="7848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Who seeded this action in me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90600" y="186396"/>
            <a:ext cx="76200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996633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a controller &amp; FPGA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038600" cy="2667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Garamond" pitchFamily="18" charset="0"/>
              </a:rPr>
              <a:t>Microcontroller</a:t>
            </a:r>
          </a:p>
          <a:p>
            <a:pPr algn="ctr">
              <a:buFontTx/>
              <a:buNone/>
            </a:pPr>
            <a:endParaRPr lang="en-US" dirty="0" smtClean="0"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Codes on the Architecture</a:t>
            </a: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3886200"/>
            <a:ext cx="4038600" cy="23622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008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FPGA</a:t>
            </a:r>
          </a:p>
          <a:p>
            <a:pPr algn="ctr">
              <a:buFontTx/>
              <a:buNone/>
            </a:pPr>
            <a:endParaRPr lang="en-US" dirty="0" smtClean="0"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Codes for the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20000" cy="1143000"/>
          </a:xfrm>
        </p:spPr>
        <p:txBody>
          <a:bodyPr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Methods in FPGA</a:t>
            </a: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 rot="19351097">
            <a:off x="4335795" y="2789436"/>
            <a:ext cx="4038600" cy="25974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Garamond" pitchFamily="18" charset="0"/>
              </a:rPr>
              <a:t>Structural Architecture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Garamond" pitchFamily="18" charset="0"/>
              </a:rPr>
              <a:t>{Interconnected unit}</a:t>
            </a: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Modular approach</a:t>
            </a:r>
          </a:p>
          <a:p>
            <a:pPr algn="ctr">
              <a:buFontTx/>
              <a:buNone/>
            </a:pPr>
            <a:endParaRPr lang="en-US" dirty="0" smtClean="0">
              <a:solidFill>
                <a:srgbClr val="008000"/>
              </a:solidFill>
              <a:latin typeface="Garamond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 rot="19277935">
            <a:off x="847580" y="2798570"/>
            <a:ext cx="4038600" cy="2667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Garamond" pitchFamily="18" charset="0"/>
              </a:rPr>
              <a:t>Behavioral Architecture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Garamond" pitchFamily="18" charset="0"/>
              </a:rPr>
              <a:t>{Single unit}</a:t>
            </a: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Non modular approach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Before we Code……………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Keywords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752600"/>
            <a:ext cx="4038600" cy="29022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u="sng" dirty="0" smtClean="0">
                <a:solidFill>
                  <a:srgbClr val="C00000"/>
                </a:solidFill>
                <a:latin typeface="Garamond" pitchFamily="18" charset="0"/>
              </a:rPr>
              <a:t>Coding</a:t>
            </a:r>
            <a:endParaRPr lang="en-US" u="sng" dirty="0" smtClean="0">
              <a:solidFill>
                <a:srgbClr val="008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Entity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Architecture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Process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2368164" cy="2743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r>
              <a:rPr lang="en-US" u="sng" dirty="0" smtClean="0">
                <a:solidFill>
                  <a:srgbClr val="C00000"/>
                </a:solidFill>
                <a:latin typeface="Garamond" pitchFamily="18" charset="0"/>
              </a:rPr>
              <a:t>File types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*.VHDL file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*.Bit file 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</a:t>
            </a:r>
            <a:r>
              <a:rPr lang="en-US" dirty="0" err="1" smtClean="0">
                <a:solidFill>
                  <a:srgbClr val="002060"/>
                </a:solidFill>
                <a:latin typeface="Garamond" pitchFamily="18" charset="0"/>
              </a:rPr>
              <a:t>Mcs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 file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</a:t>
            </a:r>
            <a:r>
              <a:rPr lang="en-US" dirty="0" err="1" smtClean="0">
                <a:solidFill>
                  <a:srgbClr val="002060"/>
                </a:solidFill>
                <a:latin typeface="Garamond" pitchFamily="18" charset="0"/>
              </a:rPr>
              <a:t>Ucf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 file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43400" y="2819400"/>
            <a:ext cx="4724400" cy="37338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Xilinx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Synthesize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Implement design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Generate programming file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Configure target device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Boundary scan { initialize chain}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 Assign new configuration file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" y="65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1286</Words>
  <Application>Microsoft PowerPoint</Application>
  <PresentationFormat>On-screen Show (4:3)</PresentationFormat>
  <Paragraphs>457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Coding a controller &amp; FPGA</vt:lpstr>
      <vt:lpstr>Coding Methods in FPGA</vt:lpstr>
      <vt:lpstr>Before we Code……………             Keywords</vt:lpstr>
      <vt:lpstr>Tutorial - A……………    Behavioral Coding</vt:lpstr>
      <vt:lpstr>Behavioral……………             Coding</vt:lpstr>
      <vt:lpstr>Behavioral……………             Coding</vt:lpstr>
      <vt:lpstr>Behavioral……………             Coding</vt:lpstr>
      <vt:lpstr>Behavioral……………             Coding</vt:lpstr>
      <vt:lpstr>Behavioral……………             Coding</vt:lpstr>
      <vt:lpstr>Behavioral…             Coding</vt:lpstr>
      <vt:lpstr>Behavioral…             Coding</vt:lpstr>
      <vt:lpstr>Slide 18</vt:lpstr>
      <vt:lpstr>Slide 19</vt:lpstr>
      <vt:lpstr>Tutorial - A……………    Behavioral Coding</vt:lpstr>
      <vt:lpstr>Tutorial - B……………    Structural Coding</vt:lpstr>
      <vt:lpstr>Structural……………             Coding</vt:lpstr>
      <vt:lpstr>Structural……………             Coding</vt:lpstr>
      <vt:lpstr>Structural……………             Coding</vt:lpstr>
      <vt:lpstr>Structural……………             Coding</vt:lpstr>
      <vt:lpstr>Structural……………             Coding</vt:lpstr>
      <vt:lpstr>Structural……………             Coding</vt:lpstr>
      <vt:lpstr>Structural……………             Coding</vt:lpstr>
      <vt:lpstr>Structural……………             Coding</vt:lpstr>
      <vt:lpstr>Structural……………             Coding</vt:lpstr>
      <vt:lpstr>Tutorial - B……………    Structural Coding</vt:lpstr>
      <vt:lpstr>Tutorial - C…………………..    MATLAB  - Xilinx Interface</vt:lpstr>
      <vt:lpstr>Tutorial - C…………………..    MATLAB  - Xilinx Interface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Tutorial - C…………………..    MATLAB  - Xilinx Interface</vt:lpstr>
      <vt:lpstr>Demonstration………    MATLAB  - Xilinx Interface</vt:lpstr>
      <vt:lpstr>Slide 44</vt:lpstr>
      <vt:lpstr>Thanks to System Generator  Toolbox    MATLAB  - Xilinx Interface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zentill</dc:creator>
  <cp:lastModifiedBy>ZenTill</cp:lastModifiedBy>
  <cp:revision>1346</cp:revision>
  <dcterms:created xsi:type="dcterms:W3CDTF">2008-05-08T04:08:46Z</dcterms:created>
  <dcterms:modified xsi:type="dcterms:W3CDTF">2013-03-22T09:35:42Z</dcterms:modified>
</cp:coreProperties>
</file>