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86" r:id="rId2"/>
    <p:sldId id="257" r:id="rId3"/>
    <p:sldId id="387" r:id="rId4"/>
    <p:sldId id="301" r:id="rId5"/>
    <p:sldId id="356" r:id="rId6"/>
    <p:sldId id="266" r:id="rId7"/>
    <p:sldId id="361" r:id="rId8"/>
    <p:sldId id="269" r:id="rId9"/>
    <p:sldId id="270" r:id="rId10"/>
    <p:sldId id="271" r:id="rId11"/>
    <p:sldId id="280" r:id="rId12"/>
    <p:sldId id="281" r:id="rId13"/>
    <p:sldId id="282" r:id="rId14"/>
    <p:sldId id="272" r:id="rId15"/>
    <p:sldId id="283" r:id="rId16"/>
    <p:sldId id="284" r:id="rId17"/>
    <p:sldId id="315" r:id="rId18"/>
    <p:sldId id="296" r:id="rId19"/>
    <p:sldId id="316" r:id="rId20"/>
    <p:sldId id="298" r:id="rId21"/>
    <p:sldId id="344" r:id="rId22"/>
    <p:sldId id="325" r:id="rId23"/>
    <p:sldId id="364" r:id="rId24"/>
    <p:sldId id="333" r:id="rId25"/>
    <p:sldId id="388" r:id="rId26"/>
    <p:sldId id="334" r:id="rId27"/>
    <p:sldId id="332" r:id="rId28"/>
    <p:sldId id="389" r:id="rId29"/>
    <p:sldId id="299" r:id="rId30"/>
    <p:sldId id="300" r:id="rId31"/>
    <p:sldId id="338" r:id="rId32"/>
    <p:sldId id="305" r:id="rId33"/>
    <p:sldId id="306" r:id="rId34"/>
    <p:sldId id="335" r:id="rId35"/>
    <p:sldId id="337" r:id="rId36"/>
    <p:sldId id="354" r:id="rId37"/>
    <p:sldId id="359" r:id="rId38"/>
    <p:sldId id="366" r:id="rId39"/>
    <p:sldId id="368" r:id="rId40"/>
    <p:sldId id="370" r:id="rId41"/>
    <p:sldId id="369" r:id="rId42"/>
    <p:sldId id="390" r:id="rId43"/>
    <p:sldId id="360" r:id="rId44"/>
    <p:sldId id="345" r:id="rId45"/>
    <p:sldId id="346" r:id="rId46"/>
    <p:sldId id="348" r:id="rId47"/>
    <p:sldId id="349" r:id="rId48"/>
    <p:sldId id="350" r:id="rId49"/>
    <p:sldId id="351" r:id="rId50"/>
    <p:sldId id="308" r:id="rId51"/>
    <p:sldId id="322" r:id="rId52"/>
    <p:sldId id="317" r:id="rId53"/>
    <p:sldId id="318" r:id="rId54"/>
    <p:sldId id="342" r:id="rId55"/>
    <p:sldId id="341" r:id="rId56"/>
    <p:sldId id="343" r:id="rId57"/>
    <p:sldId id="340" r:id="rId58"/>
    <p:sldId id="328" r:id="rId59"/>
    <p:sldId id="330" r:id="rId60"/>
    <p:sldId id="329" r:id="rId61"/>
    <p:sldId id="331" r:id="rId62"/>
    <p:sldId id="321" r:id="rId6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FF3300"/>
    <a:srgbClr val="FF5050"/>
    <a:srgbClr val="663300"/>
    <a:srgbClr val="FFFF00"/>
    <a:srgbClr val="DDDDDD"/>
    <a:srgbClr val="BB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55" autoAdjust="0"/>
    <p:restoredTop sz="94660"/>
  </p:normalViewPr>
  <p:slideViewPr>
    <p:cSldViewPr>
      <p:cViewPr varScale="1">
        <p:scale>
          <a:sx n="68" d="100"/>
          <a:sy n="68" d="100"/>
        </p:scale>
        <p:origin x="-6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7E1097-FE5E-433C-8E22-9B6F74B7C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02BD-F78A-4213-8D06-54C14213003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3468-0A66-4526-BE21-2915E42C2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E970-5770-4106-AA3B-F4EECA4AF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80FAD-05CE-4D41-996A-25E6769A0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09168-1CF8-4ABC-AE71-5332DA863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EDA-25EE-4534-9E69-B56064F1B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F21E6-6346-41A3-A61D-A38CC7CCD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28425-67E9-481C-81E1-741175243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7726-5063-413E-A227-CB2A38942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69F04-C078-43B4-ABCB-0CA60DB5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EB9A-232F-4252-B791-ADF4DEEC5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8CA1C-32A9-459A-A129-2EF881051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469C-8EFE-4ABF-9E63-E62ABC1B0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B4B61-F813-4D37-B593-03473B138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14FF980-4DB6-4770-B33F-F5B39E9D9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jpeg"/><Relationship Id="rId7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jpeg"/><Relationship Id="rId5" Type="http://schemas.openxmlformats.org/officeDocument/2006/relationships/image" Target="../media/image10.jpeg"/><Relationship Id="rId4" Type="http://schemas.openxmlformats.org/officeDocument/2006/relationships/image" Target="../media/image4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60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6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48" name="Picture 20" descr="ist2_6231979-cockroa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362200"/>
            <a:ext cx="1158875" cy="742950"/>
          </a:xfrm>
          <a:prstGeom prst="rect">
            <a:avLst/>
          </a:prstGeom>
          <a:noFill/>
        </p:spPr>
      </p:pic>
      <p:pic>
        <p:nvPicPr>
          <p:cNvPr id="124947" name="Picture 19" descr="ist2_6565276-white-cand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0"/>
            <a:ext cx="2133600" cy="1933575"/>
          </a:xfrm>
          <a:prstGeom prst="rect">
            <a:avLst/>
          </a:prstGeom>
          <a:noFill/>
        </p:spPr>
      </p:pic>
      <p:pic>
        <p:nvPicPr>
          <p:cNvPr id="124943" name="Picture 15" descr="ist2_6462094-ice-cubes-isolated-on-whi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068763"/>
            <a:ext cx="4648200" cy="2789237"/>
          </a:xfrm>
          <a:prstGeom prst="rect">
            <a:avLst/>
          </a:prstGeom>
          <a:noFill/>
        </p:spPr>
      </p:pic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914400" y="21336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6600"/>
                </a:solidFill>
                <a:latin typeface="Garamond" pitchFamily="18" charset="0"/>
              </a:rPr>
              <a:t>Knowledge is Collection of Dead Facts and Information 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209800" y="30480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0099"/>
                </a:solidFill>
                <a:latin typeface="Garamond" pitchFamily="18" charset="0"/>
              </a:rPr>
              <a:t>Knowing is Melting of Mind into the Unknown 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914400" y="36576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6600"/>
                </a:solidFill>
                <a:latin typeface="Garamond" pitchFamily="18" charset="0"/>
              </a:rPr>
              <a:t>Knowledge is Someone Else's Knowing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4419600" y="4343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0099"/>
                </a:solidFill>
                <a:latin typeface="Garamond" pitchFamily="18" charset="0"/>
              </a:rPr>
              <a:t>Knowing is Your Knowledge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6934200" y="5410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0099"/>
                </a:solidFill>
                <a:latin typeface="Garamond" pitchFamily="18" charset="0"/>
              </a:rPr>
              <a:t>[ ZENTILL]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534400" y="0"/>
            <a:ext cx="53975" cy="5029200"/>
            <a:chOff x="5246" y="754"/>
            <a:chExt cx="34" cy="3168"/>
          </a:xfrm>
        </p:grpSpPr>
        <p:sp>
          <p:nvSpPr>
            <p:cNvPr id="124938" name="Line 10"/>
            <p:cNvSpPr>
              <a:spLocks noChangeShapeType="1"/>
            </p:cNvSpPr>
            <p:nvPr/>
          </p:nvSpPr>
          <p:spPr bwMode="auto">
            <a:xfrm>
              <a:off x="5246" y="754"/>
              <a:ext cx="0" cy="3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5280" y="758"/>
              <a:ext cx="0" cy="3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9600" y="1828800"/>
            <a:ext cx="53975" cy="5029200"/>
            <a:chOff x="5246" y="754"/>
            <a:chExt cx="34" cy="3168"/>
          </a:xfrm>
        </p:grpSpPr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5246" y="754"/>
              <a:ext cx="0" cy="3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5280" y="758"/>
              <a:ext cx="0" cy="3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Before we Code……………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Keywords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>
            <a:off x="1905000" y="2209800"/>
            <a:ext cx="4038600" cy="290224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C00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u="sng" dirty="0" smtClean="0">
                <a:solidFill>
                  <a:srgbClr val="C00000"/>
                </a:solidFill>
                <a:latin typeface="Garamond" pitchFamily="18" charset="0"/>
              </a:rPr>
              <a:t>Coding</a:t>
            </a:r>
            <a:endParaRPr lang="en-US" u="sng" dirty="0" smtClean="0">
              <a:solidFill>
                <a:srgbClr val="008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8000"/>
                </a:solidFill>
                <a:latin typeface="Garamond" pitchFamily="18" charset="0"/>
              </a:rPr>
              <a:t>Entity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8000"/>
                </a:solidFill>
                <a:latin typeface="Garamond" pitchFamily="18" charset="0"/>
              </a:rPr>
              <a:t>Architecture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2368164" cy="2743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FontTx/>
              <a:buNone/>
            </a:pPr>
            <a:r>
              <a:rPr lang="en-US" u="sng" dirty="0" smtClean="0">
                <a:solidFill>
                  <a:srgbClr val="C00000"/>
                </a:solidFill>
                <a:latin typeface="Garamond" pitchFamily="18" charset="0"/>
              </a:rPr>
              <a:t>File types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*.VHDL file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*.Bit file 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*.</a:t>
            </a:r>
            <a:r>
              <a:rPr lang="en-US" dirty="0" err="1" smtClean="0">
                <a:solidFill>
                  <a:srgbClr val="002060"/>
                </a:solidFill>
                <a:latin typeface="Garamond" pitchFamily="18" charset="0"/>
              </a:rPr>
              <a:t>Mcs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 file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*.</a:t>
            </a:r>
            <a:r>
              <a:rPr lang="en-US" dirty="0" err="1" smtClean="0">
                <a:solidFill>
                  <a:srgbClr val="002060"/>
                </a:solidFill>
                <a:latin typeface="Garamond" pitchFamily="18" charset="0"/>
              </a:rPr>
              <a:t>Ucf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 file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05400" y="3733800"/>
            <a:ext cx="4038600" cy="28194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Xilinx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Synthesize 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Implement design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Generate programming file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kern="0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" y="654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Behavioral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2819400"/>
            <a:ext cx="4724400" cy="16764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VHDL Coding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AND Gate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" y="654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0" y="60960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141412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6246812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9144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295400"/>
            <a:ext cx="3962400" cy="46166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  <a:latin typeface="Times New Roman" pitchFamily="18" charset="0"/>
                <a:cs typeface="Times New Roman" pitchFamily="18" charset="0"/>
              </a:rPr>
              <a:t>Coding syntax of VHDL file</a:t>
            </a:r>
            <a:endParaRPr lang="en-US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819400" y="2156713"/>
            <a:ext cx="5715000" cy="33316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 include the library files &gt;</a:t>
            </a:r>
            <a:endParaRPr kumimoji="0" lang="en-US" sz="1050" i="0" u="none" strike="noStrike" normalizeH="0" baseline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entity &lt;entity</a:t>
            </a:r>
            <a:r>
              <a:rPr kumimoji="0" lang="en-US" sz="2000" i="0" u="none" strike="noStrike" normalizeH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name&gt;</a:t>
            </a: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</a:t>
            </a: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&lt;Define the I/O Ports &gt;</a:t>
            </a:r>
            <a:endParaRPr kumimoji="0" lang="en-US" sz="1050" i="0" u="none" strike="noStrike" normalizeH="0" baseline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nd &lt;entity name&gt;;</a:t>
            </a: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architecture Behavioral of &lt;entity name&gt; is</a:t>
            </a: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&lt;Define</a:t>
            </a:r>
            <a:r>
              <a:rPr kumimoji="0" lang="en-US" sz="2000" i="0" u="none" strike="noStrike" normalizeH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or declare </a:t>
            </a: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intermediate signals&gt;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VHDL Coding</a:t>
            </a:r>
            <a:r>
              <a:rPr kumimoji="0" lang="en-US" sz="2000" i="0" u="none" strike="noStrike" normalizeH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&gt;</a:t>
            </a:r>
            <a:r>
              <a:rPr kumimoji="0" lang="en-US" sz="2000" i="0" u="none" strike="noStrike" normalizeH="0" baseline="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 Behavioral;</a:t>
            </a:r>
            <a:endParaRPr kumimoji="0" lang="en-US" sz="2800" i="0" u="none" strike="noStrike" normalizeH="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1371600"/>
            <a:ext cx="1169551" cy="48767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VHDL- LANGUAGE SYNTAX</a:t>
            </a:r>
            <a:endParaRPr lang="en-US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" y="65405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295400"/>
            <a:ext cx="396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  <a:latin typeface="Times New Roman" pitchFamily="18" charset="0"/>
                <a:cs typeface="Times New Roman" pitchFamily="18" charset="0"/>
              </a:rPr>
              <a:t>Coding syntax of UCF file</a:t>
            </a:r>
            <a:endParaRPr lang="en-US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 rot="19760961">
            <a:off x="367991" y="3779715"/>
            <a:ext cx="9291703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normalizeH="0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  “&lt;Port Variable Name&gt;” LOC= “FPGA Pin Number”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304800"/>
            <a:ext cx="1169551" cy="58673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UCF-PORT ASSIGNMENT SYNTAX</a:t>
            </a:r>
            <a:endParaRPr lang="en-US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399212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Behavioral……………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 descr="C:\Users\ZenTill\Desktop\and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2030730" cy="2785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:\Users\ZenTill\Desktop\0410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429000"/>
            <a:ext cx="2222500" cy="26371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3124200" y="1371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>
                  <a:reflection blurRad="6350" stA="60000" endA="900" endPos="60000" dist="60007" dir="5400000" sy="-100000" algn="bl" rotWithShape="0"/>
                </a:effectLst>
              </a:rPr>
              <a:t>AND  . GATE</a:t>
            </a:r>
            <a:endParaRPr lang="en-US" i="1" dirty="0"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352800" y="2667000"/>
            <a:ext cx="4343400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library IEEE;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IEEE.STD_LOGIC_1164.ALL;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entity </a:t>
            </a:r>
            <a:r>
              <a:rPr kumimoji="0" lang="en-US" sz="2000" i="0" u="none" strike="noStrike" normalizeH="0" baseline="0" dirty="0" err="1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And_Gate</a:t>
            </a: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Port ( In1 : in  STD_LOGIC;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In2 : in  STD_LOGIC;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Out1 : out  STD_LOGIC);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 </a:t>
            </a:r>
            <a:r>
              <a:rPr kumimoji="0" lang="en-US" sz="2000" i="0" u="none" strike="noStrike" normalizeH="0" baseline="0" dirty="0" err="1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And_Gate</a:t>
            </a: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architecture Behavioral of </a:t>
            </a:r>
            <a:r>
              <a:rPr kumimoji="0" lang="en-US" sz="2000" i="0" u="none" strike="noStrike" normalizeH="0" baseline="0" dirty="0" err="1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And_Gate</a:t>
            </a: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begin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Out1 &lt;= In1 and In2;</a:t>
            </a:r>
            <a:endParaRPr kumimoji="0" lang="en-US" sz="105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 Behavioral;</a:t>
            </a:r>
            <a:endParaRPr kumimoji="0" lang="en-US" sz="2800" i="0" u="none" strike="noStrike" normalizeH="0" baseline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1981200" cy="1143000"/>
          </a:xfrm>
        </p:spPr>
        <p:txBody>
          <a:bodyPr/>
          <a:lstStyle/>
          <a:p>
            <a:pPr algn="r"/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Coding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2362200"/>
            <a:ext cx="4724400" cy="13716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VHDL Coding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AND Gate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267200" y="5943600"/>
            <a:ext cx="487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Ends ……..………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0" y="55626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42279" y="0"/>
            <a:ext cx="1370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10:00 AM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305800" cy="1371600"/>
          </a:xfrm>
        </p:spPr>
        <p:txBody>
          <a:bodyPr/>
          <a:lstStyle/>
          <a:p>
            <a:pPr algn="r"/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Coding – Through Model based approach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8800" y="2438400"/>
            <a:ext cx="6096000" cy="2514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MATLAB- Xilinx interface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Garamond" pitchFamily="18" charset="0"/>
              </a:rPr>
              <a:t>System Generator Tool box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47244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3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9906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2534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Interfacing Matlab and Xilinx Softwares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8194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Group 84"/>
          <p:cNvGrpSpPr/>
          <p:nvPr/>
        </p:nvGrpSpPr>
        <p:grpSpPr>
          <a:xfrm rot="10800000">
            <a:off x="685800" y="3276600"/>
            <a:ext cx="457200" cy="2514600"/>
            <a:chOff x="914400" y="3277394"/>
            <a:chExt cx="457200" cy="1829594"/>
          </a:xfrm>
        </p:grpSpPr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229394" y="4191000"/>
              <a:ext cx="1828006" cy="794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14400" y="5105400"/>
              <a:ext cx="457200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0"/>
          <p:cNvGrpSpPr/>
          <p:nvPr/>
        </p:nvGrpSpPr>
        <p:grpSpPr>
          <a:xfrm>
            <a:off x="914400" y="5410200"/>
            <a:ext cx="914400" cy="458788"/>
            <a:chOff x="2133600" y="5334000"/>
            <a:chExt cx="914400" cy="458788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133600" y="5562600"/>
              <a:ext cx="9144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905000" y="5562600"/>
              <a:ext cx="458788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1"/>
          <p:cNvGrpSpPr/>
          <p:nvPr/>
        </p:nvGrpSpPr>
        <p:grpSpPr>
          <a:xfrm>
            <a:off x="2930235" y="5410200"/>
            <a:ext cx="914400" cy="458788"/>
            <a:chOff x="2133600" y="5334000"/>
            <a:chExt cx="914400" cy="458788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133600" y="5562600"/>
              <a:ext cx="9144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905000" y="5562600"/>
              <a:ext cx="458788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8"/>
          <p:cNvGrpSpPr/>
          <p:nvPr/>
        </p:nvGrpSpPr>
        <p:grpSpPr>
          <a:xfrm rot="10800000">
            <a:off x="2667000" y="2438400"/>
            <a:ext cx="533400" cy="457200"/>
            <a:chOff x="914400" y="3277394"/>
            <a:chExt cx="457200" cy="1829594"/>
          </a:xfrm>
        </p:grpSpPr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229394" y="4191000"/>
              <a:ext cx="18280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14400" y="5105400"/>
              <a:ext cx="4572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381000" y="1676400"/>
            <a:ext cx="1193471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>
            <a:lum contrast="10000"/>
          </a:blip>
          <a:srcRect/>
          <a:stretch>
            <a:fillRect/>
          </a:stretch>
        </p:blipFill>
        <p:spPr bwMode="auto">
          <a:xfrm>
            <a:off x="3352800" y="1676400"/>
            <a:ext cx="1196837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>
            <a:lum contrast="10000"/>
          </a:blip>
          <a:srcRect/>
          <a:stretch>
            <a:fillRect/>
          </a:stretch>
        </p:blipFill>
        <p:spPr bwMode="auto">
          <a:xfrm>
            <a:off x="1828800" y="3200400"/>
            <a:ext cx="1295400" cy="1428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Group 88"/>
          <p:cNvGrpSpPr/>
          <p:nvPr/>
        </p:nvGrpSpPr>
        <p:grpSpPr>
          <a:xfrm rot="10800000">
            <a:off x="1676400" y="2438400"/>
            <a:ext cx="533400" cy="457200"/>
            <a:chOff x="914400" y="3277394"/>
            <a:chExt cx="457200" cy="1829594"/>
          </a:xfrm>
        </p:grpSpPr>
        <p:cxnSp>
          <p:nvCxnSpPr>
            <p:cNvPr id="80" name="Straight Arrow Connector 79"/>
            <p:cNvCxnSpPr/>
            <p:nvPr/>
          </p:nvCxnSpPr>
          <p:spPr>
            <a:xfrm rot="5400000" flipH="1" flipV="1">
              <a:off x="229394" y="4191000"/>
              <a:ext cx="18280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14400" y="5105400"/>
              <a:ext cx="4572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5257800"/>
            <a:ext cx="937260" cy="7810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76250" y="5029200"/>
            <a:ext cx="2646123" cy="1143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81"/>
          <p:cNvGrpSpPr/>
          <p:nvPr/>
        </p:nvGrpSpPr>
        <p:grpSpPr>
          <a:xfrm rot="16200000">
            <a:off x="6019006" y="4190207"/>
            <a:ext cx="914400" cy="458788"/>
            <a:chOff x="2133600" y="5334000"/>
            <a:chExt cx="914400" cy="458788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133600" y="5562600"/>
              <a:ext cx="9144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1905000" y="5562600"/>
              <a:ext cx="458788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4600" y="1828800"/>
            <a:ext cx="2575891" cy="1905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5" name="Straight Connector 94"/>
          <p:cNvCxnSpPr/>
          <p:nvPr/>
        </p:nvCxnSpPr>
        <p:spPr>
          <a:xfrm rot="10800000" flipV="1">
            <a:off x="5257800" y="3886199"/>
            <a:ext cx="350520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algn="r"/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MATLAB  - Xilinx Interface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43000" y="1143000"/>
            <a:ext cx="6400800" cy="685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Before we start</a:t>
            </a:r>
            <a:r>
              <a:rPr kumimoji="0" lang="en-US" sz="2800" b="0" i="0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Some ………</a:t>
            </a:r>
            <a:endParaRPr lang="en-US" sz="2800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057400"/>
            <a:ext cx="1020445" cy="723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057400"/>
            <a:ext cx="871855" cy="690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2133600"/>
            <a:ext cx="3388611" cy="27309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3962400"/>
            <a:ext cx="2590800" cy="2667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57800" y="1752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Xilinx tool box in MATLAB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505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generator setting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124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UCF_Equivalent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2095500" y="2857501"/>
            <a:ext cx="381000" cy="152400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3505200" y="2819400"/>
            <a:ext cx="304800" cy="152400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571500" y="3237706"/>
            <a:ext cx="3810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00400" y="5029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the FPGA&amp; its hardware details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0" y="5562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the VHDL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3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253425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Model based design using MATLAB/System Generator Toolbox for Xilinx FPGAs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349" y="2220399"/>
            <a:ext cx="1020445" cy="723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1545" y="2237936"/>
            <a:ext cx="871855" cy="690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04800" y="15195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algorithm  development in MATLAB -Xilinx tool box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0"/>
            <a:endCxn id="14" idx="1"/>
          </p:cNvCxnSpPr>
          <p:nvPr/>
        </p:nvCxnSpPr>
        <p:spPr bwMode="auto">
          <a:xfrm flipV="1">
            <a:off x="1714794" y="2581365"/>
            <a:ext cx="876006" cy="667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2"/>
          </p:cNvCxnSpPr>
          <p:nvPr/>
        </p:nvCxnSpPr>
        <p:spPr bwMode="auto">
          <a:xfrm>
            <a:off x="5943600" y="2581365"/>
            <a:ext cx="1337945" cy="2011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Bevel 16"/>
          <p:cNvSpPr/>
          <p:nvPr/>
        </p:nvSpPr>
        <p:spPr bwMode="auto">
          <a:xfrm>
            <a:off x="3429000" y="4648200"/>
            <a:ext cx="1905000" cy="1595021"/>
          </a:xfrm>
          <a:prstGeom prst="bevel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FPGA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5334000" y="4876800"/>
            <a:ext cx="152400" cy="1220788"/>
            <a:chOff x="838200" y="4876800"/>
            <a:chExt cx="152400" cy="1220788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838200" y="4876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38200" y="5029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38200" y="5181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838200" y="5334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838200" y="54864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838200" y="5638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38200" y="5791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838200" y="5943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838200" y="6096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" name="Group 28"/>
          <p:cNvGrpSpPr/>
          <p:nvPr/>
        </p:nvGrpSpPr>
        <p:grpSpPr>
          <a:xfrm>
            <a:off x="3276600" y="4800600"/>
            <a:ext cx="152400" cy="1220788"/>
            <a:chOff x="838200" y="4876800"/>
            <a:chExt cx="152400" cy="1220788"/>
          </a:xfrm>
        </p:grpSpPr>
        <p:cxnSp>
          <p:nvCxnSpPr>
            <p:cNvPr id="29" name="Straight Connector 28"/>
            <p:cNvCxnSpPr/>
            <p:nvPr/>
          </p:nvCxnSpPr>
          <p:spPr bwMode="auto">
            <a:xfrm>
              <a:off x="838200" y="4876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838200" y="5029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838200" y="5181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838200" y="5334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838200" y="54864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838200" y="5638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38200" y="5791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838200" y="5943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838200" y="6096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4" name="Group 38"/>
          <p:cNvGrpSpPr/>
          <p:nvPr/>
        </p:nvGrpSpPr>
        <p:grpSpPr>
          <a:xfrm rot="5400000">
            <a:off x="4286647" y="3638153"/>
            <a:ext cx="152400" cy="1867694"/>
            <a:chOff x="838200" y="4876800"/>
            <a:chExt cx="152400" cy="1220788"/>
          </a:xfrm>
        </p:grpSpPr>
        <p:cxnSp>
          <p:nvCxnSpPr>
            <p:cNvPr id="39" name="Straight Connector 38"/>
            <p:cNvCxnSpPr/>
            <p:nvPr/>
          </p:nvCxnSpPr>
          <p:spPr bwMode="auto">
            <a:xfrm>
              <a:off x="838200" y="4876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838200" y="5029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838200" y="5181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838200" y="5334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838200" y="54864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838200" y="5638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838200" y="5791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38200" y="5943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838200" y="6096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7" name="Group 48"/>
          <p:cNvGrpSpPr/>
          <p:nvPr/>
        </p:nvGrpSpPr>
        <p:grpSpPr>
          <a:xfrm rot="5400000">
            <a:off x="4286647" y="5390753"/>
            <a:ext cx="152400" cy="1867694"/>
            <a:chOff x="838200" y="4876800"/>
            <a:chExt cx="152400" cy="1220788"/>
          </a:xfrm>
        </p:grpSpPr>
        <p:cxnSp>
          <p:nvCxnSpPr>
            <p:cNvPr id="49" name="Straight Connector 48"/>
            <p:cNvCxnSpPr/>
            <p:nvPr/>
          </p:nvCxnSpPr>
          <p:spPr bwMode="auto">
            <a:xfrm>
              <a:off x="838200" y="4876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838200" y="5029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838200" y="5181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838200" y="5334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38200" y="54864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838200" y="56388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38200" y="57912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838200" y="59436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838200" y="6096000"/>
              <a:ext cx="152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086600" y="5257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FPGA Pins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0" y="533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FPGA Pins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429000" y="35814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Circuit inside the FPGA</a:t>
            </a:r>
            <a:endParaRPr lang="en-US" sz="1600" dirty="0"/>
          </a:p>
        </p:txBody>
      </p:sp>
      <p:pic>
        <p:nvPicPr>
          <p:cNvPr id="67" name="Picture 6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Group 84"/>
          <p:cNvGrpSpPr/>
          <p:nvPr/>
        </p:nvGrpSpPr>
        <p:grpSpPr>
          <a:xfrm>
            <a:off x="914400" y="3277394"/>
            <a:ext cx="457200" cy="1829594"/>
            <a:chOff x="914400" y="3277394"/>
            <a:chExt cx="457200" cy="1829594"/>
          </a:xfrm>
        </p:grpSpPr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229394" y="4191000"/>
              <a:ext cx="18280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14400" y="5105400"/>
              <a:ext cx="4572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0"/>
          <p:cNvGrpSpPr/>
          <p:nvPr/>
        </p:nvGrpSpPr>
        <p:grpSpPr>
          <a:xfrm>
            <a:off x="2133600" y="5334000"/>
            <a:ext cx="914400" cy="458788"/>
            <a:chOff x="2133600" y="5334000"/>
            <a:chExt cx="914400" cy="458788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133600" y="5562600"/>
              <a:ext cx="9144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905000" y="5562600"/>
              <a:ext cx="458788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81"/>
          <p:cNvGrpSpPr/>
          <p:nvPr/>
        </p:nvGrpSpPr>
        <p:grpSpPr>
          <a:xfrm>
            <a:off x="5867400" y="5257800"/>
            <a:ext cx="914400" cy="458788"/>
            <a:chOff x="2133600" y="5334000"/>
            <a:chExt cx="914400" cy="458788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133600" y="5562600"/>
              <a:ext cx="9144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905000" y="5562600"/>
              <a:ext cx="458788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85"/>
          <p:cNvGrpSpPr/>
          <p:nvPr/>
        </p:nvGrpSpPr>
        <p:grpSpPr>
          <a:xfrm>
            <a:off x="7467600" y="3276600"/>
            <a:ext cx="457200" cy="1829594"/>
            <a:chOff x="914400" y="3277394"/>
            <a:chExt cx="457200" cy="1829594"/>
          </a:xfrm>
        </p:grpSpPr>
        <p:cxnSp>
          <p:nvCxnSpPr>
            <p:cNvPr id="87" name="Straight Arrow Connector 86"/>
            <p:cNvCxnSpPr/>
            <p:nvPr/>
          </p:nvCxnSpPr>
          <p:spPr>
            <a:xfrm rot="5400000" flipH="1" flipV="1">
              <a:off x="229394" y="4191000"/>
              <a:ext cx="18280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4400" y="5105400"/>
              <a:ext cx="4572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88"/>
          <p:cNvGrpSpPr/>
          <p:nvPr/>
        </p:nvGrpSpPr>
        <p:grpSpPr>
          <a:xfrm>
            <a:off x="4114800" y="3200400"/>
            <a:ext cx="533400" cy="304800"/>
            <a:chOff x="914400" y="3277394"/>
            <a:chExt cx="457200" cy="1829594"/>
          </a:xfrm>
        </p:grpSpPr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229394" y="4191000"/>
              <a:ext cx="18280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14400" y="5105400"/>
              <a:ext cx="4572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91"/>
          <p:cNvGrpSpPr/>
          <p:nvPr/>
        </p:nvGrpSpPr>
        <p:grpSpPr>
          <a:xfrm>
            <a:off x="4114800" y="4114800"/>
            <a:ext cx="533400" cy="304800"/>
            <a:chOff x="914400" y="3277394"/>
            <a:chExt cx="457200" cy="1829594"/>
          </a:xfrm>
        </p:grpSpPr>
        <p:cxnSp>
          <p:nvCxnSpPr>
            <p:cNvPr id="93" name="Straight Arrow Connector 92"/>
            <p:cNvCxnSpPr/>
            <p:nvPr/>
          </p:nvCxnSpPr>
          <p:spPr>
            <a:xfrm rot="5400000" flipH="1" flipV="1">
              <a:off x="229394" y="4191000"/>
              <a:ext cx="18280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14400" y="5105400"/>
              <a:ext cx="4572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2209799"/>
            <a:ext cx="3124200" cy="8382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/>
          <p:cNvSpPr/>
          <p:nvPr/>
        </p:nvSpPr>
        <p:spPr bwMode="auto">
          <a:xfrm>
            <a:off x="2590800" y="1981200"/>
            <a:ext cx="3352800" cy="1200329"/>
          </a:xfrm>
          <a:prstGeom prst="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latin typeface="Palatino Linotype" pitchFamily="18" charset="0"/>
              </a:rPr>
              <a:t>Control</a:t>
            </a:r>
            <a:r>
              <a:rPr kumimoji="0" lang="en-US" b="0" i="1" u="none" strike="noStrike" cap="none" normalizeH="0" dirty="0" smtClean="0">
                <a:ln>
                  <a:noFill/>
                </a:ln>
                <a:solidFill>
                  <a:srgbClr val="FF3300"/>
                </a:solidFill>
                <a:effectLst/>
                <a:latin typeface="Palatino Linotype" pitchFamily="18" charset="0"/>
              </a:rPr>
              <a:t> Algorithm Developed with Xilinx tool box 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a1cnow-insid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lum bright="10000"/>
          </a:blip>
          <a:srcRect/>
          <a:stretch>
            <a:fillRect/>
          </a:stretch>
        </p:blipFill>
        <p:spPr>
          <a:xfrm>
            <a:off x="0" y="0"/>
            <a:ext cx="3886200" cy="6858000"/>
          </a:xfrm>
          <a:noFill/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886200" y="609600"/>
            <a:ext cx="3581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rgbClr val="663300"/>
                </a:solidFill>
                <a:latin typeface="Georgia" pitchFamily="18" charset="0"/>
              </a:rPr>
              <a:t>1-09-2015 </a:t>
            </a:r>
            <a:endParaRPr lang="en-US" sz="4400" dirty="0">
              <a:solidFill>
                <a:srgbClr val="663300"/>
              </a:solidFill>
              <a:latin typeface="Georgia" pitchFamily="18" charset="0"/>
            </a:endParaRPr>
          </a:p>
        </p:txBody>
      </p:sp>
      <p:sp>
        <p:nvSpPr>
          <p:cNvPr id="5127" name="Rectangle 27"/>
          <p:cNvSpPr>
            <a:spLocks noChangeArrowheads="1"/>
          </p:cNvSpPr>
          <p:nvPr/>
        </p:nvSpPr>
        <p:spPr bwMode="auto">
          <a:xfrm rot="-1917415">
            <a:off x="2209800" y="2971800"/>
            <a:ext cx="4103688" cy="100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6000" b="1">
              <a:solidFill>
                <a:srgbClr val="EAEAEA"/>
              </a:solidFill>
              <a:latin typeface="Georgia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4191000" y="1905000"/>
            <a:ext cx="4953000" cy="4347865"/>
            <a:chOff x="4191000" y="1905000"/>
            <a:chExt cx="4953000" cy="4347865"/>
          </a:xfrm>
        </p:grpSpPr>
        <p:sp>
          <p:nvSpPr>
            <p:cNvPr id="8199" name="Text Box 10"/>
            <p:cNvSpPr txBox="1">
              <a:spLocks noChangeArrowheads="1"/>
            </p:cNvSpPr>
            <p:nvPr/>
          </p:nvSpPr>
          <p:spPr bwMode="auto">
            <a:xfrm>
              <a:off x="4419600" y="4800600"/>
              <a:ext cx="4724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28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Georgia" pitchFamily="18" charset="0"/>
                </a:rPr>
                <a:t>M.Senthil Kumaran</a:t>
              </a: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4495800" y="2743200"/>
              <a:ext cx="44196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en-US" sz="2000" b="1" dirty="0" smtClean="0">
                  <a:ln w="10541" cmpd="sng">
                    <a:solidFill>
                      <a:srgbClr val="996633"/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Georgia" pitchFamily="18" charset="0"/>
                </a:rPr>
                <a:t>Design of Digital Controllers in FPGA using Matlab System Generator Toolbox.</a:t>
              </a:r>
              <a:endParaRPr lang="en-US" sz="2000" b="1" dirty="0">
                <a:ln w="10541" cmpd="sng">
                  <a:solidFill>
                    <a:srgbClr val="996633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itchFamily="18" charset="0"/>
              </a:endParaRPr>
            </a:p>
          </p:txBody>
        </p:sp>
        <p:sp>
          <p:nvSpPr>
            <p:cNvPr id="8203" name="Text Box 6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4114800" cy="70788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40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latin typeface="Georgia" pitchFamily="18" charset="0"/>
                </a:rPr>
                <a:t>Workshop </a:t>
              </a:r>
              <a:r>
                <a:rPr lang="en-US" sz="4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latin typeface="Georgia" pitchFamily="18" charset="0"/>
                </a:rPr>
                <a:t>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39624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Starting Time 8:30 AM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5791200"/>
              <a:ext cx="495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Finishing Time – We Don’t Know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487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724400"/>
            <a:ext cx="1676400" cy="1600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533400" y="639633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the FPGA&amp; its hardware details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6519446"/>
            <a:ext cx="2590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Generate the VHDL file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1524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Lighting an LED with a switch 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048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8600" y="96128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369152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263752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1828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Nexys 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352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G18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3352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J14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1524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Basic Building Blocks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04012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522412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614487"/>
            <a:ext cx="8467725" cy="501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5943600"/>
            <a:ext cx="494665" cy="6965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 bwMode="auto">
          <a:xfrm>
            <a:off x="914400" y="2286000"/>
            <a:ext cx="1066800" cy="3886200"/>
          </a:xfrm>
          <a:prstGeom prst="roundRect">
            <a:avLst/>
          </a:prstGeom>
          <a:solidFill>
            <a:srgbClr val="663300">
              <a:alpha val="0"/>
            </a:srgbClr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315200" y="4038600"/>
            <a:ext cx="914400" cy="1066800"/>
          </a:xfrm>
          <a:prstGeom prst="roundRect">
            <a:avLst/>
          </a:prstGeom>
          <a:solidFill>
            <a:srgbClr val="663300">
              <a:alpha val="0"/>
            </a:srgbClr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12" name="Picture 4" descr="C:\Users\SenthilKumaran\Desktop\alarm_clock_going_off_md_wm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524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19400" y="0"/>
            <a:ext cx="6324600" cy="6705600"/>
            <a:chOff x="2819400" y="0"/>
            <a:chExt cx="6324600" cy="6705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38700" y="0"/>
              <a:ext cx="4305300" cy="67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 bwMode="auto">
            <a:xfrm>
              <a:off x="2819400" y="0"/>
              <a:ext cx="2805332" cy="8309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1143000"/>
            <a:ext cx="548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Counter Parameters Setting</a:t>
            </a:r>
            <a:br>
              <a:rPr kumimoji="0" lang="en-US" sz="32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4958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Conditions for setting counter time period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1" name="Group 36"/>
          <p:cNvGrpSpPr/>
          <p:nvPr/>
        </p:nvGrpSpPr>
        <p:grpSpPr>
          <a:xfrm>
            <a:off x="381000" y="5181600"/>
            <a:ext cx="4876800" cy="826532"/>
            <a:chOff x="600182" y="4648200"/>
            <a:chExt cx="3178140" cy="826532"/>
          </a:xfrm>
          <a:solidFill>
            <a:schemeClr val="bg1"/>
          </a:solidFill>
        </p:grpSpPr>
        <p:sp>
          <p:nvSpPr>
            <p:cNvPr id="12" name="TextBox 11"/>
            <p:cNvSpPr txBox="1"/>
            <p:nvPr/>
          </p:nvSpPr>
          <p:spPr>
            <a:xfrm>
              <a:off x="600182" y="4648200"/>
              <a:ext cx="198633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Time period of the Counter</a:t>
              </a:r>
              <a:endParaRPr 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182" y="5105400"/>
              <a:ext cx="22842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Time period of the System Clock</a:t>
              </a:r>
              <a:endParaRPr lang="en-US" sz="1800" dirty="0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649840" y="5029200"/>
              <a:ext cx="2731215" cy="15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735495" y="4800600"/>
              <a:ext cx="104282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=    Integer </a:t>
              </a:r>
              <a:endParaRPr lang="en-US" sz="1800" dirty="0"/>
            </a:p>
          </p:txBody>
        </p:sp>
      </p:grpSp>
      <p:cxnSp>
        <p:nvCxnSpPr>
          <p:cNvPr id="19" name="Straight Connector 18"/>
          <p:cNvCxnSpPr/>
          <p:nvPr/>
        </p:nvCxnSpPr>
        <p:spPr bwMode="auto">
          <a:xfrm>
            <a:off x="0" y="50292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0" y="43434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0" y="63246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0" y="11430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0" y="0"/>
            <a:ext cx="571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Component - Counter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52400" y="2588566"/>
            <a:ext cx="5867400" cy="1680866"/>
            <a:chOff x="228600" y="2514602"/>
            <a:chExt cx="5266592" cy="1680866"/>
          </a:xfrm>
        </p:grpSpPr>
        <p:grpSp>
          <p:nvGrpSpPr>
            <p:cNvPr id="18" name="Group 37"/>
            <p:cNvGrpSpPr/>
            <p:nvPr/>
          </p:nvGrpSpPr>
          <p:grpSpPr>
            <a:xfrm>
              <a:off x="228600" y="2514602"/>
              <a:ext cx="1758462" cy="1680866"/>
              <a:chOff x="3657600" y="4463078"/>
              <a:chExt cx="1828800" cy="1319961"/>
            </a:xfrm>
          </p:grpSpPr>
          <p:grpSp>
            <p:nvGrpSpPr>
              <p:cNvPr id="24" name="Group 35"/>
              <p:cNvGrpSpPr/>
              <p:nvPr/>
            </p:nvGrpSpPr>
            <p:grpSpPr>
              <a:xfrm>
                <a:off x="3810000" y="4724400"/>
                <a:ext cx="1600994" cy="1058639"/>
                <a:chOff x="3428206" y="4309646"/>
                <a:chExt cx="1600994" cy="1058639"/>
              </a:xfrm>
            </p:grpSpPr>
            <p:grpSp>
              <p:nvGrpSpPr>
                <p:cNvPr id="26" name="Group 14"/>
                <p:cNvGrpSpPr/>
                <p:nvPr/>
              </p:nvGrpSpPr>
              <p:grpSpPr>
                <a:xfrm>
                  <a:off x="3505200" y="4572000"/>
                  <a:ext cx="381794" cy="534194"/>
                  <a:chOff x="762000" y="3352800"/>
                  <a:chExt cx="381794" cy="457994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 bwMode="auto">
                  <a:xfrm rot="5400000" flipH="1" flipV="1">
                    <a:off x="723900" y="3390900"/>
                    <a:ext cx="457200" cy="381000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1" name="Straight Connector 40"/>
                  <p:cNvCxnSpPr/>
                  <p:nvPr/>
                </p:nvCxnSpPr>
                <p:spPr bwMode="auto">
                  <a:xfrm rot="5400000">
                    <a:off x="914400" y="3581400"/>
                    <a:ext cx="457200" cy="1588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27" name="Straight Connector 26"/>
                <p:cNvCxnSpPr/>
                <p:nvPr/>
              </p:nvCxnSpPr>
              <p:spPr bwMode="auto">
                <a:xfrm rot="10800000">
                  <a:off x="3429000" y="5103811"/>
                  <a:ext cx="1600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grpSp>
              <p:nvGrpSpPr>
                <p:cNvPr id="28" name="Group 19"/>
                <p:cNvGrpSpPr/>
                <p:nvPr/>
              </p:nvGrpSpPr>
              <p:grpSpPr>
                <a:xfrm>
                  <a:off x="3885406" y="4571206"/>
                  <a:ext cx="381794" cy="534194"/>
                  <a:chOff x="762000" y="3352800"/>
                  <a:chExt cx="381794" cy="457994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 bwMode="auto">
                  <a:xfrm rot="5400000" flipH="1" flipV="1">
                    <a:off x="723900" y="3390900"/>
                    <a:ext cx="457200" cy="381000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9" name="Straight Connector 38"/>
                  <p:cNvCxnSpPr/>
                  <p:nvPr/>
                </p:nvCxnSpPr>
                <p:spPr bwMode="auto">
                  <a:xfrm rot="5400000">
                    <a:off x="914400" y="3581400"/>
                    <a:ext cx="457200" cy="1588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9" name="Group 22"/>
                <p:cNvGrpSpPr/>
                <p:nvPr/>
              </p:nvGrpSpPr>
              <p:grpSpPr>
                <a:xfrm>
                  <a:off x="4266406" y="4571206"/>
                  <a:ext cx="381794" cy="534194"/>
                  <a:chOff x="762000" y="3352800"/>
                  <a:chExt cx="381794" cy="457994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 bwMode="auto">
                  <a:xfrm rot="5400000" flipH="1" flipV="1">
                    <a:off x="723900" y="3390900"/>
                    <a:ext cx="457200" cy="381000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7" name="Straight Connector 36"/>
                  <p:cNvCxnSpPr/>
                  <p:nvPr/>
                </p:nvCxnSpPr>
                <p:spPr bwMode="auto">
                  <a:xfrm rot="5400000">
                    <a:off x="914400" y="3581400"/>
                    <a:ext cx="457200" cy="1588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30" name="Straight Connector 29"/>
                <p:cNvCxnSpPr/>
                <p:nvPr/>
              </p:nvCxnSpPr>
              <p:spPr bwMode="auto">
                <a:xfrm rot="5400000" flipH="1" flipV="1">
                  <a:off x="3124200" y="4799806"/>
                  <a:ext cx="6096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3429000" y="4570412"/>
                  <a:ext cx="15240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724400" y="4309646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x</a:t>
                  </a:r>
                  <a:endParaRPr lang="en-US" sz="16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24400" y="4800600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0</a:t>
                  </a:r>
                  <a:endParaRPr lang="en-US" sz="1600" dirty="0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 bwMode="auto">
                <a:xfrm rot="10800000">
                  <a:off x="3886200" y="51816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3795932" y="5187016"/>
                  <a:ext cx="622874" cy="181269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T</a:t>
                  </a:r>
                  <a:r>
                    <a:rPr lang="en-US" sz="900" dirty="0" smtClean="0"/>
                    <a:t>*(</a:t>
                  </a:r>
                  <a:r>
                    <a:rPr lang="en-US" sz="900" dirty="0" smtClean="0"/>
                    <a:t>x+1) </a:t>
                  </a:r>
                  <a:endParaRPr lang="en-US" sz="900" dirty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657600" y="4463078"/>
                <a:ext cx="1828800" cy="314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Counter</a:t>
                </a:r>
                <a:endParaRPr lang="en-US" sz="2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905000" y="3124200"/>
              <a:ext cx="35901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/>
                <a:t>Where </a:t>
              </a:r>
            </a:p>
            <a:p>
              <a:pPr algn="l"/>
              <a:r>
                <a:rPr lang="en-US" sz="1400" dirty="0" smtClean="0"/>
                <a:t>X = Counters  - Limit of counting</a:t>
              </a:r>
            </a:p>
            <a:p>
              <a:pPr algn="l"/>
              <a:r>
                <a:rPr lang="en-US" sz="1400" dirty="0" smtClean="0"/>
                <a:t>T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= Period on which the counter Counts (CLK)</a:t>
              </a:r>
              <a:endParaRPr lang="en-US" sz="14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0" y="6396335"/>
            <a:ext cx="1370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10:15 AM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0"/>
            <a:ext cx="815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Knowledge becomes Wisdom only after it has been put to practical</a:t>
            </a:r>
            <a:r>
              <a:rPr kumimoji="0" lang="en-US" sz="4400" b="0" i="0" u="none" strike="noStrike" kern="0" cap="none" spc="0" normalizeH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use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0198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2209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6802" name="Picture 2" descr="C:\Users\SenthilKumaran\Desktop\education-and-action.jpg"/>
          <p:cNvPicPr>
            <a:picLocks noChangeAspect="1" noChangeArrowheads="1"/>
          </p:cNvPicPr>
          <p:nvPr/>
        </p:nvPicPr>
        <p:blipFill>
          <a:blip r:embed="rId3"/>
          <a:srcRect b="16098"/>
          <a:stretch>
            <a:fillRect/>
          </a:stretch>
        </p:blipFill>
        <p:spPr bwMode="auto">
          <a:xfrm>
            <a:off x="2590800" y="2590800"/>
            <a:ext cx="4419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Pulse Generator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  - Xilinx Interface – Small 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981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 us try -  Designing a Square wave frequency generator of 25Hz.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048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28600" y="96128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475412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370012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838200" y="50292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Solution : Determine the value of X any </a:t>
            </a:r>
            <a:r>
              <a:rPr lang="en-US" sz="2000" dirty="0" smtClean="0"/>
              <a:t>T </a:t>
            </a:r>
            <a:r>
              <a:rPr lang="en-US" sz="2000" dirty="0" smtClean="0"/>
              <a:t>correctly </a:t>
            </a:r>
            <a:endParaRPr lang="en-US" sz="2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981200" y="2819400"/>
            <a:ext cx="6705600" cy="1907234"/>
            <a:chOff x="1981200" y="2819400"/>
            <a:chExt cx="5943600" cy="1907234"/>
          </a:xfrm>
        </p:grpSpPr>
        <p:grpSp>
          <p:nvGrpSpPr>
            <p:cNvPr id="38" name="Group 37"/>
            <p:cNvGrpSpPr/>
            <p:nvPr/>
          </p:nvGrpSpPr>
          <p:grpSpPr>
            <a:xfrm>
              <a:off x="1981200" y="2819400"/>
              <a:ext cx="1828800" cy="1907234"/>
              <a:chOff x="3657600" y="4343400"/>
              <a:chExt cx="1828800" cy="1497725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810000" y="4724400"/>
                <a:ext cx="1600994" cy="1116725"/>
                <a:chOff x="3428206" y="4309646"/>
                <a:chExt cx="1600994" cy="11167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505200" y="4572000"/>
                  <a:ext cx="381794" cy="534194"/>
                  <a:chOff x="762000" y="3352800"/>
                  <a:chExt cx="381794" cy="45799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 bwMode="auto">
                  <a:xfrm rot="5400000" flipH="1" flipV="1">
                    <a:off x="723900" y="3390900"/>
                    <a:ext cx="457200" cy="381000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" name="Straight Connector 16"/>
                  <p:cNvCxnSpPr/>
                  <p:nvPr/>
                </p:nvCxnSpPr>
                <p:spPr bwMode="auto">
                  <a:xfrm rot="5400000">
                    <a:off x="914400" y="3581400"/>
                    <a:ext cx="457200" cy="1588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9" name="Straight Connector 18"/>
                <p:cNvCxnSpPr/>
                <p:nvPr/>
              </p:nvCxnSpPr>
              <p:spPr bwMode="auto">
                <a:xfrm rot="10800000">
                  <a:off x="3429000" y="5103811"/>
                  <a:ext cx="1600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3885406" y="4571206"/>
                  <a:ext cx="381794" cy="534194"/>
                  <a:chOff x="762000" y="3352800"/>
                  <a:chExt cx="381794" cy="457994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 bwMode="auto">
                  <a:xfrm rot="5400000" flipH="1" flipV="1">
                    <a:off x="723900" y="3390900"/>
                    <a:ext cx="457200" cy="381000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2" name="Straight Connector 21"/>
                  <p:cNvCxnSpPr/>
                  <p:nvPr/>
                </p:nvCxnSpPr>
                <p:spPr bwMode="auto">
                  <a:xfrm rot="5400000">
                    <a:off x="914400" y="3581400"/>
                    <a:ext cx="457200" cy="1588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266406" y="4571206"/>
                  <a:ext cx="381794" cy="534194"/>
                  <a:chOff x="762000" y="3352800"/>
                  <a:chExt cx="381794" cy="457994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 bwMode="auto">
                  <a:xfrm rot="5400000" flipH="1" flipV="1">
                    <a:off x="723900" y="3390900"/>
                    <a:ext cx="457200" cy="381000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5" name="Straight Connector 24"/>
                  <p:cNvCxnSpPr/>
                  <p:nvPr/>
                </p:nvCxnSpPr>
                <p:spPr bwMode="auto">
                  <a:xfrm rot="5400000">
                    <a:off x="914400" y="3581400"/>
                    <a:ext cx="457200" cy="1588"/>
                  </a:xfrm>
                  <a:prstGeom prst="line">
                    <a:avLst/>
                  </a:pr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26" name="Straight Connector 25"/>
                <p:cNvCxnSpPr/>
                <p:nvPr/>
              </p:nvCxnSpPr>
              <p:spPr bwMode="auto">
                <a:xfrm rot="5400000" flipH="1" flipV="1">
                  <a:off x="3124200" y="4799806"/>
                  <a:ext cx="6096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3429000" y="4570412"/>
                  <a:ext cx="15240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4724400" y="4309646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x</a:t>
                  </a:r>
                  <a:endParaRPr lang="en-US" sz="16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724400" y="4800600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0</a:t>
                  </a:r>
                  <a:endParaRPr lang="en-US" sz="1600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 bwMode="auto">
                <a:xfrm rot="10800000">
                  <a:off x="3886200" y="51816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3795932" y="5245102"/>
                  <a:ext cx="622874" cy="181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T</a:t>
                  </a:r>
                  <a:r>
                    <a:rPr lang="en-US" sz="900" dirty="0" smtClean="0"/>
                    <a:t>* </a:t>
                  </a:r>
                  <a:r>
                    <a:rPr lang="en-US" sz="900" dirty="0" smtClean="0"/>
                    <a:t>(x+1) </a:t>
                  </a:r>
                  <a:endParaRPr lang="en-US" sz="900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3657600" y="4343400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Use a Counter</a:t>
                </a:r>
                <a:endParaRPr lang="en-US" sz="20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191000" y="3276600"/>
              <a:ext cx="3733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/>
                <a:t>Where </a:t>
              </a:r>
            </a:p>
            <a:p>
              <a:pPr algn="l"/>
              <a:r>
                <a:rPr lang="en-US" sz="1400" dirty="0" smtClean="0"/>
                <a:t>X = Counters  - Limit of counting</a:t>
              </a:r>
            </a:p>
            <a:p>
              <a:pPr algn="l"/>
              <a:r>
                <a:rPr lang="en-US" sz="1400" dirty="0" smtClean="0"/>
                <a:t>N = Period on which the counter Counts (CLK)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Pulse Generator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  - Xilinx Interface – Small 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447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 us try -  Designing a Square wave frequency generator of 25Hz.</a:t>
            </a:r>
            <a:endParaRPr lang="en-US" sz="2000" dirty="0"/>
          </a:p>
        </p:txBody>
      </p:sp>
      <p:grpSp>
        <p:nvGrpSpPr>
          <p:cNvPr id="2" name="Group 9"/>
          <p:cNvGrpSpPr/>
          <p:nvPr/>
        </p:nvGrpSpPr>
        <p:grpSpPr>
          <a:xfrm>
            <a:off x="381000" y="2805095"/>
            <a:ext cx="8305800" cy="2147905"/>
            <a:chOff x="457200" y="2590800"/>
            <a:chExt cx="8305800" cy="2147905"/>
          </a:xfrm>
        </p:grpSpPr>
        <p:pic>
          <p:nvPicPr>
            <p:cNvPr id="4" name="Picture 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2590800"/>
              <a:ext cx="8305800" cy="2147905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 bwMode="auto">
            <a:xfrm>
              <a:off x="1219200" y="2743200"/>
              <a:ext cx="7467600" cy="4616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71600" y="1981200"/>
            <a:ext cx="6934200" cy="400110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Idea- Use a one bit counter that counts at the required time.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048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28600" y="96128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475412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370012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7391400" y="2971800"/>
            <a:ext cx="914400" cy="400110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X = 1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474667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L15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800600" y="360367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J14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6019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Nexys 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838200" y="1524000"/>
            <a:ext cx="4338084" cy="1862554"/>
            <a:chOff x="1828800" y="1905000"/>
            <a:chExt cx="4338084" cy="1862554"/>
          </a:xfrm>
        </p:grpSpPr>
        <p:grpSp>
          <p:nvGrpSpPr>
            <p:cNvPr id="3" name="Group 14"/>
            <p:cNvGrpSpPr/>
            <p:nvPr/>
          </p:nvGrpSpPr>
          <p:grpSpPr>
            <a:xfrm>
              <a:off x="1828800" y="1905000"/>
              <a:ext cx="4338084" cy="879565"/>
              <a:chOff x="2743200" y="2353199"/>
              <a:chExt cx="3331029" cy="424736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rot="5400000" flipH="1" flipV="1">
                <a:off x="2895600" y="2623810"/>
                <a:ext cx="3048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Elbow Connector 6"/>
              <p:cNvCxnSpPr/>
              <p:nvPr/>
            </p:nvCxnSpPr>
            <p:spPr bwMode="auto">
              <a:xfrm>
                <a:off x="3048000" y="2471410"/>
                <a:ext cx="1295400" cy="304800"/>
              </a:xfrm>
              <a:prstGeom prst="bentConnector3">
                <a:avLst>
                  <a:gd name="adj1" fmla="val 50000"/>
                </a:avLst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Elbow Connector 7"/>
              <p:cNvCxnSpPr/>
              <p:nvPr/>
            </p:nvCxnSpPr>
            <p:spPr bwMode="auto">
              <a:xfrm flipV="1">
                <a:off x="4343400" y="2471410"/>
                <a:ext cx="762000" cy="304800"/>
              </a:xfrm>
              <a:prstGeom prst="bentConnector3">
                <a:avLst>
                  <a:gd name="adj1" fmla="val 11231"/>
                </a:avLst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Elbow Connector 8"/>
              <p:cNvCxnSpPr/>
              <p:nvPr/>
            </p:nvCxnSpPr>
            <p:spPr bwMode="auto">
              <a:xfrm>
                <a:off x="4495800" y="2471410"/>
                <a:ext cx="1295400" cy="304800"/>
              </a:xfrm>
              <a:prstGeom prst="bentConnector3">
                <a:avLst>
                  <a:gd name="adj1" fmla="val 50000"/>
                </a:avLst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rot="10800000">
                <a:off x="2743200" y="2776210"/>
                <a:ext cx="3048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TextBox 10"/>
              <p:cNvSpPr txBox="1"/>
              <p:nvPr/>
            </p:nvSpPr>
            <p:spPr>
              <a:xfrm>
                <a:off x="4322989" y="2353199"/>
                <a:ext cx="990600" cy="12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ON</a:t>
                </a:r>
                <a:endParaRPr 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83629" y="2647571"/>
                <a:ext cx="990600" cy="130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OFF</a:t>
                </a:r>
                <a:endParaRPr 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20861" y="2647571"/>
                <a:ext cx="990600" cy="12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OFF</a:t>
                </a:r>
                <a:endParaRPr 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7243" y="2353199"/>
                <a:ext cx="783772" cy="12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ON</a:t>
                </a:r>
                <a:endParaRPr lang="en-US" sz="1100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 bwMode="auto">
            <a:xfrm>
              <a:off x="2209800" y="3581400"/>
              <a:ext cx="1828800" cy="1588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1752600" y="3276600"/>
              <a:ext cx="914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3582194" y="3275806"/>
              <a:ext cx="914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667000" y="3429000"/>
              <a:ext cx="9144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0.04 s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2209800" y="2971800"/>
              <a:ext cx="838200" cy="1588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2796162" y="3009106"/>
              <a:ext cx="533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362200" y="2819401"/>
              <a:ext cx="5334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0.02 s</a:t>
              </a:r>
              <a:endParaRPr lang="en-US" sz="11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600" y="41148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Conditions for setting counter time period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888124" y="4724400"/>
            <a:ext cx="7241627" cy="826532"/>
            <a:chOff x="533400" y="4648200"/>
            <a:chExt cx="4719263" cy="826532"/>
          </a:xfrm>
          <a:solidFill>
            <a:schemeClr val="bg1"/>
          </a:solidFill>
        </p:grpSpPr>
        <p:sp>
          <p:nvSpPr>
            <p:cNvPr id="31" name="TextBox 30"/>
            <p:cNvSpPr txBox="1"/>
            <p:nvPr/>
          </p:nvSpPr>
          <p:spPr>
            <a:xfrm>
              <a:off x="550524" y="4648200"/>
              <a:ext cx="297950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Time period of the Counter [0.02 s]</a:t>
              </a:r>
              <a:endParaRPr 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182" y="5105400"/>
              <a:ext cx="322779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Time period of the System Clock [ 20 ns]</a:t>
              </a:r>
              <a:endParaRPr lang="en-US" sz="1800" dirty="0"/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533400" y="5029200"/>
              <a:ext cx="3095947" cy="15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728663" y="4800600"/>
              <a:ext cx="1524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=    Integer [1000000] </a:t>
              </a:r>
              <a:endParaRPr lang="en-US" sz="1800" dirty="0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 bwMode="auto">
          <a:xfrm>
            <a:off x="7620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Pulse Generator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  - Xilinx Interface – Small 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399212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1293812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9400" y="1981200"/>
            <a:ext cx="1066800" cy="400110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</a:t>
            </a:r>
            <a:r>
              <a:rPr lang="en-US" sz="2000" dirty="0" smtClean="0"/>
              <a:t>= </a:t>
            </a:r>
            <a:r>
              <a:rPr lang="en-US" sz="2000" dirty="0" smtClean="0"/>
              <a:t>0.02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44958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 Code Parameter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0" y="50292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0" y="43434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0" y="63246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0" y="11430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0" y="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Component – M Code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914400"/>
            <a:ext cx="44386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1295400"/>
            <a:ext cx="571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 code Parameters Setting</a:t>
            </a:r>
            <a:br>
              <a:rPr kumimoji="0" lang="en-US" sz="32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51816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File Name = XXXX .m 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5791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Note: </a:t>
            </a:r>
            <a:r>
              <a:rPr lang="en-US" sz="1600" dirty="0" smtClean="0"/>
              <a:t>File should be present in the folder where Matlab- Xilinx file is present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562600" y="1828800"/>
            <a:ext cx="762000" cy="58477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X=9</a:t>
            </a:r>
          </a:p>
          <a:p>
            <a:pPr algn="l"/>
            <a:r>
              <a:rPr lang="en-US" sz="1600" dirty="0" smtClean="0"/>
              <a:t>T</a:t>
            </a:r>
            <a:r>
              <a:rPr lang="en-US" sz="1600" dirty="0" smtClean="0"/>
              <a:t>= </a:t>
            </a:r>
            <a:r>
              <a:rPr lang="en-US" sz="1600" dirty="0" smtClean="0"/>
              <a:t>1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1524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Counter-7Segment -interface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 – Small 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381000" y="3048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228600" y="96128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34" name="Picture 33" descr="C:\Users\ZenTill\Desktop\7seg09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905000"/>
            <a:ext cx="25908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Rectangle 34"/>
          <p:cNvSpPr/>
          <p:nvPr/>
        </p:nvSpPr>
        <p:spPr bwMode="auto">
          <a:xfrm>
            <a:off x="2514600" y="1467728"/>
            <a:ext cx="3886200" cy="2677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1524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Counter-7Segment -interface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 – Small 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001000" cy="518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685800" y="1752600"/>
            <a:ext cx="2286000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2000" y="3352800"/>
            <a:ext cx="381794" cy="457994"/>
            <a:chOff x="762000" y="3352800"/>
            <a:chExt cx="381794" cy="457994"/>
          </a:xfrm>
        </p:grpSpPr>
        <p:cxnSp>
          <p:nvCxnSpPr>
            <p:cNvPr id="9" name="Straight Connector 8"/>
            <p:cNvCxnSpPr/>
            <p:nvPr/>
          </p:nvCxnSpPr>
          <p:spPr bwMode="auto">
            <a:xfrm rot="5400000" flipH="1" flipV="1">
              <a:off x="723900" y="3390900"/>
              <a:ext cx="457200" cy="381000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914400" y="3581400"/>
              <a:ext cx="457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Connector 13"/>
          <p:cNvCxnSpPr/>
          <p:nvPr/>
        </p:nvCxnSpPr>
        <p:spPr bwMode="auto">
          <a:xfrm rot="10800000">
            <a:off x="685800" y="3810000"/>
            <a:ext cx="1600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1142206" y="3352006"/>
            <a:ext cx="381794" cy="457994"/>
            <a:chOff x="762000" y="3352800"/>
            <a:chExt cx="381794" cy="457994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 flipH="1" flipV="1">
              <a:off x="723900" y="3390900"/>
              <a:ext cx="457200" cy="381000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914400" y="3581400"/>
              <a:ext cx="457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523206" y="3352006"/>
            <a:ext cx="381794" cy="457994"/>
            <a:chOff x="762000" y="3352800"/>
            <a:chExt cx="381794" cy="457994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 flipH="1" flipV="1">
              <a:off x="723900" y="3390900"/>
              <a:ext cx="457200" cy="381000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5400000">
              <a:off x="914400" y="3581400"/>
              <a:ext cx="457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" name="Straight Connector 25"/>
          <p:cNvCxnSpPr/>
          <p:nvPr/>
        </p:nvCxnSpPr>
        <p:spPr bwMode="auto">
          <a:xfrm rot="5400000" flipH="1" flipV="1">
            <a:off x="381000" y="3505200"/>
            <a:ext cx="6096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85800" y="3351212"/>
            <a:ext cx="15240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981200" y="30904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981200" y="35814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cxnSp>
        <p:nvCxnSpPr>
          <p:cNvPr id="33" name="Straight Connector 32"/>
          <p:cNvCxnSpPr/>
          <p:nvPr/>
        </p:nvCxnSpPr>
        <p:spPr bwMode="auto">
          <a:xfrm rot="10800000">
            <a:off x="1143000" y="3962400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205132" y="3866273"/>
            <a:ext cx="318868" cy="20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10s</a:t>
            </a:r>
            <a:endParaRPr lang="en-US" sz="7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124200"/>
            <a:ext cx="20288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5486400"/>
            <a:ext cx="20288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305300"/>
            <a:ext cx="20288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4953000" y="3505201"/>
            <a:ext cx="20288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886200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4724400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5105400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381000" y="3048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228600" y="96128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400" y="457200"/>
            <a:ext cx="4800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200" dirty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About the </a:t>
            </a:r>
            <a:r>
              <a:rPr lang="en-US" sz="3200" dirty="0" smtClean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Lecture</a:t>
            </a:r>
            <a:endParaRPr lang="en-US" sz="3200" dirty="0">
              <a:ln>
                <a:solidFill>
                  <a:srgbClr val="FF33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228600" y="1141412"/>
            <a:ext cx="365760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4800" y="2398693"/>
            <a:ext cx="8516596" cy="1335107"/>
            <a:chOff x="457200" y="2057400"/>
            <a:chExt cx="8516596" cy="1335107"/>
          </a:xfrm>
        </p:grpSpPr>
        <p:sp>
          <p:nvSpPr>
            <p:cNvPr id="54273" name="Rectangle 1"/>
            <p:cNvSpPr>
              <a:spLocks noChangeArrowheads="1"/>
            </p:cNvSpPr>
            <p:nvPr/>
          </p:nvSpPr>
          <p:spPr bwMode="auto">
            <a:xfrm>
              <a:off x="838200" y="2057400"/>
              <a:ext cx="8135596" cy="95410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280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தாமின் புறுவது உலகின் புறக்கண்டு</a:t>
              </a:r>
              <a:endParaRPr kumimoji="0" lang="en-US" sz="2800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eaLnBrk="0" hangingPunct="0"/>
              <a:r>
                <a:rPr lang="ta-IN" sz="28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மாடல மற்றை யவை</a:t>
              </a:r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685800" y="2246293"/>
              <a:ext cx="8135596" cy="95410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280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தாமின் புறுவது உலகின் புறக்கண்டு</a:t>
              </a:r>
              <a:endParaRPr kumimoji="0" lang="en-US" sz="2800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eaLnBrk="0" hangingPunct="0"/>
              <a:r>
                <a:rPr lang="ta-IN" sz="28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மாடல மற்றை யவை</a:t>
              </a:r>
            </a:p>
          </p:txBody>
        </p:sp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457200" y="2438400"/>
              <a:ext cx="8229600" cy="95410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l"/>
              <a:r>
                <a:rPr lang="ta-IN" sz="2800" dirty="0" smtClean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கற்றில னாயினுங் கேட்க அஃதொருவற்</a:t>
              </a:r>
              <a:br>
                <a:rPr lang="ta-IN" sz="2800" dirty="0" smtClean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</a:br>
              <a:r>
                <a:rPr lang="ta-IN" sz="2800" dirty="0" smtClean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கொற்கத்தின் ஊற்றாந் துணை</a:t>
              </a:r>
              <a:endParaRPr kumimoji="0" lang="ta-IN" sz="1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762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153" name="Picture 1" descr="C:\Users\SenthilKumaran\Desktop\depositphotos_4014710-Foot-step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43400"/>
            <a:ext cx="1724025" cy="2514600"/>
          </a:xfrm>
          <a:prstGeom prst="rect">
            <a:avLst/>
          </a:prstGeom>
          <a:noFill/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76400" y="4343400"/>
            <a:ext cx="6553200" cy="120032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dirty="0" smtClean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Making Knowing Abundant in India</a:t>
            </a:r>
            <a:endParaRPr lang="en-US" sz="3600" dirty="0">
              <a:ln w="18415" cmpd="sng">
                <a:solidFill>
                  <a:srgbClr val="FF505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7772400" cy="5334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7620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Counter-7Segment -interface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 – Small 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C:\Users\ZenTill\Desktop\7seg09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04800"/>
            <a:ext cx="1219200" cy="1981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5410200"/>
          <a:ext cx="3505200" cy="12611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20"/>
                <a:gridCol w="350520"/>
                <a:gridCol w="350520"/>
                <a:gridCol w="350520"/>
                <a:gridCol w="350520"/>
                <a:gridCol w="350520"/>
                <a:gridCol w="350520"/>
                <a:gridCol w="350520"/>
                <a:gridCol w="350520"/>
                <a:gridCol w="350520"/>
              </a:tblGrid>
              <a:tr h="29845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X2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X1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X0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Z1(g)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Z2(f)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Z3(e)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Z4(d)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Z5(c)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Z6(b)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Z7(a)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0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152400" y="2286000"/>
            <a:ext cx="1524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6300" y="838200"/>
            <a:ext cx="4457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28600" y="44958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ROM Parameter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0" y="50292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0" y="43434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0" y="6400800"/>
            <a:ext cx="9144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0" y="1143000"/>
            <a:ext cx="5638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0" y="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Component – ROM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1295400"/>
            <a:ext cx="571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ROM Parameters Setting</a:t>
            </a:r>
            <a:br>
              <a:rPr kumimoji="0" lang="en-US" sz="32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51054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Depth =  Number of  data’s to be Stored 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58674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Note: </a:t>
            </a:r>
            <a:r>
              <a:rPr lang="en-US" sz="1600" dirty="0" smtClean="0"/>
              <a:t>For the specified Index [ Address] passed at the input, the ROM block delivers the value stored at that specified location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4864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Vector values =  Values to be stored</a:t>
            </a:r>
            <a:endParaRPr lang="en-US" sz="20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547468" y="3036539"/>
            <a:ext cx="3110132" cy="1078261"/>
            <a:chOff x="547468" y="3036539"/>
            <a:chExt cx="3110132" cy="1078261"/>
          </a:xfrm>
        </p:grpSpPr>
        <p:grpSp>
          <p:nvGrpSpPr>
            <p:cNvPr id="25" name="Group 111"/>
            <p:cNvGrpSpPr/>
            <p:nvPr/>
          </p:nvGrpSpPr>
          <p:grpSpPr>
            <a:xfrm>
              <a:off x="609600" y="3036539"/>
              <a:ext cx="3048000" cy="841248"/>
              <a:chOff x="3199606" y="3810794"/>
              <a:chExt cx="1600994" cy="914400"/>
            </a:xfrm>
          </p:grpSpPr>
          <p:cxnSp>
            <p:nvCxnSpPr>
              <p:cNvPr id="26" name="Straight Connector 25"/>
              <p:cNvCxnSpPr/>
              <p:nvPr/>
            </p:nvCxnSpPr>
            <p:spPr bwMode="auto">
              <a:xfrm rot="10800000">
                <a:off x="3200400" y="4233204"/>
                <a:ext cx="1600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 flipH="1" flipV="1">
                <a:off x="2743200" y="4267200"/>
                <a:ext cx="9144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29" name="Group 108"/>
              <p:cNvGrpSpPr/>
              <p:nvPr/>
            </p:nvGrpSpPr>
            <p:grpSpPr>
              <a:xfrm>
                <a:off x="3227366" y="3900268"/>
                <a:ext cx="1315329" cy="699868"/>
                <a:chOff x="3297706" y="3886200"/>
                <a:chExt cx="1315329" cy="699868"/>
              </a:xfrm>
            </p:grpSpPr>
            <p:grpSp>
              <p:nvGrpSpPr>
                <p:cNvPr id="31" name="Group 103"/>
                <p:cNvGrpSpPr/>
                <p:nvPr/>
              </p:nvGrpSpPr>
              <p:grpSpPr>
                <a:xfrm>
                  <a:off x="3297706" y="3886200"/>
                  <a:ext cx="664699" cy="685800"/>
                  <a:chOff x="3221502" y="3810000"/>
                  <a:chExt cx="723944" cy="835958"/>
                </a:xfrm>
              </p:grpSpPr>
              <p:sp>
                <p:nvSpPr>
                  <p:cNvPr id="35" name="Freeform 34"/>
                  <p:cNvSpPr/>
                  <p:nvPr/>
                </p:nvSpPr>
                <p:spPr bwMode="auto">
                  <a:xfrm>
                    <a:off x="3221502" y="3810000"/>
                    <a:ext cx="359898" cy="461665"/>
                  </a:xfrm>
                  <a:custGeom>
                    <a:avLst/>
                    <a:gdLst>
                      <a:gd name="connsiteX0" fmla="*/ 0 w 253218"/>
                      <a:gd name="connsiteY0" fmla="*/ 157089 h 171156"/>
                      <a:gd name="connsiteX1" fmla="*/ 140676 w 253218"/>
                      <a:gd name="connsiteY1" fmla="*/ 2344 h 171156"/>
                      <a:gd name="connsiteX2" fmla="*/ 253218 w 253218"/>
                      <a:gd name="connsiteY2" fmla="*/ 171156 h 171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3218" h="171156">
                        <a:moveTo>
                          <a:pt x="0" y="157089"/>
                        </a:moveTo>
                        <a:cubicBezTo>
                          <a:pt x="49236" y="78544"/>
                          <a:pt x="98473" y="0"/>
                          <a:pt x="140676" y="2344"/>
                        </a:cubicBezTo>
                        <a:cubicBezTo>
                          <a:pt x="182879" y="4689"/>
                          <a:pt x="218048" y="87922"/>
                          <a:pt x="253218" y="171156"/>
                        </a:cubicBezTo>
                      </a:path>
                    </a:pathLst>
                  </a:cu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 Linotype" pitchFamily="18" charset="0"/>
                    </a:endParaRPr>
                  </a:p>
                </p:txBody>
              </p:sp>
              <p:sp>
                <p:nvSpPr>
                  <p:cNvPr id="36" name="Freeform 35"/>
                  <p:cNvSpPr/>
                  <p:nvPr/>
                </p:nvSpPr>
                <p:spPr bwMode="auto">
                  <a:xfrm rot="10756820">
                    <a:off x="3585548" y="4184293"/>
                    <a:ext cx="359898" cy="461665"/>
                  </a:xfrm>
                  <a:custGeom>
                    <a:avLst/>
                    <a:gdLst>
                      <a:gd name="connsiteX0" fmla="*/ 0 w 253218"/>
                      <a:gd name="connsiteY0" fmla="*/ 157089 h 171156"/>
                      <a:gd name="connsiteX1" fmla="*/ 140676 w 253218"/>
                      <a:gd name="connsiteY1" fmla="*/ 2344 h 171156"/>
                      <a:gd name="connsiteX2" fmla="*/ 253218 w 253218"/>
                      <a:gd name="connsiteY2" fmla="*/ 171156 h 171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3218" h="171156">
                        <a:moveTo>
                          <a:pt x="0" y="157089"/>
                        </a:moveTo>
                        <a:cubicBezTo>
                          <a:pt x="49236" y="78544"/>
                          <a:pt x="98473" y="0"/>
                          <a:pt x="140676" y="2344"/>
                        </a:cubicBezTo>
                        <a:cubicBezTo>
                          <a:pt x="182879" y="4689"/>
                          <a:pt x="218048" y="87922"/>
                          <a:pt x="253218" y="171156"/>
                        </a:cubicBezTo>
                      </a:path>
                    </a:pathLst>
                  </a:cu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 Linotype" pitchFamily="18" charset="0"/>
                    </a:endParaRPr>
                  </a:p>
                </p:txBody>
              </p:sp>
            </p:grpSp>
            <p:grpSp>
              <p:nvGrpSpPr>
                <p:cNvPr id="32" name="Group 104"/>
                <p:cNvGrpSpPr/>
                <p:nvPr/>
              </p:nvGrpSpPr>
              <p:grpSpPr>
                <a:xfrm>
                  <a:off x="3948336" y="3900268"/>
                  <a:ext cx="664699" cy="685800"/>
                  <a:chOff x="3221502" y="3810000"/>
                  <a:chExt cx="723944" cy="835958"/>
                </a:xfrm>
              </p:grpSpPr>
              <p:sp>
                <p:nvSpPr>
                  <p:cNvPr id="33" name="Freeform 32"/>
                  <p:cNvSpPr/>
                  <p:nvPr/>
                </p:nvSpPr>
                <p:spPr bwMode="auto">
                  <a:xfrm>
                    <a:off x="3221502" y="3810000"/>
                    <a:ext cx="359898" cy="461665"/>
                  </a:xfrm>
                  <a:custGeom>
                    <a:avLst/>
                    <a:gdLst>
                      <a:gd name="connsiteX0" fmla="*/ 0 w 253218"/>
                      <a:gd name="connsiteY0" fmla="*/ 157089 h 171156"/>
                      <a:gd name="connsiteX1" fmla="*/ 140676 w 253218"/>
                      <a:gd name="connsiteY1" fmla="*/ 2344 h 171156"/>
                      <a:gd name="connsiteX2" fmla="*/ 253218 w 253218"/>
                      <a:gd name="connsiteY2" fmla="*/ 171156 h 171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3218" h="171156">
                        <a:moveTo>
                          <a:pt x="0" y="157089"/>
                        </a:moveTo>
                        <a:cubicBezTo>
                          <a:pt x="49236" y="78544"/>
                          <a:pt x="98473" y="0"/>
                          <a:pt x="140676" y="2344"/>
                        </a:cubicBezTo>
                        <a:cubicBezTo>
                          <a:pt x="182879" y="4689"/>
                          <a:pt x="218048" y="87922"/>
                          <a:pt x="253218" y="171156"/>
                        </a:cubicBezTo>
                      </a:path>
                    </a:pathLst>
                  </a:cu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 Linotype" pitchFamily="18" charset="0"/>
                    </a:endParaRPr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 bwMode="auto">
                  <a:xfrm rot="10756820">
                    <a:off x="3585548" y="4184293"/>
                    <a:ext cx="359898" cy="461665"/>
                  </a:xfrm>
                  <a:custGeom>
                    <a:avLst/>
                    <a:gdLst>
                      <a:gd name="connsiteX0" fmla="*/ 0 w 253218"/>
                      <a:gd name="connsiteY0" fmla="*/ 157089 h 171156"/>
                      <a:gd name="connsiteX1" fmla="*/ 140676 w 253218"/>
                      <a:gd name="connsiteY1" fmla="*/ 2344 h 171156"/>
                      <a:gd name="connsiteX2" fmla="*/ 253218 w 253218"/>
                      <a:gd name="connsiteY2" fmla="*/ 171156 h 171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3218" h="171156">
                        <a:moveTo>
                          <a:pt x="0" y="157089"/>
                        </a:moveTo>
                        <a:cubicBezTo>
                          <a:pt x="49236" y="78544"/>
                          <a:pt x="98473" y="0"/>
                          <a:pt x="140676" y="2344"/>
                        </a:cubicBezTo>
                        <a:cubicBezTo>
                          <a:pt x="182879" y="4689"/>
                          <a:pt x="218048" y="87922"/>
                          <a:pt x="253218" y="171156"/>
                        </a:cubicBezTo>
                      </a:path>
                    </a:pathLst>
                  </a:cu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 Linotype" pitchFamily="18" charset="0"/>
                    </a:endParaRPr>
                  </a:p>
                </p:txBody>
              </p:sp>
            </p:grpSp>
          </p:grpSp>
        </p:grpSp>
        <p:cxnSp>
          <p:nvCxnSpPr>
            <p:cNvPr id="37" name="Straight Connector 36"/>
            <p:cNvCxnSpPr/>
            <p:nvPr/>
          </p:nvCxnSpPr>
          <p:spPr bwMode="auto">
            <a:xfrm rot="5400000" flipH="1" flipV="1">
              <a:off x="915911" y="3427491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 flipH="1" flipV="1">
              <a:off x="763511" y="3427489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 flipH="1" flipV="1">
              <a:off x="833851" y="3427489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5400000" flipH="1" flipV="1">
              <a:off x="458711" y="3427491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5400000" flipH="1" flipV="1">
              <a:off x="306311" y="3427489"/>
              <a:ext cx="761999" cy="302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 bwMode="auto">
            <a:xfrm rot="5400000" flipH="1" flipV="1">
              <a:off x="376651" y="3427489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 flipH="1" flipV="1">
              <a:off x="684290" y="3427491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 flipH="1" flipV="1">
              <a:off x="531890" y="3427489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 flipH="1" flipV="1">
              <a:off x="602230" y="3427489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rot="5400000" flipH="1" flipV="1">
              <a:off x="1522490" y="3427491"/>
              <a:ext cx="761999" cy="302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 rot="5400000" flipH="1" flipV="1">
              <a:off x="1370090" y="3427489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rot="5400000" flipH="1" flipV="1">
              <a:off x="1440430" y="3427489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rot="5400000" flipH="1" flipV="1">
              <a:off x="1290869" y="3427491"/>
              <a:ext cx="761999" cy="3021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371600" y="3200400"/>
              <a:ext cx="2286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547468" y="3810986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2"/>
                  </a:solidFill>
                </a:rPr>
                <a:t>0</a:t>
              </a:r>
              <a:endParaRPr lang="en-US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76400" y="3853190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2"/>
                  </a:solidFill>
                </a:rPr>
                <a:t>199</a:t>
              </a:r>
              <a:endParaRPr lang="en-US" sz="11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0" y="6396335"/>
            <a:ext cx="1370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11:00 AM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0" y="6858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PWM Signal Generator for converters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  - Xilinx Interface – Small 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62484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Please Check it with the DSO on your table.</a:t>
            </a:r>
            <a:endParaRPr lang="en-US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743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00000"/>
                </a:solidFill>
              </a:rPr>
              <a:t>Can we try  </a:t>
            </a:r>
          </a:p>
          <a:p>
            <a:pPr algn="l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Design a PWM signal generator which creates a saw tooth wave of 4KHz internally and compares it with a sine signal of 50Hz internally to produce PWM pulses  for a single phase inverter.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1000" y="4204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8600" y="256736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9812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800" y="4724400"/>
            <a:ext cx="8610600" cy="857310"/>
            <a:chOff x="304800" y="4724400"/>
            <a:chExt cx="8610600" cy="857310"/>
          </a:xfrm>
        </p:grpSpPr>
        <p:sp>
          <p:nvSpPr>
            <p:cNvPr id="13" name="Rectangle 12"/>
            <p:cNvSpPr/>
            <p:nvPr/>
          </p:nvSpPr>
          <p:spPr>
            <a:xfrm>
              <a:off x="4343400" y="4724400"/>
              <a:ext cx="4572000" cy="400110"/>
            </a:xfrm>
            <a:prstGeom prst="rect">
              <a:avLst/>
            </a:prstGeom>
            <a:ln>
              <a:solidFill>
                <a:srgbClr val="FF33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Explicit period = 10* 20e-9 =  20e-8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5181600"/>
              <a:ext cx="4572000" cy="400110"/>
            </a:xfrm>
            <a:prstGeom prst="rect">
              <a:avLst/>
            </a:prstGeom>
            <a:ln>
              <a:solidFill>
                <a:srgbClr val="FF33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Explicit period = 5000*20e-9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" y="4724400"/>
              <a:ext cx="4038600" cy="400110"/>
            </a:xfrm>
            <a:prstGeom prst="rect">
              <a:avLst/>
            </a:prstGeom>
            <a:ln>
              <a:solidFill>
                <a:srgbClr val="FF33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Setting for Saw tooth Counter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" y="5181600"/>
              <a:ext cx="4038600" cy="400110"/>
            </a:xfrm>
            <a:prstGeom prst="rect">
              <a:avLst/>
            </a:prstGeom>
            <a:ln>
              <a:solidFill>
                <a:srgbClr val="FF33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Setting for Sin Counter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PWM Signal Generator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Triangular wave – 4 kHz</a:t>
            </a:r>
            <a:endParaRPr kumimoji="0" lang="en-US" sz="32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Choose Explicit period as an integer multiple of system clock frequency  </a:t>
            </a:r>
          </a:p>
          <a:p>
            <a:endParaRPr lang="en-US" sz="1200" dirty="0" smtClean="0"/>
          </a:p>
          <a:p>
            <a:r>
              <a:rPr lang="en-US" sz="2000" dirty="0" smtClean="0"/>
              <a:t>Low Explicit period -----&gt;   </a:t>
            </a:r>
            <a:r>
              <a:rPr lang="en-US" sz="2000" dirty="0" smtClean="0">
                <a:solidFill>
                  <a:srgbClr val="FF3300"/>
                </a:solidFill>
              </a:rPr>
              <a:t>High Resolution </a:t>
            </a:r>
          </a:p>
          <a:p>
            <a:r>
              <a:rPr lang="en-US" sz="2000" dirty="0" smtClean="0"/>
              <a:t>High Explicit period -----&gt;  Low Resolution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590800"/>
            <a:ext cx="4572000" cy="400110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Explicit period </a:t>
            </a:r>
            <a:r>
              <a:rPr lang="en-US" sz="2000" dirty="0" smtClean="0"/>
              <a:t> = </a:t>
            </a:r>
            <a:r>
              <a:rPr lang="en-US" sz="2000" dirty="0" smtClean="0"/>
              <a:t>10* 20e-9 =  20e-8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3200400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Time period of Saw tooth = Count Value * Explicit period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91200" y="3657600"/>
            <a:ext cx="317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Count Value = 0.25ms / 20e-8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29400" y="4038600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Count Value = 1250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438400" y="4800600"/>
            <a:ext cx="4277762" cy="1752600"/>
            <a:chOff x="2438400" y="4599801"/>
            <a:chExt cx="4277762" cy="169699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38400" y="4599801"/>
              <a:ext cx="4277762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0" name="Group 29"/>
            <p:cNvGrpSpPr/>
            <p:nvPr/>
          </p:nvGrpSpPr>
          <p:grpSpPr>
            <a:xfrm>
              <a:off x="5486400" y="5715000"/>
              <a:ext cx="990600" cy="581799"/>
              <a:chOff x="5638800" y="5562600"/>
              <a:chExt cx="990600" cy="581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638800" y="5867400"/>
                <a:ext cx="990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count value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638800" y="5562600"/>
                <a:ext cx="9906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</a:p>
              <a:p>
                <a:r>
                  <a:rPr lang="en-US" sz="700" dirty="0" smtClean="0"/>
                  <a:t>__________________</a:t>
                </a:r>
                <a:endParaRPr lang="en-US" sz="1200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5143504" y="5524503"/>
              <a:ext cx="457198" cy="38099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28090" y="5791200"/>
              <a:ext cx="138211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Normalizing to 1 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7200" y="2819400"/>
            <a:ext cx="1920654" cy="1572399"/>
            <a:chOff x="7010400" y="4267200"/>
            <a:chExt cx="1920654" cy="1572399"/>
          </a:xfrm>
        </p:grpSpPr>
        <p:cxnSp>
          <p:nvCxnSpPr>
            <p:cNvPr id="40" name="Elbow Connector 39"/>
            <p:cNvCxnSpPr/>
            <p:nvPr/>
          </p:nvCxnSpPr>
          <p:spPr bwMode="auto">
            <a:xfrm flipV="1">
              <a:off x="7086600" y="51816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Elbow Connector 42"/>
            <p:cNvCxnSpPr/>
            <p:nvPr/>
          </p:nvCxnSpPr>
          <p:spPr bwMode="auto">
            <a:xfrm flipV="1">
              <a:off x="7315200" y="49530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Elbow Connector 43"/>
            <p:cNvCxnSpPr/>
            <p:nvPr/>
          </p:nvCxnSpPr>
          <p:spPr bwMode="auto">
            <a:xfrm flipV="1">
              <a:off x="7543800" y="47244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Elbow Connector 44"/>
            <p:cNvCxnSpPr/>
            <p:nvPr/>
          </p:nvCxnSpPr>
          <p:spPr bwMode="auto">
            <a:xfrm flipV="1">
              <a:off x="7772400" y="44958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Elbow Connector 45"/>
            <p:cNvCxnSpPr/>
            <p:nvPr/>
          </p:nvCxnSpPr>
          <p:spPr bwMode="auto">
            <a:xfrm flipV="1">
              <a:off x="8001000" y="42672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7467600" y="5410200"/>
              <a:ext cx="2286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7315200" y="5334000"/>
              <a:ext cx="3048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7429500" y="5219700"/>
              <a:ext cx="533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/>
            <p:cNvSpPr/>
            <p:nvPr/>
          </p:nvSpPr>
          <p:spPr>
            <a:xfrm>
              <a:off x="7010400" y="5562600"/>
              <a:ext cx="19206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Explicit Period of </a:t>
              </a:r>
              <a:r>
                <a:rPr lang="en-US" sz="1200" dirty="0" smtClean="0"/>
                <a:t>counter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71800" y="3581400"/>
            <a:ext cx="2057400" cy="1447800"/>
            <a:chOff x="304800" y="4202668"/>
            <a:chExt cx="20574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609600" y="4507468"/>
              <a:ext cx="381794" cy="457994"/>
              <a:chOff x="762000" y="3352800"/>
              <a:chExt cx="381794" cy="457994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 flipH="1" flipV="1">
                <a:off x="723900" y="3390900"/>
                <a:ext cx="457200" cy="38100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 rot="5400000">
                <a:off x="914400" y="3581400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" name="Straight Connector 9"/>
            <p:cNvCxnSpPr/>
            <p:nvPr/>
          </p:nvCxnSpPr>
          <p:spPr bwMode="auto">
            <a:xfrm rot="10800000">
              <a:off x="533400" y="4964668"/>
              <a:ext cx="1600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grpSp>
          <p:nvGrpSpPr>
            <p:cNvPr id="11" name="Group 10"/>
            <p:cNvGrpSpPr/>
            <p:nvPr/>
          </p:nvGrpSpPr>
          <p:grpSpPr>
            <a:xfrm>
              <a:off x="989806" y="4506674"/>
              <a:ext cx="381794" cy="457994"/>
              <a:chOff x="762000" y="3352800"/>
              <a:chExt cx="381794" cy="457994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 rot="5400000" flipH="1" flipV="1">
                <a:off x="723900" y="3390900"/>
                <a:ext cx="457200" cy="38100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rot="5400000">
                <a:off x="914400" y="3581400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1370806" y="4506674"/>
              <a:ext cx="381794" cy="457994"/>
              <a:chOff x="762000" y="3352800"/>
              <a:chExt cx="381794" cy="457994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rot="5400000" flipH="1" flipV="1">
                <a:off x="723900" y="3390900"/>
                <a:ext cx="457200" cy="38100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914400" y="3581400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228600" y="4659868"/>
              <a:ext cx="6096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533400" y="4505880"/>
              <a:ext cx="15240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914400" y="420266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Count </a:t>
              </a:r>
              <a:r>
                <a:rPr lang="en-US" sz="1100" dirty="0" smtClean="0"/>
                <a:t>Value 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473606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10800000">
              <a:off x="990600" y="5117068"/>
              <a:ext cx="457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62000" y="5193268"/>
              <a:ext cx="83820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0.25ms </a:t>
              </a:r>
              <a:endParaRPr 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" y="5388858"/>
              <a:ext cx="181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Time Period of saw tooth</a:t>
              </a:r>
              <a:endParaRPr lang="en-US" sz="1100" dirty="0"/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 rot="5400000">
            <a:off x="3734594" y="5180806"/>
            <a:ext cx="3048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3" name="Group 82"/>
          <p:cNvGrpSpPr/>
          <p:nvPr/>
        </p:nvGrpSpPr>
        <p:grpSpPr>
          <a:xfrm>
            <a:off x="6705600" y="4800600"/>
            <a:ext cx="1828800" cy="1447800"/>
            <a:chOff x="304800" y="4202668"/>
            <a:chExt cx="1828800" cy="1447800"/>
          </a:xfrm>
        </p:grpSpPr>
        <p:grpSp>
          <p:nvGrpSpPr>
            <p:cNvPr id="84" name="Group 83"/>
            <p:cNvGrpSpPr/>
            <p:nvPr/>
          </p:nvGrpSpPr>
          <p:grpSpPr>
            <a:xfrm>
              <a:off x="609600" y="4507468"/>
              <a:ext cx="381794" cy="457994"/>
              <a:chOff x="762000" y="3352800"/>
              <a:chExt cx="381794" cy="457994"/>
            </a:xfrm>
          </p:grpSpPr>
          <p:cxnSp>
            <p:nvCxnSpPr>
              <p:cNvPr id="99" name="Straight Connector 98"/>
              <p:cNvCxnSpPr/>
              <p:nvPr/>
            </p:nvCxnSpPr>
            <p:spPr bwMode="auto">
              <a:xfrm rot="5400000" flipH="1" flipV="1">
                <a:off x="723900" y="3390900"/>
                <a:ext cx="457200" cy="38100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 rot="5400000">
                <a:off x="914400" y="3581400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5" name="Straight Connector 84"/>
            <p:cNvCxnSpPr/>
            <p:nvPr/>
          </p:nvCxnSpPr>
          <p:spPr bwMode="auto">
            <a:xfrm rot="10800000">
              <a:off x="533400" y="4964668"/>
              <a:ext cx="1600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grpSp>
          <p:nvGrpSpPr>
            <p:cNvPr id="86" name="Group 85"/>
            <p:cNvGrpSpPr/>
            <p:nvPr/>
          </p:nvGrpSpPr>
          <p:grpSpPr>
            <a:xfrm>
              <a:off x="989806" y="4506674"/>
              <a:ext cx="381794" cy="457994"/>
              <a:chOff x="762000" y="3352800"/>
              <a:chExt cx="381794" cy="457994"/>
            </a:xfrm>
          </p:grpSpPr>
          <p:cxnSp>
            <p:nvCxnSpPr>
              <p:cNvPr id="97" name="Straight Connector 96"/>
              <p:cNvCxnSpPr/>
              <p:nvPr/>
            </p:nvCxnSpPr>
            <p:spPr bwMode="auto">
              <a:xfrm rot="5400000" flipH="1" flipV="1">
                <a:off x="723900" y="3390900"/>
                <a:ext cx="457200" cy="38100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>
                <a:off x="914400" y="3581400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>
              <a:off x="1370806" y="4506674"/>
              <a:ext cx="381794" cy="457994"/>
              <a:chOff x="762000" y="3352800"/>
              <a:chExt cx="381794" cy="457994"/>
            </a:xfrm>
          </p:grpSpPr>
          <p:cxnSp>
            <p:nvCxnSpPr>
              <p:cNvPr id="95" name="Straight Connector 94"/>
              <p:cNvCxnSpPr/>
              <p:nvPr/>
            </p:nvCxnSpPr>
            <p:spPr bwMode="auto">
              <a:xfrm rot="5400000" flipH="1" flipV="1">
                <a:off x="723900" y="3390900"/>
                <a:ext cx="457200" cy="38100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rot="5400000">
                <a:off x="914400" y="3581400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8" name="Straight Connector 87"/>
            <p:cNvCxnSpPr/>
            <p:nvPr/>
          </p:nvCxnSpPr>
          <p:spPr bwMode="auto">
            <a:xfrm rot="5400000" flipH="1" flipV="1">
              <a:off x="228600" y="4659868"/>
              <a:ext cx="6096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533400" y="4505880"/>
              <a:ext cx="15240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914400" y="4202668"/>
              <a:ext cx="1143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28800" y="473606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 rot="10800000">
              <a:off x="990600" y="5117068"/>
              <a:ext cx="457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762000" y="5193268"/>
              <a:ext cx="83820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0.25ms</a:t>
              </a:r>
              <a:endParaRPr lang="en-US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4800" y="5388858"/>
              <a:ext cx="181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Time Period of saw tooth</a:t>
              </a:r>
              <a:endParaRPr lang="en-US" sz="1100" dirty="0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0" y="66294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1293812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PWM Signal Generator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Sinusoidal wave – 50 Hz</a:t>
            </a:r>
            <a:endParaRPr kumimoji="0" lang="en-US" sz="32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Choose Explicit period as an integer multiple of system clock frequency  </a:t>
            </a:r>
          </a:p>
          <a:p>
            <a:endParaRPr lang="en-US" sz="1200" dirty="0" smtClean="0"/>
          </a:p>
          <a:p>
            <a:r>
              <a:rPr lang="en-US" sz="2000" dirty="0" smtClean="0"/>
              <a:t>Low Explicit period -----&gt;   High Resolution </a:t>
            </a:r>
          </a:p>
          <a:p>
            <a:r>
              <a:rPr lang="en-US" sz="2000" dirty="0" smtClean="0"/>
              <a:t>High Explicit period -----&gt;  </a:t>
            </a:r>
            <a:r>
              <a:rPr lang="en-US" sz="2000" dirty="0" smtClean="0">
                <a:solidFill>
                  <a:srgbClr val="FF3300"/>
                </a:solidFill>
              </a:rPr>
              <a:t>Low Resolution </a:t>
            </a:r>
            <a:endParaRPr lang="en-US" sz="2000" dirty="0">
              <a:solidFill>
                <a:srgbClr val="FF33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2590800"/>
            <a:ext cx="4114800" cy="400110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Explicit </a:t>
            </a:r>
            <a:r>
              <a:rPr lang="en-US" sz="2000" dirty="0" smtClean="0"/>
              <a:t>period  </a:t>
            </a:r>
            <a:r>
              <a:rPr lang="en-US" sz="2000" dirty="0" smtClean="0"/>
              <a:t>= 5000*20e-9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3048000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Time period of Sin wave = Count Value * Explicit period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91200" y="3657600"/>
            <a:ext cx="2878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Count Value = 0.02 / 1e-04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29400" y="4038600"/>
            <a:ext cx="20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Count Value = 200</a:t>
            </a:r>
          </a:p>
        </p:txBody>
      </p:sp>
      <p:grpSp>
        <p:nvGrpSpPr>
          <p:cNvPr id="7" name="Group 56"/>
          <p:cNvGrpSpPr/>
          <p:nvPr/>
        </p:nvGrpSpPr>
        <p:grpSpPr>
          <a:xfrm>
            <a:off x="228601" y="228601"/>
            <a:ext cx="2209799" cy="761999"/>
            <a:chOff x="7010400" y="4267200"/>
            <a:chExt cx="1920655" cy="1572399"/>
          </a:xfrm>
        </p:grpSpPr>
        <p:cxnSp>
          <p:nvCxnSpPr>
            <p:cNvPr id="40" name="Elbow Connector 39"/>
            <p:cNvCxnSpPr/>
            <p:nvPr/>
          </p:nvCxnSpPr>
          <p:spPr bwMode="auto">
            <a:xfrm flipV="1">
              <a:off x="7086600" y="51816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Elbow Connector 42"/>
            <p:cNvCxnSpPr/>
            <p:nvPr/>
          </p:nvCxnSpPr>
          <p:spPr bwMode="auto">
            <a:xfrm flipV="1">
              <a:off x="7315200" y="49530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Elbow Connector 43"/>
            <p:cNvCxnSpPr/>
            <p:nvPr/>
          </p:nvCxnSpPr>
          <p:spPr bwMode="auto">
            <a:xfrm flipV="1">
              <a:off x="7543800" y="47244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Elbow Connector 44"/>
            <p:cNvCxnSpPr/>
            <p:nvPr/>
          </p:nvCxnSpPr>
          <p:spPr bwMode="auto">
            <a:xfrm flipV="1">
              <a:off x="7772400" y="44958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Elbow Connector 45"/>
            <p:cNvCxnSpPr/>
            <p:nvPr/>
          </p:nvCxnSpPr>
          <p:spPr bwMode="auto">
            <a:xfrm flipV="1">
              <a:off x="8001000" y="4267200"/>
              <a:ext cx="304800" cy="228600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7467600" y="5410200"/>
              <a:ext cx="2286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7315200" y="5334000"/>
              <a:ext cx="3048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7429500" y="5219700"/>
              <a:ext cx="533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/>
            <p:cNvSpPr/>
            <p:nvPr/>
          </p:nvSpPr>
          <p:spPr>
            <a:xfrm>
              <a:off x="7010400" y="5562600"/>
              <a:ext cx="19206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Explicit Period of counter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010150"/>
            <a:ext cx="6096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3" name="Group 62"/>
          <p:cNvGrpSpPr/>
          <p:nvPr/>
        </p:nvGrpSpPr>
        <p:grpSpPr>
          <a:xfrm>
            <a:off x="1143000" y="3733800"/>
            <a:ext cx="1828800" cy="1752600"/>
            <a:chOff x="2971800" y="3581400"/>
            <a:chExt cx="1828800" cy="1752600"/>
          </a:xfrm>
        </p:grpSpPr>
        <p:grpSp>
          <p:nvGrpSpPr>
            <p:cNvPr id="11" name="Group 25"/>
            <p:cNvGrpSpPr/>
            <p:nvPr/>
          </p:nvGrpSpPr>
          <p:grpSpPr>
            <a:xfrm>
              <a:off x="2971800" y="3581400"/>
              <a:ext cx="1828800" cy="1447800"/>
              <a:chOff x="304800" y="4202668"/>
              <a:chExt cx="1828800" cy="1447800"/>
            </a:xfrm>
          </p:grpSpPr>
          <p:grpSp>
            <p:nvGrpSpPr>
              <p:cNvPr id="14" name="Group 6"/>
              <p:cNvGrpSpPr/>
              <p:nvPr/>
            </p:nvGrpSpPr>
            <p:grpSpPr>
              <a:xfrm>
                <a:off x="609600" y="4507468"/>
                <a:ext cx="381794" cy="457994"/>
                <a:chOff x="762000" y="3352800"/>
                <a:chExt cx="381794" cy="457994"/>
              </a:xfrm>
            </p:grpSpPr>
            <p:cxnSp>
              <p:nvCxnSpPr>
                <p:cNvPr id="8" name="Straight Connector 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0" name="Straight Connector 9"/>
              <p:cNvCxnSpPr/>
              <p:nvPr/>
            </p:nvCxnSpPr>
            <p:spPr bwMode="auto">
              <a:xfrm rot="10800000">
                <a:off x="533400" y="4964668"/>
                <a:ext cx="1600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grpSp>
            <p:nvGrpSpPr>
              <p:cNvPr id="26" name="Group 10"/>
              <p:cNvGrpSpPr/>
              <p:nvPr/>
            </p:nvGrpSpPr>
            <p:grpSpPr>
              <a:xfrm>
                <a:off x="989806" y="4506674"/>
                <a:ext cx="381794" cy="457994"/>
                <a:chOff x="762000" y="3352800"/>
                <a:chExt cx="381794" cy="457994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8" name="Group 13"/>
              <p:cNvGrpSpPr/>
              <p:nvPr/>
            </p:nvGrpSpPr>
            <p:grpSpPr>
              <a:xfrm>
                <a:off x="1370806" y="4506674"/>
                <a:ext cx="381794" cy="457994"/>
                <a:chOff x="762000" y="3352800"/>
                <a:chExt cx="381794" cy="457994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" name="Straight Connector 16"/>
              <p:cNvCxnSpPr/>
              <p:nvPr/>
            </p:nvCxnSpPr>
            <p:spPr bwMode="auto">
              <a:xfrm rot="5400000" flipH="1" flipV="1">
                <a:off x="228600" y="4659868"/>
                <a:ext cx="6096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533400" y="4505880"/>
                <a:ext cx="15240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914400" y="4202668"/>
                <a:ext cx="1143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Count Value</a:t>
                </a:r>
                <a:endParaRPr 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28800" y="473606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 bwMode="auto">
              <a:xfrm rot="10800000">
                <a:off x="990600" y="5117068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762000" y="5193268"/>
                <a:ext cx="838200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0.02s</a:t>
                </a:r>
                <a:endParaRPr lang="en-US" sz="11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04800" y="5388858"/>
                <a:ext cx="18147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Time Period of saw tooth</a:t>
                </a:r>
                <a:endParaRPr lang="en-US" sz="1100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 bwMode="auto">
            <a:xfrm rot="5400000">
              <a:off x="3734594" y="5180806"/>
              <a:ext cx="3048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7" name="TextBox 76"/>
          <p:cNvSpPr txBox="1"/>
          <p:nvPr/>
        </p:nvSpPr>
        <p:spPr>
          <a:xfrm>
            <a:off x="3048000" y="4724400"/>
            <a:ext cx="1814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Time Period of sin wave</a:t>
            </a:r>
            <a:endParaRPr lang="en-US" sz="11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199606" y="3581400"/>
            <a:ext cx="1600994" cy="1752600"/>
            <a:chOff x="3276600" y="3581400"/>
            <a:chExt cx="1600994" cy="1905000"/>
          </a:xfrm>
        </p:grpSpPr>
        <p:cxnSp>
          <p:nvCxnSpPr>
            <p:cNvPr id="75" name="Straight Connector 74"/>
            <p:cNvCxnSpPr/>
            <p:nvPr/>
          </p:nvCxnSpPr>
          <p:spPr bwMode="auto">
            <a:xfrm rot="10800000">
              <a:off x="3276600" y="4572000"/>
              <a:ext cx="7620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3352800" y="4615190"/>
              <a:ext cx="60960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0.02s</a:t>
              </a:r>
              <a:endParaRPr lang="en-US" sz="1100" dirty="0"/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rot="5400000">
              <a:off x="3429794" y="5333206"/>
              <a:ext cx="3048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12" name="Group 111"/>
            <p:cNvGrpSpPr/>
            <p:nvPr/>
          </p:nvGrpSpPr>
          <p:grpSpPr>
            <a:xfrm>
              <a:off x="3276600" y="3581400"/>
              <a:ext cx="1600994" cy="1176010"/>
              <a:chOff x="3199606" y="3657600"/>
              <a:chExt cx="1600994" cy="1176010"/>
            </a:xfrm>
          </p:grpSpPr>
          <p:cxnSp>
            <p:nvCxnSpPr>
              <p:cNvPr id="68" name="Straight Connector 67"/>
              <p:cNvCxnSpPr/>
              <p:nvPr/>
            </p:nvCxnSpPr>
            <p:spPr bwMode="auto">
              <a:xfrm rot="10800000">
                <a:off x="3200400" y="4233204"/>
                <a:ext cx="1600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 rot="5400000" flipH="1" flipV="1">
                <a:off x="2743200" y="4267200"/>
                <a:ext cx="9144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3886200" y="3657600"/>
                <a:ext cx="381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3227362" y="3900268"/>
                <a:ext cx="1315328" cy="699868"/>
                <a:chOff x="3297702" y="3886200"/>
                <a:chExt cx="1315328" cy="699868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3297702" y="3886200"/>
                  <a:ext cx="664698" cy="685800"/>
                  <a:chOff x="3221502" y="3810000"/>
                  <a:chExt cx="723944" cy="835958"/>
                </a:xfrm>
              </p:grpSpPr>
              <p:sp>
                <p:nvSpPr>
                  <p:cNvPr id="102" name="Freeform 101"/>
                  <p:cNvSpPr/>
                  <p:nvPr/>
                </p:nvSpPr>
                <p:spPr bwMode="auto">
                  <a:xfrm>
                    <a:off x="3221502" y="3810000"/>
                    <a:ext cx="359898" cy="461665"/>
                  </a:xfrm>
                  <a:custGeom>
                    <a:avLst/>
                    <a:gdLst>
                      <a:gd name="connsiteX0" fmla="*/ 0 w 253218"/>
                      <a:gd name="connsiteY0" fmla="*/ 157089 h 171156"/>
                      <a:gd name="connsiteX1" fmla="*/ 140676 w 253218"/>
                      <a:gd name="connsiteY1" fmla="*/ 2344 h 171156"/>
                      <a:gd name="connsiteX2" fmla="*/ 253218 w 253218"/>
                      <a:gd name="connsiteY2" fmla="*/ 171156 h 171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3218" h="171156">
                        <a:moveTo>
                          <a:pt x="0" y="157089"/>
                        </a:moveTo>
                        <a:cubicBezTo>
                          <a:pt x="49236" y="78544"/>
                          <a:pt x="98473" y="0"/>
                          <a:pt x="140676" y="2344"/>
                        </a:cubicBezTo>
                        <a:cubicBezTo>
                          <a:pt x="182879" y="4689"/>
                          <a:pt x="218048" y="87922"/>
                          <a:pt x="253218" y="171156"/>
                        </a:cubicBezTo>
                      </a:path>
                    </a:pathLst>
                  </a:cu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 Linotype" pitchFamily="18" charset="0"/>
                    </a:endParaRPr>
                  </a:p>
                </p:txBody>
              </p:sp>
              <p:sp>
                <p:nvSpPr>
                  <p:cNvPr id="103" name="Freeform 102"/>
                  <p:cNvSpPr/>
                  <p:nvPr/>
                </p:nvSpPr>
                <p:spPr bwMode="auto">
                  <a:xfrm rot="10756820">
                    <a:off x="3585548" y="4184293"/>
                    <a:ext cx="359898" cy="461665"/>
                  </a:xfrm>
                  <a:custGeom>
                    <a:avLst/>
                    <a:gdLst>
                      <a:gd name="connsiteX0" fmla="*/ 0 w 253218"/>
                      <a:gd name="connsiteY0" fmla="*/ 157089 h 171156"/>
                      <a:gd name="connsiteX1" fmla="*/ 140676 w 253218"/>
                      <a:gd name="connsiteY1" fmla="*/ 2344 h 171156"/>
                      <a:gd name="connsiteX2" fmla="*/ 253218 w 253218"/>
                      <a:gd name="connsiteY2" fmla="*/ 171156 h 171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3218" h="171156">
                        <a:moveTo>
                          <a:pt x="0" y="157089"/>
                        </a:moveTo>
                        <a:cubicBezTo>
                          <a:pt x="49236" y="78544"/>
                          <a:pt x="98473" y="0"/>
                          <a:pt x="140676" y="2344"/>
                        </a:cubicBezTo>
                        <a:cubicBezTo>
                          <a:pt x="182879" y="4689"/>
                          <a:pt x="218048" y="87922"/>
                          <a:pt x="253218" y="171156"/>
                        </a:cubicBezTo>
                      </a:path>
                    </a:pathLst>
                  </a:cu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 Linotype" pitchFamily="18" charset="0"/>
                    </a:endParaRPr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3948332" y="3900268"/>
                  <a:ext cx="664698" cy="685800"/>
                  <a:chOff x="3221502" y="3810000"/>
                  <a:chExt cx="723944" cy="835958"/>
                </a:xfrm>
              </p:grpSpPr>
              <p:sp>
                <p:nvSpPr>
                  <p:cNvPr id="106" name="Freeform 105"/>
                  <p:cNvSpPr/>
                  <p:nvPr/>
                </p:nvSpPr>
                <p:spPr bwMode="auto">
                  <a:xfrm>
                    <a:off x="3221502" y="3810000"/>
                    <a:ext cx="359898" cy="461665"/>
                  </a:xfrm>
                  <a:custGeom>
                    <a:avLst/>
                    <a:gdLst>
                      <a:gd name="connsiteX0" fmla="*/ 0 w 253218"/>
                      <a:gd name="connsiteY0" fmla="*/ 157089 h 171156"/>
                      <a:gd name="connsiteX1" fmla="*/ 140676 w 253218"/>
                      <a:gd name="connsiteY1" fmla="*/ 2344 h 171156"/>
                      <a:gd name="connsiteX2" fmla="*/ 253218 w 253218"/>
                      <a:gd name="connsiteY2" fmla="*/ 171156 h 171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3218" h="171156">
                        <a:moveTo>
                          <a:pt x="0" y="157089"/>
                        </a:moveTo>
                        <a:cubicBezTo>
                          <a:pt x="49236" y="78544"/>
                          <a:pt x="98473" y="0"/>
                          <a:pt x="140676" y="2344"/>
                        </a:cubicBezTo>
                        <a:cubicBezTo>
                          <a:pt x="182879" y="4689"/>
                          <a:pt x="218048" y="87922"/>
                          <a:pt x="253218" y="171156"/>
                        </a:cubicBezTo>
                      </a:path>
                    </a:pathLst>
                  </a:cu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 Linotype" pitchFamily="18" charset="0"/>
                    </a:endParaRPr>
                  </a:p>
                </p:txBody>
              </p:sp>
              <p:sp>
                <p:nvSpPr>
                  <p:cNvPr id="107" name="Freeform 106"/>
                  <p:cNvSpPr/>
                  <p:nvPr/>
                </p:nvSpPr>
                <p:spPr bwMode="auto">
                  <a:xfrm rot="10756820">
                    <a:off x="3585548" y="4184293"/>
                    <a:ext cx="359898" cy="461665"/>
                  </a:xfrm>
                  <a:custGeom>
                    <a:avLst/>
                    <a:gdLst>
                      <a:gd name="connsiteX0" fmla="*/ 0 w 253218"/>
                      <a:gd name="connsiteY0" fmla="*/ 157089 h 171156"/>
                      <a:gd name="connsiteX1" fmla="*/ 140676 w 253218"/>
                      <a:gd name="connsiteY1" fmla="*/ 2344 h 171156"/>
                      <a:gd name="connsiteX2" fmla="*/ 253218 w 253218"/>
                      <a:gd name="connsiteY2" fmla="*/ 171156 h 171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3218" h="171156">
                        <a:moveTo>
                          <a:pt x="0" y="157089"/>
                        </a:moveTo>
                        <a:cubicBezTo>
                          <a:pt x="49236" y="78544"/>
                          <a:pt x="98473" y="0"/>
                          <a:pt x="140676" y="2344"/>
                        </a:cubicBezTo>
                        <a:cubicBezTo>
                          <a:pt x="182879" y="4689"/>
                          <a:pt x="218048" y="87922"/>
                          <a:pt x="253218" y="171156"/>
                        </a:cubicBezTo>
                      </a:path>
                    </a:pathLst>
                  </a:custGeom>
                  <a:solidFill>
                    <a:srgbClr val="663300">
                      <a:alpha val="0"/>
                    </a:srgbClr>
                  </a:solidFill>
                  <a:ln w="9525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 Linotype" pitchFamily="18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4191000" y="4572000"/>
                <a:ext cx="381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-1</a:t>
                </a:r>
                <a:endParaRPr lang="en-US" sz="1100" dirty="0"/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4876800" y="4495800"/>
            <a:ext cx="1600200" cy="1143000"/>
            <a:chOff x="4876800" y="4191000"/>
            <a:chExt cx="1600200" cy="114300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5400000">
              <a:off x="4877594" y="5180806"/>
              <a:ext cx="3048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10800000">
              <a:off x="4876800" y="4876800"/>
              <a:ext cx="1600200" cy="1176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rot="5400000" flipH="1" flipV="1">
              <a:off x="4538892" y="4642397"/>
              <a:ext cx="677404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5563394" y="41910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904560" y="4370773"/>
              <a:ext cx="1315329" cy="518475"/>
              <a:chOff x="3297706" y="3886200"/>
              <a:chExt cx="1315329" cy="69986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3297706" y="3886200"/>
                <a:ext cx="664699" cy="685800"/>
                <a:chOff x="3221502" y="3810000"/>
                <a:chExt cx="723944" cy="835958"/>
              </a:xfrm>
            </p:grpSpPr>
            <p:sp>
              <p:nvSpPr>
                <p:cNvPr id="130" name="Freeform 129"/>
                <p:cNvSpPr/>
                <p:nvPr/>
              </p:nvSpPr>
              <p:spPr bwMode="auto">
                <a:xfrm>
                  <a:off x="3221502" y="3810000"/>
                  <a:ext cx="359898" cy="461665"/>
                </a:xfrm>
                <a:custGeom>
                  <a:avLst/>
                  <a:gdLst>
                    <a:gd name="connsiteX0" fmla="*/ 0 w 253218"/>
                    <a:gd name="connsiteY0" fmla="*/ 157089 h 171156"/>
                    <a:gd name="connsiteX1" fmla="*/ 140676 w 253218"/>
                    <a:gd name="connsiteY1" fmla="*/ 2344 h 171156"/>
                    <a:gd name="connsiteX2" fmla="*/ 253218 w 253218"/>
                    <a:gd name="connsiteY2" fmla="*/ 171156 h 17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3218" h="171156">
                      <a:moveTo>
                        <a:pt x="0" y="157089"/>
                      </a:moveTo>
                      <a:cubicBezTo>
                        <a:pt x="49236" y="78544"/>
                        <a:pt x="98473" y="0"/>
                        <a:pt x="140676" y="2344"/>
                      </a:cubicBezTo>
                      <a:cubicBezTo>
                        <a:pt x="182879" y="4689"/>
                        <a:pt x="218048" y="87922"/>
                        <a:pt x="253218" y="171156"/>
                      </a:cubicBezTo>
                    </a:path>
                  </a:pathLst>
                </a:cu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 bwMode="auto">
                <a:xfrm rot="10756820">
                  <a:off x="3585548" y="4184293"/>
                  <a:ext cx="359898" cy="461665"/>
                </a:xfrm>
                <a:custGeom>
                  <a:avLst/>
                  <a:gdLst>
                    <a:gd name="connsiteX0" fmla="*/ 0 w 253218"/>
                    <a:gd name="connsiteY0" fmla="*/ 157089 h 171156"/>
                    <a:gd name="connsiteX1" fmla="*/ 140676 w 253218"/>
                    <a:gd name="connsiteY1" fmla="*/ 2344 h 171156"/>
                    <a:gd name="connsiteX2" fmla="*/ 253218 w 253218"/>
                    <a:gd name="connsiteY2" fmla="*/ 171156 h 17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3218" h="171156">
                      <a:moveTo>
                        <a:pt x="0" y="157089"/>
                      </a:moveTo>
                      <a:cubicBezTo>
                        <a:pt x="49236" y="78544"/>
                        <a:pt x="98473" y="0"/>
                        <a:pt x="140676" y="2344"/>
                      </a:cubicBezTo>
                      <a:cubicBezTo>
                        <a:pt x="182879" y="4689"/>
                        <a:pt x="218048" y="87922"/>
                        <a:pt x="253218" y="171156"/>
                      </a:cubicBezTo>
                    </a:path>
                  </a:pathLst>
                </a:cu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3948336" y="3900268"/>
                <a:ext cx="664699" cy="685800"/>
                <a:chOff x="3221502" y="3810000"/>
                <a:chExt cx="723944" cy="835958"/>
              </a:xfrm>
            </p:grpSpPr>
            <p:sp>
              <p:nvSpPr>
                <p:cNvPr id="128" name="Freeform 127"/>
                <p:cNvSpPr/>
                <p:nvPr/>
              </p:nvSpPr>
              <p:spPr bwMode="auto">
                <a:xfrm>
                  <a:off x="3221502" y="3810000"/>
                  <a:ext cx="359898" cy="461665"/>
                </a:xfrm>
                <a:custGeom>
                  <a:avLst/>
                  <a:gdLst>
                    <a:gd name="connsiteX0" fmla="*/ 0 w 253218"/>
                    <a:gd name="connsiteY0" fmla="*/ 157089 h 171156"/>
                    <a:gd name="connsiteX1" fmla="*/ 140676 w 253218"/>
                    <a:gd name="connsiteY1" fmla="*/ 2344 h 171156"/>
                    <a:gd name="connsiteX2" fmla="*/ 253218 w 253218"/>
                    <a:gd name="connsiteY2" fmla="*/ 171156 h 17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3218" h="171156">
                      <a:moveTo>
                        <a:pt x="0" y="157089"/>
                      </a:moveTo>
                      <a:cubicBezTo>
                        <a:pt x="49236" y="78544"/>
                        <a:pt x="98473" y="0"/>
                        <a:pt x="140676" y="2344"/>
                      </a:cubicBezTo>
                      <a:cubicBezTo>
                        <a:pt x="182879" y="4689"/>
                        <a:pt x="218048" y="87922"/>
                        <a:pt x="253218" y="171156"/>
                      </a:cubicBezTo>
                    </a:path>
                  </a:pathLst>
                </a:cu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  <p:sp>
              <p:nvSpPr>
                <p:cNvPr id="129" name="Freeform 128"/>
                <p:cNvSpPr/>
                <p:nvPr/>
              </p:nvSpPr>
              <p:spPr bwMode="auto">
                <a:xfrm rot="10756820">
                  <a:off x="3585548" y="4184293"/>
                  <a:ext cx="359898" cy="461665"/>
                </a:xfrm>
                <a:custGeom>
                  <a:avLst/>
                  <a:gdLst>
                    <a:gd name="connsiteX0" fmla="*/ 0 w 253218"/>
                    <a:gd name="connsiteY0" fmla="*/ 157089 h 171156"/>
                    <a:gd name="connsiteX1" fmla="*/ 140676 w 253218"/>
                    <a:gd name="connsiteY1" fmla="*/ 2344 h 171156"/>
                    <a:gd name="connsiteX2" fmla="*/ 253218 w 253218"/>
                    <a:gd name="connsiteY2" fmla="*/ 171156 h 17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3218" h="171156">
                      <a:moveTo>
                        <a:pt x="0" y="157089"/>
                      </a:moveTo>
                      <a:cubicBezTo>
                        <a:pt x="49236" y="78544"/>
                        <a:pt x="98473" y="0"/>
                        <a:pt x="140676" y="2344"/>
                      </a:cubicBezTo>
                      <a:cubicBezTo>
                        <a:pt x="182879" y="4689"/>
                        <a:pt x="218048" y="87922"/>
                        <a:pt x="253218" y="171156"/>
                      </a:cubicBezTo>
                    </a:path>
                  </a:pathLst>
                </a:cu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5868194" y="4868404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934200" y="4648200"/>
            <a:ext cx="1600200" cy="1143000"/>
            <a:chOff x="4876800" y="4191000"/>
            <a:chExt cx="1600200" cy="1143000"/>
          </a:xfrm>
        </p:grpSpPr>
        <p:cxnSp>
          <p:nvCxnSpPr>
            <p:cNvPr id="134" name="Straight Arrow Connector 133"/>
            <p:cNvCxnSpPr/>
            <p:nvPr/>
          </p:nvCxnSpPr>
          <p:spPr bwMode="auto">
            <a:xfrm rot="5400000">
              <a:off x="4877594" y="5180806"/>
              <a:ext cx="3048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10800000">
              <a:off x="4876800" y="4876800"/>
              <a:ext cx="1600200" cy="1176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rot="5400000" flipH="1" flipV="1">
              <a:off x="4538892" y="4642397"/>
              <a:ext cx="677404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TextBox 136"/>
            <p:cNvSpPr txBox="1"/>
            <p:nvPr/>
          </p:nvSpPr>
          <p:spPr>
            <a:xfrm>
              <a:off x="5563394" y="41910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4904560" y="4370773"/>
              <a:ext cx="1315329" cy="518475"/>
              <a:chOff x="3297706" y="3886200"/>
              <a:chExt cx="1315329" cy="699868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3297706" y="3886200"/>
                <a:ext cx="664699" cy="685800"/>
                <a:chOff x="3221502" y="3810000"/>
                <a:chExt cx="723944" cy="835958"/>
              </a:xfrm>
            </p:grpSpPr>
            <p:sp>
              <p:nvSpPr>
                <p:cNvPr id="144" name="Freeform 143"/>
                <p:cNvSpPr/>
                <p:nvPr/>
              </p:nvSpPr>
              <p:spPr bwMode="auto">
                <a:xfrm>
                  <a:off x="3221502" y="3810000"/>
                  <a:ext cx="359898" cy="461665"/>
                </a:xfrm>
                <a:custGeom>
                  <a:avLst/>
                  <a:gdLst>
                    <a:gd name="connsiteX0" fmla="*/ 0 w 253218"/>
                    <a:gd name="connsiteY0" fmla="*/ 157089 h 171156"/>
                    <a:gd name="connsiteX1" fmla="*/ 140676 w 253218"/>
                    <a:gd name="connsiteY1" fmla="*/ 2344 h 171156"/>
                    <a:gd name="connsiteX2" fmla="*/ 253218 w 253218"/>
                    <a:gd name="connsiteY2" fmla="*/ 171156 h 17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3218" h="171156">
                      <a:moveTo>
                        <a:pt x="0" y="157089"/>
                      </a:moveTo>
                      <a:cubicBezTo>
                        <a:pt x="49236" y="78544"/>
                        <a:pt x="98473" y="0"/>
                        <a:pt x="140676" y="2344"/>
                      </a:cubicBezTo>
                      <a:cubicBezTo>
                        <a:pt x="182879" y="4689"/>
                        <a:pt x="218048" y="87922"/>
                        <a:pt x="253218" y="171156"/>
                      </a:cubicBezTo>
                    </a:path>
                  </a:pathLst>
                </a:cu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  <p:sp>
              <p:nvSpPr>
                <p:cNvPr id="145" name="Freeform 144"/>
                <p:cNvSpPr/>
                <p:nvPr/>
              </p:nvSpPr>
              <p:spPr bwMode="auto">
                <a:xfrm rot="10756820">
                  <a:off x="3585548" y="4184293"/>
                  <a:ext cx="359898" cy="461665"/>
                </a:xfrm>
                <a:custGeom>
                  <a:avLst/>
                  <a:gdLst>
                    <a:gd name="connsiteX0" fmla="*/ 0 w 253218"/>
                    <a:gd name="connsiteY0" fmla="*/ 157089 h 171156"/>
                    <a:gd name="connsiteX1" fmla="*/ 140676 w 253218"/>
                    <a:gd name="connsiteY1" fmla="*/ 2344 h 171156"/>
                    <a:gd name="connsiteX2" fmla="*/ 253218 w 253218"/>
                    <a:gd name="connsiteY2" fmla="*/ 171156 h 17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3218" h="171156">
                      <a:moveTo>
                        <a:pt x="0" y="157089"/>
                      </a:moveTo>
                      <a:cubicBezTo>
                        <a:pt x="49236" y="78544"/>
                        <a:pt x="98473" y="0"/>
                        <a:pt x="140676" y="2344"/>
                      </a:cubicBezTo>
                      <a:cubicBezTo>
                        <a:pt x="182879" y="4689"/>
                        <a:pt x="218048" y="87922"/>
                        <a:pt x="253218" y="171156"/>
                      </a:cubicBezTo>
                    </a:path>
                  </a:pathLst>
                </a:cu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948336" y="3900268"/>
                <a:ext cx="664699" cy="685800"/>
                <a:chOff x="3221502" y="3810000"/>
                <a:chExt cx="723944" cy="835958"/>
              </a:xfrm>
            </p:grpSpPr>
            <p:sp>
              <p:nvSpPr>
                <p:cNvPr id="142" name="Freeform 141"/>
                <p:cNvSpPr/>
                <p:nvPr/>
              </p:nvSpPr>
              <p:spPr bwMode="auto">
                <a:xfrm>
                  <a:off x="3221502" y="3810000"/>
                  <a:ext cx="359898" cy="461665"/>
                </a:xfrm>
                <a:custGeom>
                  <a:avLst/>
                  <a:gdLst>
                    <a:gd name="connsiteX0" fmla="*/ 0 w 253218"/>
                    <a:gd name="connsiteY0" fmla="*/ 157089 h 171156"/>
                    <a:gd name="connsiteX1" fmla="*/ 140676 w 253218"/>
                    <a:gd name="connsiteY1" fmla="*/ 2344 h 171156"/>
                    <a:gd name="connsiteX2" fmla="*/ 253218 w 253218"/>
                    <a:gd name="connsiteY2" fmla="*/ 171156 h 17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3218" h="171156">
                      <a:moveTo>
                        <a:pt x="0" y="157089"/>
                      </a:moveTo>
                      <a:cubicBezTo>
                        <a:pt x="49236" y="78544"/>
                        <a:pt x="98473" y="0"/>
                        <a:pt x="140676" y="2344"/>
                      </a:cubicBezTo>
                      <a:cubicBezTo>
                        <a:pt x="182879" y="4689"/>
                        <a:pt x="218048" y="87922"/>
                        <a:pt x="253218" y="171156"/>
                      </a:cubicBezTo>
                    </a:path>
                  </a:pathLst>
                </a:cu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  <p:sp>
              <p:nvSpPr>
                <p:cNvPr id="143" name="Freeform 142"/>
                <p:cNvSpPr/>
                <p:nvPr/>
              </p:nvSpPr>
              <p:spPr bwMode="auto">
                <a:xfrm rot="10756820">
                  <a:off x="3585548" y="4184293"/>
                  <a:ext cx="359898" cy="461665"/>
                </a:xfrm>
                <a:custGeom>
                  <a:avLst/>
                  <a:gdLst>
                    <a:gd name="connsiteX0" fmla="*/ 0 w 253218"/>
                    <a:gd name="connsiteY0" fmla="*/ 157089 h 171156"/>
                    <a:gd name="connsiteX1" fmla="*/ 140676 w 253218"/>
                    <a:gd name="connsiteY1" fmla="*/ 2344 h 171156"/>
                    <a:gd name="connsiteX2" fmla="*/ 253218 w 253218"/>
                    <a:gd name="connsiteY2" fmla="*/ 171156 h 17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3218" h="171156">
                      <a:moveTo>
                        <a:pt x="0" y="157089"/>
                      </a:moveTo>
                      <a:cubicBezTo>
                        <a:pt x="49236" y="78544"/>
                        <a:pt x="98473" y="0"/>
                        <a:pt x="140676" y="2344"/>
                      </a:cubicBezTo>
                      <a:cubicBezTo>
                        <a:pt x="182879" y="4689"/>
                        <a:pt x="218048" y="87922"/>
                        <a:pt x="253218" y="171156"/>
                      </a:cubicBezTo>
                    </a:path>
                  </a:pathLst>
                </a:cu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5868194" y="4868404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</p:grpSp>
      <p:cxnSp>
        <p:nvCxnSpPr>
          <p:cNvPr id="146" name="Straight Connector 145"/>
          <p:cNvCxnSpPr/>
          <p:nvPr/>
        </p:nvCxnSpPr>
        <p:spPr>
          <a:xfrm>
            <a:off x="0" y="6551612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0" y="1235616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traight Connector 183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PWM Signal Generator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With</a:t>
            </a:r>
            <a:r>
              <a:rPr kumimoji="0" lang="en-US" sz="3200" b="0" i="0" u="none" strike="noStrike" kern="0" cap="none" spc="0" normalizeH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Single phase inverter</a:t>
            </a:r>
            <a:endParaRPr kumimoji="0" lang="en-US" sz="32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7315200" cy="434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83" name="Group 182"/>
          <p:cNvGrpSpPr/>
          <p:nvPr/>
        </p:nvGrpSpPr>
        <p:grpSpPr>
          <a:xfrm>
            <a:off x="533400" y="4876800"/>
            <a:ext cx="3048000" cy="762000"/>
            <a:chOff x="457200" y="3497946"/>
            <a:chExt cx="3839854" cy="1085732"/>
          </a:xfrm>
        </p:grpSpPr>
        <p:grpSp>
          <p:nvGrpSpPr>
            <p:cNvPr id="182" name="Group 181"/>
            <p:cNvGrpSpPr/>
            <p:nvPr/>
          </p:nvGrpSpPr>
          <p:grpSpPr>
            <a:xfrm>
              <a:off x="515256" y="3547122"/>
              <a:ext cx="3781798" cy="948678"/>
              <a:chOff x="515256" y="4419600"/>
              <a:chExt cx="3781798" cy="948678"/>
            </a:xfrm>
          </p:grpSpPr>
          <p:sp>
            <p:nvSpPr>
              <p:cNvPr id="132" name="Freeform 131"/>
              <p:cNvSpPr/>
              <p:nvPr/>
            </p:nvSpPr>
            <p:spPr bwMode="auto">
              <a:xfrm>
                <a:off x="515256" y="4419600"/>
                <a:ext cx="976315" cy="513383"/>
              </a:xfrm>
              <a:custGeom>
                <a:avLst/>
                <a:gdLst>
                  <a:gd name="connsiteX0" fmla="*/ 0 w 253218"/>
                  <a:gd name="connsiteY0" fmla="*/ 157089 h 171156"/>
                  <a:gd name="connsiteX1" fmla="*/ 140676 w 253218"/>
                  <a:gd name="connsiteY1" fmla="*/ 2344 h 171156"/>
                  <a:gd name="connsiteX2" fmla="*/ 253218 w 253218"/>
                  <a:gd name="connsiteY2" fmla="*/ 171156 h 1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3218" h="171156">
                    <a:moveTo>
                      <a:pt x="0" y="157089"/>
                    </a:moveTo>
                    <a:cubicBezTo>
                      <a:pt x="49236" y="78544"/>
                      <a:pt x="98473" y="0"/>
                      <a:pt x="140676" y="2344"/>
                    </a:cubicBezTo>
                    <a:cubicBezTo>
                      <a:pt x="182879" y="4689"/>
                      <a:pt x="218048" y="87922"/>
                      <a:pt x="253218" y="171156"/>
                    </a:cubicBezTo>
                  </a:path>
                </a:pathLst>
              </a:cu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itchFamily="18" charset="0"/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 rot="10756820">
                <a:off x="1444767" y="4835824"/>
                <a:ext cx="976315" cy="513383"/>
              </a:xfrm>
              <a:custGeom>
                <a:avLst/>
                <a:gdLst>
                  <a:gd name="connsiteX0" fmla="*/ 0 w 253218"/>
                  <a:gd name="connsiteY0" fmla="*/ 157089 h 171156"/>
                  <a:gd name="connsiteX1" fmla="*/ 140676 w 253218"/>
                  <a:gd name="connsiteY1" fmla="*/ 2344 h 171156"/>
                  <a:gd name="connsiteX2" fmla="*/ 253218 w 253218"/>
                  <a:gd name="connsiteY2" fmla="*/ 171156 h 1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3218" h="171156">
                    <a:moveTo>
                      <a:pt x="0" y="157089"/>
                    </a:moveTo>
                    <a:cubicBezTo>
                      <a:pt x="49236" y="78544"/>
                      <a:pt x="98473" y="0"/>
                      <a:pt x="140676" y="2344"/>
                    </a:cubicBezTo>
                    <a:cubicBezTo>
                      <a:pt x="182879" y="4689"/>
                      <a:pt x="218048" y="87922"/>
                      <a:pt x="253218" y="171156"/>
                    </a:cubicBezTo>
                  </a:path>
                </a:pathLst>
              </a:cu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itchFamily="18" charset="0"/>
                </a:endParaRPr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376714" y="4438671"/>
                <a:ext cx="976315" cy="513383"/>
              </a:xfrm>
              <a:custGeom>
                <a:avLst/>
                <a:gdLst>
                  <a:gd name="connsiteX0" fmla="*/ 0 w 253218"/>
                  <a:gd name="connsiteY0" fmla="*/ 157089 h 171156"/>
                  <a:gd name="connsiteX1" fmla="*/ 140676 w 253218"/>
                  <a:gd name="connsiteY1" fmla="*/ 2344 h 171156"/>
                  <a:gd name="connsiteX2" fmla="*/ 253218 w 253218"/>
                  <a:gd name="connsiteY2" fmla="*/ 171156 h 1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3218" h="171156">
                    <a:moveTo>
                      <a:pt x="0" y="157089"/>
                    </a:moveTo>
                    <a:cubicBezTo>
                      <a:pt x="49236" y="78544"/>
                      <a:pt x="98473" y="0"/>
                      <a:pt x="140676" y="2344"/>
                    </a:cubicBezTo>
                    <a:cubicBezTo>
                      <a:pt x="182879" y="4689"/>
                      <a:pt x="218048" y="87922"/>
                      <a:pt x="253218" y="171156"/>
                    </a:cubicBezTo>
                  </a:path>
                </a:pathLst>
              </a:cu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itchFamily="18" charset="0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 rot="10756820">
                <a:off x="3320739" y="4854895"/>
                <a:ext cx="976315" cy="513383"/>
              </a:xfrm>
              <a:custGeom>
                <a:avLst/>
                <a:gdLst>
                  <a:gd name="connsiteX0" fmla="*/ 0 w 253218"/>
                  <a:gd name="connsiteY0" fmla="*/ 157089 h 171156"/>
                  <a:gd name="connsiteX1" fmla="*/ 140676 w 253218"/>
                  <a:gd name="connsiteY1" fmla="*/ 2344 h 171156"/>
                  <a:gd name="connsiteX2" fmla="*/ 253218 w 253218"/>
                  <a:gd name="connsiteY2" fmla="*/ 171156 h 1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3218" h="171156">
                    <a:moveTo>
                      <a:pt x="0" y="157089"/>
                    </a:moveTo>
                    <a:cubicBezTo>
                      <a:pt x="49236" y="78544"/>
                      <a:pt x="98473" y="0"/>
                      <a:pt x="140676" y="2344"/>
                    </a:cubicBezTo>
                    <a:cubicBezTo>
                      <a:pt x="182879" y="4689"/>
                      <a:pt x="218048" y="87922"/>
                      <a:pt x="253218" y="171156"/>
                    </a:cubicBezTo>
                  </a:path>
                </a:pathLst>
              </a:cu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itchFamily="18" charset="0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57200" y="3505200"/>
              <a:ext cx="1267264" cy="1067594"/>
              <a:chOff x="990600" y="4495667"/>
              <a:chExt cx="1267264" cy="381927"/>
            </a:xfrm>
          </p:grpSpPr>
          <p:grpSp>
            <p:nvGrpSpPr>
              <p:cNvPr id="87" name="Group 6"/>
              <p:cNvGrpSpPr/>
              <p:nvPr/>
            </p:nvGrpSpPr>
            <p:grpSpPr>
              <a:xfrm>
                <a:off x="990600" y="4496461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04" name="Straight Connector 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89" name="Group 10"/>
              <p:cNvGrpSpPr/>
              <p:nvPr/>
            </p:nvGrpSpPr>
            <p:grpSpPr>
              <a:xfrm>
                <a:off x="1243807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00" name="Straight Connector 99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1" name="Straight Connector 100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0" name="Group 13"/>
              <p:cNvGrpSpPr/>
              <p:nvPr/>
            </p:nvGrpSpPr>
            <p:grpSpPr>
              <a:xfrm>
                <a:off x="1497542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98" name="Straight Connector 9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8" name="Group 13"/>
              <p:cNvGrpSpPr/>
              <p:nvPr/>
            </p:nvGrpSpPr>
            <p:grpSpPr>
              <a:xfrm>
                <a:off x="1746740" y="4495667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40" name="Straight Connector 139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1" name="Straight Connector 140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6" name="Group 13"/>
              <p:cNvGrpSpPr/>
              <p:nvPr/>
            </p:nvGrpSpPr>
            <p:grpSpPr>
              <a:xfrm>
                <a:off x="2003600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47" name="Straight Connector 146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50" name="Group 149"/>
            <p:cNvGrpSpPr/>
            <p:nvPr/>
          </p:nvGrpSpPr>
          <p:grpSpPr>
            <a:xfrm>
              <a:off x="1745346" y="3497946"/>
              <a:ext cx="1267264" cy="1067594"/>
              <a:chOff x="990600" y="4495667"/>
              <a:chExt cx="1267264" cy="381927"/>
            </a:xfrm>
          </p:grpSpPr>
          <p:grpSp>
            <p:nvGrpSpPr>
              <p:cNvPr id="151" name="Group 6"/>
              <p:cNvGrpSpPr/>
              <p:nvPr/>
            </p:nvGrpSpPr>
            <p:grpSpPr>
              <a:xfrm>
                <a:off x="990600" y="4496461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64" name="Straight Connector 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2" name="Group 10"/>
              <p:cNvGrpSpPr/>
              <p:nvPr/>
            </p:nvGrpSpPr>
            <p:grpSpPr>
              <a:xfrm>
                <a:off x="1243807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62" name="Straight Connector 161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3" name="Straight Connector 162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3" name="Group 13"/>
              <p:cNvGrpSpPr/>
              <p:nvPr/>
            </p:nvGrpSpPr>
            <p:grpSpPr>
              <a:xfrm>
                <a:off x="1497542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60" name="Straight Connector 159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1" name="Straight Connector 160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4" name="Group 13"/>
              <p:cNvGrpSpPr/>
              <p:nvPr/>
            </p:nvGrpSpPr>
            <p:grpSpPr>
              <a:xfrm>
                <a:off x="1746740" y="4495667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58" name="Straight Connector 15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5" name="Group 13"/>
              <p:cNvGrpSpPr/>
              <p:nvPr/>
            </p:nvGrpSpPr>
            <p:grpSpPr>
              <a:xfrm>
                <a:off x="2003600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56" name="Straight Connector 155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66" name="Group 165"/>
            <p:cNvGrpSpPr/>
            <p:nvPr/>
          </p:nvGrpSpPr>
          <p:grpSpPr>
            <a:xfrm>
              <a:off x="3003566" y="3516084"/>
              <a:ext cx="1267264" cy="1067594"/>
              <a:chOff x="990600" y="4495667"/>
              <a:chExt cx="1267264" cy="381927"/>
            </a:xfrm>
          </p:grpSpPr>
          <p:grpSp>
            <p:nvGrpSpPr>
              <p:cNvPr id="167" name="Group 6"/>
              <p:cNvGrpSpPr/>
              <p:nvPr/>
            </p:nvGrpSpPr>
            <p:grpSpPr>
              <a:xfrm>
                <a:off x="990600" y="4496461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80" name="Straight Connector 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8" name="Group 10"/>
              <p:cNvGrpSpPr/>
              <p:nvPr/>
            </p:nvGrpSpPr>
            <p:grpSpPr>
              <a:xfrm>
                <a:off x="1243807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78" name="Straight Connector 17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9" name="Group 13"/>
              <p:cNvGrpSpPr/>
              <p:nvPr/>
            </p:nvGrpSpPr>
            <p:grpSpPr>
              <a:xfrm>
                <a:off x="1497542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0" name="Group 13"/>
              <p:cNvGrpSpPr/>
              <p:nvPr/>
            </p:nvGrpSpPr>
            <p:grpSpPr>
              <a:xfrm>
                <a:off x="1746740" y="4495667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74" name="Straight Connector 173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1" name="Group 13"/>
              <p:cNvGrpSpPr/>
              <p:nvPr/>
            </p:nvGrpSpPr>
            <p:grpSpPr>
              <a:xfrm>
                <a:off x="2003600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172" name="Straight Connector 171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3" name="Straight Connector 172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pic>
        <p:nvPicPr>
          <p:cNvPr id="7170" name="Picture 2" descr="C:\Users\ZenTill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105400"/>
            <a:ext cx="3200400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371600"/>
            <a:ext cx="3124200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2" name="TextBox 61"/>
          <p:cNvSpPr txBox="1"/>
          <p:nvPr/>
        </p:nvSpPr>
        <p:spPr>
          <a:xfrm>
            <a:off x="3022212" y="3185998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L15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022212" y="4100397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M13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33400" y="304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Nexys 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 bwMode="auto">
          <a:xfrm>
            <a:off x="762000" y="1524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Acquisition </a:t>
            </a:r>
            <a:b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MATLAB  - Xilinx Interface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3505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Digital Data Acquisition</a:t>
            </a:r>
          </a:p>
          <a:p>
            <a:pPr lvl="0" algn="r" eaLnBrk="0" hangingPunct="0"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Speed</a:t>
            </a:r>
            <a:r>
              <a:rPr kumimoji="0" lang="en-US" sz="2800" b="0" i="0" u="none" strike="noStrike" kern="0" cap="none" spc="0" normalizeH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Encoder Data Acquisition </a:t>
            </a: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0660" name="Picture 4" descr="C:\Users\SenthilKumaran\Desktop\alarm_clock_going_off_md_w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2095500" cy="20955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6396335"/>
            <a:ext cx="1614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12:00 Noon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69637" idx="3"/>
          </p:cNvCxnSpPr>
          <p:nvPr/>
        </p:nvCxnSpPr>
        <p:spPr>
          <a:xfrm flipV="1">
            <a:off x="1295400" y="6173788"/>
            <a:ext cx="7848600" cy="365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Speed Measurement </a:t>
            </a: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Using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Encoder Unit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  - Xilinx Interface – Very Small 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1000" y="4204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8600" y="304800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 bwMode="auto">
          <a:xfrm>
            <a:off x="3733800" y="3047999"/>
            <a:ext cx="1905000" cy="2145268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629400" y="2895599"/>
            <a:ext cx="2362200" cy="2531566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61444" name="Picture 4" descr="C:\Users\ZenTill\Desktop\FPGA_Workshop\5286702115_6c7f489a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05199"/>
            <a:ext cx="1828800" cy="1371600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 bwMode="auto">
          <a:xfrm>
            <a:off x="914400" y="3124199"/>
            <a:ext cx="1981200" cy="2126516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895600" y="4862511"/>
            <a:ext cx="838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895600" y="4495799"/>
            <a:ext cx="838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600200" y="2286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08000"/>
                </a:solidFill>
              </a:rPr>
              <a:t>Acquired Digital  Signals [ A,B,Z,~Z]</a:t>
            </a:r>
            <a:endParaRPr lang="en-US" sz="1400" u="sng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5600" y="495002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Ground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41959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Mechanical Linkage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91000" y="266699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Encoder Unit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0400" y="2438399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3 Phase Induction Motor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7800" y="274319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FPGA Kit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69634" name="Picture 2" descr="C:\Users\SenthilKumaran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3352799"/>
            <a:ext cx="2209800" cy="1600200"/>
          </a:xfrm>
          <a:prstGeom prst="rect">
            <a:avLst/>
          </a:prstGeom>
          <a:noFill/>
        </p:spPr>
      </p:pic>
      <p:sp>
        <p:nvSpPr>
          <p:cNvPr id="48" name="Flowchart: Direct Access Storage 47"/>
          <p:cNvSpPr/>
          <p:nvPr/>
        </p:nvSpPr>
        <p:spPr bwMode="auto">
          <a:xfrm>
            <a:off x="5638800" y="3962399"/>
            <a:ext cx="990600" cy="461665"/>
          </a:xfrm>
          <a:prstGeom prst="flowChartMagneticDrum">
            <a:avLst/>
          </a:prstGeom>
          <a:blipFill>
            <a:blip r:embed="rId5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95600" y="452119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Supply</a:t>
            </a:r>
            <a:endParaRPr lang="en-US" sz="1400" dirty="0">
              <a:solidFill>
                <a:srgbClr val="008000"/>
              </a:solidFill>
            </a:endParaRPr>
          </a:p>
        </p:txBody>
      </p:sp>
      <p:pic>
        <p:nvPicPr>
          <p:cNvPr id="69636" name="Picture 4" descr="C:\Users\SenthilKumaran\Desktop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428999"/>
            <a:ext cx="1676400" cy="1524000"/>
          </a:xfrm>
          <a:prstGeom prst="rect">
            <a:avLst/>
          </a:prstGeom>
          <a:noFill/>
        </p:spPr>
      </p:pic>
      <p:pic>
        <p:nvPicPr>
          <p:cNvPr id="69637" name="Picture 5" descr="C:\Users\SenthilKumaran\Desktop\I1Iy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5562600"/>
            <a:ext cx="1295400" cy="1295400"/>
          </a:xfrm>
          <a:prstGeom prst="rect">
            <a:avLst/>
          </a:prstGeom>
          <a:noFill/>
        </p:spPr>
      </p:pic>
      <p:cxnSp>
        <p:nvCxnSpPr>
          <p:cNvPr id="55" name="Straight Arrow Connector 54"/>
          <p:cNvCxnSpPr/>
          <p:nvPr/>
        </p:nvCxnSpPr>
        <p:spPr bwMode="auto">
          <a:xfrm rot="10800000">
            <a:off x="2895600" y="4190999"/>
            <a:ext cx="838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rot="10800000">
            <a:off x="2895600" y="3886199"/>
            <a:ext cx="838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rot="10800000">
            <a:off x="2895600" y="3581399"/>
            <a:ext cx="838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rot="10800000">
            <a:off x="2895600" y="3276599"/>
            <a:ext cx="838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124200" y="4229099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A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3886199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B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3581399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Z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7200" y="327659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~Z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rot="5400000">
            <a:off x="2971800" y="2819399"/>
            <a:ext cx="457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3124200" y="3809999"/>
            <a:ext cx="381000" cy="762000"/>
          </a:xfrm>
          <a:prstGeom prst="ellipse">
            <a:avLst/>
          </a:prstGeom>
          <a:solidFill>
            <a:srgbClr val="FF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209800" y="5334000"/>
            <a:ext cx="4191000" cy="1447800"/>
            <a:chOff x="2209800" y="5334000"/>
            <a:chExt cx="4191000" cy="1447800"/>
          </a:xfrm>
        </p:grpSpPr>
        <p:pic>
          <p:nvPicPr>
            <p:cNvPr id="69639" name="Picture 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09800" y="5334000"/>
              <a:ext cx="4191000" cy="1447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7" name="TextBox 66"/>
            <p:cNvSpPr txBox="1"/>
            <p:nvPr/>
          </p:nvSpPr>
          <p:spPr>
            <a:xfrm>
              <a:off x="2514600" y="63754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Forward</a:t>
              </a:r>
              <a:endParaRPr lang="en-IN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6300" y="64008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Reverse</a:t>
              </a:r>
              <a:endParaRPr lang="en-IN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475412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Understanding the Encoder Signals – And utilizing the Maximum PPR</a:t>
            </a:r>
            <a:endParaRPr lang="en-US" sz="4000" b="1" kern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5715000" y="2590800"/>
            <a:ext cx="3200400" cy="2526268"/>
            <a:chOff x="5715000" y="2743200"/>
            <a:chExt cx="3200400" cy="2526268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6553200" y="3124200"/>
              <a:ext cx="2362200" cy="2145268"/>
            </a:xfrm>
            <a:prstGeom prst="roundRect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pic>
          <p:nvPicPr>
            <p:cNvPr id="97" name="Picture 4" descr="C:\Users\SenthilKumaran\Desktop\images (1)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1460" y="3262532"/>
              <a:ext cx="2057400" cy="1923336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6781800" y="2743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Encoder Unit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 bwMode="auto">
            <a:xfrm flipV="1">
              <a:off x="5715000" y="4996576"/>
              <a:ext cx="8382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>
              <a:off x="5715000" y="4629864"/>
              <a:ext cx="8382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5715000" y="4655264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Supply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 rot="10800000">
              <a:off x="5715000" y="4325064"/>
              <a:ext cx="8382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lg" len="lg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 rot="10800000">
              <a:off x="5715000" y="4020264"/>
              <a:ext cx="8382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lg" len="lg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 bwMode="auto">
            <a:xfrm rot="10800000">
              <a:off x="5715000" y="3715464"/>
              <a:ext cx="8382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lg" len="lg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 bwMode="auto">
            <a:xfrm rot="10800000">
              <a:off x="5715000" y="3410664"/>
              <a:ext cx="8382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5943600" y="4363164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A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943600" y="4020264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B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943600" y="3715464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Z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16600" y="3410664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~Z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5943600" y="3944064"/>
              <a:ext cx="381000" cy="762000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</p:grp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5715000" y="1219200"/>
          <a:ext cx="3200400" cy="14350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00"/>
                <a:gridCol w="2362200"/>
              </a:tblGrid>
              <a:tr h="2754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Signals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  Meaning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2899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   A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1000</a:t>
                      </a:r>
                      <a:r>
                        <a:rPr lang="en-US" sz="1200" baseline="0" dirty="0" smtClean="0">
                          <a:latin typeface="Georgia" pitchFamily="18" charset="0"/>
                        </a:rPr>
                        <a:t> Pulse/Rev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2899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   B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Georgia" pitchFamily="18" charset="0"/>
                        </a:rPr>
                        <a:t>90</a:t>
                      </a:r>
                      <a:r>
                        <a:rPr lang="en-US" sz="1200" baseline="30000" dirty="0" smtClean="0">
                          <a:latin typeface="Georgia" pitchFamily="18" charset="0"/>
                        </a:rPr>
                        <a:t>0  -</a:t>
                      </a:r>
                      <a:r>
                        <a:rPr lang="en-US" sz="1200" dirty="0" smtClean="0">
                          <a:latin typeface="Georgia" pitchFamily="18" charset="0"/>
                        </a:rPr>
                        <a:t> Shifted - 1000</a:t>
                      </a:r>
                      <a:r>
                        <a:rPr lang="en-US" sz="1200" baseline="0" dirty="0" smtClean="0">
                          <a:latin typeface="Georgia" pitchFamily="18" charset="0"/>
                        </a:rPr>
                        <a:t> Pulse/Rev</a:t>
                      </a:r>
                      <a:endParaRPr lang="en-US" sz="1200" dirty="0" smtClean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2899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   Z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1</a:t>
                      </a:r>
                      <a:r>
                        <a:rPr lang="en-US" sz="1200" baseline="0" dirty="0" smtClean="0">
                          <a:latin typeface="Georgia" pitchFamily="18" charset="0"/>
                        </a:rPr>
                        <a:t> Pulse /Rev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2899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~Z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~(Not) of  Z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5715000" y="914400"/>
            <a:ext cx="3200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Signals of Encoder</a:t>
            </a:r>
            <a:endParaRPr lang="en-US" sz="1600" dirty="0">
              <a:solidFill>
                <a:srgbClr val="008000"/>
              </a:solidFill>
              <a:latin typeface="Georgia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76200" y="990600"/>
            <a:ext cx="5105400" cy="1600200"/>
            <a:chOff x="2000250" y="5334000"/>
            <a:chExt cx="4330700" cy="1447800"/>
          </a:xfrm>
        </p:grpSpPr>
        <p:pic>
          <p:nvPicPr>
            <p:cNvPr id="117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50" y="5334000"/>
              <a:ext cx="4330700" cy="1447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8" name="TextBox 117"/>
            <p:cNvSpPr txBox="1"/>
            <p:nvPr/>
          </p:nvSpPr>
          <p:spPr>
            <a:xfrm>
              <a:off x="2514600" y="63754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Forward</a:t>
              </a:r>
              <a:endParaRPr lang="en-IN" sz="16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86300" y="64008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Reverse</a:t>
              </a:r>
              <a:endParaRPr lang="en-IN" sz="1600" dirty="0"/>
            </a:p>
          </p:txBody>
        </p:sp>
      </p:grpSp>
      <p:sp>
        <p:nvSpPr>
          <p:cNvPr id="120" name="Oval 119"/>
          <p:cNvSpPr/>
          <p:nvPr/>
        </p:nvSpPr>
        <p:spPr bwMode="auto">
          <a:xfrm>
            <a:off x="5638800" y="1454412"/>
            <a:ext cx="3200400" cy="865584"/>
          </a:xfrm>
          <a:prstGeom prst="ellipse">
            <a:avLst/>
          </a:prstGeom>
          <a:solidFill>
            <a:srgbClr val="663300">
              <a:alpha val="0"/>
            </a:srgb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609" y="2743200"/>
            <a:ext cx="5099991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5486400"/>
            <a:ext cx="2819400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04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53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52400" y="533400"/>
            <a:ext cx="4495800" cy="1600200"/>
            <a:chOff x="1295400" y="762000"/>
            <a:chExt cx="6400800" cy="1600200"/>
          </a:xfrm>
        </p:grpSpPr>
        <p:pic>
          <p:nvPicPr>
            <p:cNvPr id="788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762000"/>
              <a:ext cx="6400800" cy="16002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 bwMode="auto">
            <a:xfrm>
              <a:off x="1447800" y="1524000"/>
              <a:ext cx="2362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822700" y="1803400"/>
              <a:ext cx="19050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765800" y="1498600"/>
              <a:ext cx="19050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3658394" y="1675606"/>
              <a:ext cx="3048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rot="5400000">
              <a:off x="5601494" y="1662906"/>
              <a:ext cx="3048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5400000">
              <a:off x="1296194" y="1675606"/>
              <a:ext cx="3048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Rounded Rectangle 54"/>
          <p:cNvSpPr/>
          <p:nvPr/>
        </p:nvSpPr>
        <p:spPr bwMode="auto">
          <a:xfrm>
            <a:off x="5105400" y="579120"/>
            <a:ext cx="1752600" cy="306467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+ ,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 -  Edge detect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4648200" y="1447800"/>
            <a:ext cx="455612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648200" y="1042352"/>
            <a:ext cx="455612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648200" y="737552"/>
            <a:ext cx="455612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61" name="Rounded Rectangle 60"/>
          <p:cNvSpPr/>
          <p:nvPr/>
        </p:nvSpPr>
        <p:spPr bwMode="auto">
          <a:xfrm>
            <a:off x="5105400" y="883920"/>
            <a:ext cx="1752600" cy="306467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+ ,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 -  Edge detect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105400" y="1295400"/>
            <a:ext cx="1752600" cy="306467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+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Edge detect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10800000">
            <a:off x="228600" y="2943664"/>
            <a:ext cx="4200524" cy="3677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241300" y="2959100"/>
            <a:ext cx="5334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38894" y="27297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5341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49300" y="2959100"/>
            <a:ext cx="3505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rot="5400000">
            <a:off x="-457200" y="2933700"/>
            <a:ext cx="1448594" cy="794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81000" y="2971800"/>
            <a:ext cx="24384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4000 Edge Pulse/Rev  </a:t>
            </a:r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smtClean="0"/>
              <a:t>Signal</a:t>
            </a:r>
            <a:endParaRPr lang="en-US" sz="11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 rot="10800000">
            <a:off x="241300" y="3794564"/>
            <a:ext cx="4200524" cy="3677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5400000">
            <a:off x="36354" y="35806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257300" y="3810000"/>
            <a:ext cx="29718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1752600" y="3853190"/>
            <a:ext cx="26670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Scan Reset Edge Pulses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511300" y="2463800"/>
            <a:ext cx="220980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87" name="Rounded Rectangle 86"/>
          <p:cNvSpPr/>
          <p:nvPr/>
        </p:nvSpPr>
        <p:spPr bwMode="auto">
          <a:xfrm>
            <a:off x="7315200" y="673100"/>
            <a:ext cx="457200" cy="408623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OR</a:t>
            </a: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6858000" y="762000"/>
            <a:ext cx="455612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6870700" y="1003300"/>
            <a:ext cx="455612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7797800" y="838200"/>
            <a:ext cx="6604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 rot="5400000">
            <a:off x="7552610" y="1438989"/>
            <a:ext cx="2209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4000 Edge pulses / Rev</a:t>
            </a:r>
            <a:r>
              <a:rPr lang="en-US" sz="1000" dirty="0" smtClean="0">
                <a:sym typeface="Wingdings" pitchFamily="2" charset="2"/>
              </a:rPr>
              <a:t> Signal</a:t>
            </a:r>
            <a:endParaRPr lang="en-US" sz="1000" dirty="0"/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6858000" y="1447800"/>
            <a:ext cx="455612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124700" y="1219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Scan reset  Edge pulses </a:t>
            </a:r>
            <a:endParaRPr lang="en-US" sz="1000" dirty="0"/>
          </a:p>
        </p:txBody>
      </p:sp>
      <p:cxnSp>
        <p:nvCxnSpPr>
          <p:cNvPr id="96" name="Straight Connector 95"/>
          <p:cNvCxnSpPr/>
          <p:nvPr/>
        </p:nvCxnSpPr>
        <p:spPr bwMode="auto">
          <a:xfrm rot="5400000">
            <a:off x="6103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rot="5400000">
            <a:off x="6865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5400000">
            <a:off x="7627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8389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5400000">
            <a:off x="9151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>
            <a:off x="9913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>
            <a:off x="10675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rot="5400000">
            <a:off x="11422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>
            <a:off x="12184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5400000">
            <a:off x="12946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rot="5400000">
            <a:off x="13708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5400000">
            <a:off x="14485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5247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rot="5400000">
            <a:off x="16009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5400000">
            <a:off x="16771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5400000">
            <a:off x="17533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5400000">
            <a:off x="18295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19057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19819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rot="5400000">
            <a:off x="20566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rot="5400000">
            <a:off x="21328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rot="5400000">
            <a:off x="22090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5400000">
            <a:off x="22852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rot="5400000">
            <a:off x="23614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5400000">
            <a:off x="24376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rot="5400000">
            <a:off x="25138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rot="5400000">
            <a:off x="25900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5400000">
            <a:off x="26677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rot="5400000">
            <a:off x="27439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rot="5400000">
            <a:off x="28201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rot="5400000">
            <a:off x="28963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rot="5400000">
            <a:off x="29710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rot="5400000">
            <a:off x="30472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rot="5400000">
            <a:off x="31234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5400000">
            <a:off x="31996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rot="5400000">
            <a:off x="32758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 rot="5400000">
            <a:off x="33520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/>
          <p:nvPr/>
        </p:nvCxnSpPr>
        <p:spPr bwMode="auto">
          <a:xfrm rot="5400000">
            <a:off x="34282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5400000">
            <a:off x="35044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rot="5400000">
            <a:off x="35806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rot="5400000">
            <a:off x="36568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rot="5400000">
            <a:off x="37330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rot="5400000">
            <a:off x="38092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rot="5400000">
            <a:off x="38854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rot="5400000">
            <a:off x="39616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 rot="5400000">
            <a:off x="40378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 rot="5400000">
            <a:off x="4114006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rot="5400000">
            <a:off x="2293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rot="5400000">
            <a:off x="3055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rot="5400000">
            <a:off x="3817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rot="5400000">
            <a:off x="4579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rot="5400000">
            <a:off x="769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rot="5400000">
            <a:off x="1531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rot="5400000">
            <a:off x="2293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rot="5400000">
            <a:off x="305594" y="27424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rot="5400000">
            <a:off x="153194" y="35806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rot="5400000">
            <a:off x="3429794" y="3580606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990600" y="1676400"/>
            <a:ext cx="1524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Scan Interval</a:t>
            </a:r>
            <a:endParaRPr lang="en-US" sz="1400" dirty="0"/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228600" y="3810000"/>
            <a:ext cx="29718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Rounded Rectangle 159"/>
          <p:cNvSpPr/>
          <p:nvPr/>
        </p:nvSpPr>
        <p:spPr bwMode="auto">
          <a:xfrm>
            <a:off x="5105400" y="2438400"/>
            <a:ext cx="1752600" cy="1532334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Counter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61" name="Straight Arrow Connector 160"/>
          <p:cNvCxnSpPr/>
          <p:nvPr/>
        </p:nvCxnSpPr>
        <p:spPr bwMode="auto">
          <a:xfrm>
            <a:off x="4648200" y="2734866"/>
            <a:ext cx="455612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>
            <a:off x="4648200" y="3505200"/>
            <a:ext cx="455612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63" name="TextBox 162"/>
          <p:cNvSpPr txBox="1"/>
          <p:nvPr/>
        </p:nvSpPr>
        <p:spPr>
          <a:xfrm>
            <a:off x="4495800" y="23622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Enable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495800" y="3581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Reset</a:t>
            </a:r>
            <a:endParaRPr lang="en-US" sz="1000" dirty="0"/>
          </a:p>
        </p:txBody>
      </p:sp>
      <p:cxnSp>
        <p:nvCxnSpPr>
          <p:cNvPr id="165" name="Straight Arrow Connector 164"/>
          <p:cNvCxnSpPr/>
          <p:nvPr/>
        </p:nvCxnSpPr>
        <p:spPr bwMode="auto">
          <a:xfrm>
            <a:off x="6858000" y="3200400"/>
            <a:ext cx="228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68" name="Straight Arrow Connector 167"/>
          <p:cNvCxnSpPr/>
          <p:nvPr/>
        </p:nvCxnSpPr>
        <p:spPr bwMode="auto">
          <a:xfrm rot="5400000">
            <a:off x="3048794" y="4266406"/>
            <a:ext cx="3048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1" name="Straight Arrow Connector 170"/>
          <p:cNvCxnSpPr/>
          <p:nvPr/>
        </p:nvCxnSpPr>
        <p:spPr bwMode="auto">
          <a:xfrm rot="5400000">
            <a:off x="76994" y="4267200"/>
            <a:ext cx="1980406" cy="794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 rot="5400000">
            <a:off x="5423694" y="4558506"/>
            <a:ext cx="11430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pic>
        <p:nvPicPr>
          <p:cNvPr id="18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" y="5257800"/>
            <a:ext cx="2438400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4811" y="4559300"/>
            <a:ext cx="2205789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5105400"/>
            <a:ext cx="3190875" cy="1409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9" name="Straight Connector 188"/>
          <p:cNvCxnSpPr/>
          <p:nvPr/>
        </p:nvCxnSpPr>
        <p:spPr bwMode="auto">
          <a:xfrm rot="10800000" flipV="1">
            <a:off x="2514600" y="5791200"/>
            <a:ext cx="2514600" cy="1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 rot="10800000" flipV="1">
            <a:off x="4800600" y="4965700"/>
            <a:ext cx="381000" cy="1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rot="16200000" flipH="1">
            <a:off x="5055394" y="5066507"/>
            <a:ext cx="227806" cy="794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5" name="Rounded Rectangle 204"/>
          <p:cNvSpPr/>
          <p:nvPr/>
        </p:nvSpPr>
        <p:spPr bwMode="auto">
          <a:xfrm>
            <a:off x="7086600" y="2866311"/>
            <a:ext cx="838200" cy="715089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Buffer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206" name="Picture 205" descr="C:\Users\ZenTill\Desktop\7seg09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3886200"/>
            <a:ext cx="457200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8" name="Straight Arrow Connector 207"/>
          <p:cNvCxnSpPr/>
          <p:nvPr/>
        </p:nvCxnSpPr>
        <p:spPr bwMode="auto">
          <a:xfrm>
            <a:off x="7924800" y="3200400"/>
            <a:ext cx="228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09" name="Rounded Rectangle 208"/>
          <p:cNvSpPr/>
          <p:nvPr/>
        </p:nvSpPr>
        <p:spPr bwMode="auto">
          <a:xfrm>
            <a:off x="8153400" y="2971800"/>
            <a:ext cx="533400" cy="510778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?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210" name="Straight Arrow Connector 209"/>
          <p:cNvCxnSpPr/>
          <p:nvPr/>
        </p:nvCxnSpPr>
        <p:spPr bwMode="auto">
          <a:xfrm rot="5400000">
            <a:off x="8306594" y="3656806"/>
            <a:ext cx="3048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1" name="Rounded Rectangle 210"/>
          <p:cNvSpPr/>
          <p:nvPr/>
        </p:nvSpPr>
        <p:spPr bwMode="auto">
          <a:xfrm>
            <a:off x="7772400" y="5651500"/>
            <a:ext cx="457200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?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400" y="457200"/>
            <a:ext cx="4800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200" dirty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About the </a:t>
            </a:r>
            <a:r>
              <a:rPr lang="en-US" sz="3200" dirty="0" smtClean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Lecture</a:t>
            </a:r>
            <a:endParaRPr lang="en-US" sz="3200" dirty="0">
              <a:ln>
                <a:solidFill>
                  <a:srgbClr val="FF33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228600" y="1141412"/>
            <a:ext cx="365760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9600" y="2438400"/>
            <a:ext cx="8077200" cy="1143000"/>
            <a:chOff x="609600" y="2438400"/>
            <a:chExt cx="8077200" cy="1143000"/>
          </a:xfrm>
        </p:grpSpPr>
        <p:sp>
          <p:nvSpPr>
            <p:cNvPr id="54273" name="Rectangle 1"/>
            <p:cNvSpPr>
              <a:spLocks noChangeArrowheads="1"/>
            </p:cNvSpPr>
            <p:nvPr/>
          </p:nvSpPr>
          <p:spPr bwMode="auto">
            <a:xfrm>
              <a:off x="914400" y="2438400"/>
              <a:ext cx="7772400" cy="95410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2800" b="1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தாமின் புறுவது உலகின் புறக்கண்டு</a:t>
              </a:r>
              <a:endParaRPr kumimoji="0" lang="en-US" sz="2800" b="1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eaLnBrk="0" hangingPunct="0"/>
              <a:r>
                <a:rPr lang="ta-IN" sz="28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மாடல மற்றை யவை</a:t>
              </a:r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762000" y="2514600"/>
              <a:ext cx="7772400" cy="95410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2800" b="1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தாமின் புறுவது உலகின் புறக்கண்டு</a:t>
              </a:r>
              <a:endParaRPr kumimoji="0" lang="en-US" sz="2800" b="1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eaLnBrk="0" hangingPunct="0"/>
              <a:r>
                <a:rPr lang="ta-IN" sz="2800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மாடல மற்றை யவை</a:t>
              </a:r>
            </a:p>
          </p:txBody>
        </p:sp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609600" y="2627293"/>
              <a:ext cx="7772400" cy="95410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2800" b="1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தாமின் புறுவது உலகின் புறக்கண்டு</a:t>
              </a:r>
              <a:endParaRPr kumimoji="0" lang="en-US" sz="2800" b="1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2800" b="1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காமுறுவர் கற்றறிந் தார். 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762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153" name="Picture 1" descr="C:\Users\SenthilKumaran\Desktop\depositphotos_4014710-Foot-step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43400"/>
            <a:ext cx="1724025" cy="2514600"/>
          </a:xfrm>
          <a:prstGeom prst="rect">
            <a:avLst/>
          </a:prstGeom>
          <a:noFill/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76400" y="4343400"/>
            <a:ext cx="6553200" cy="120032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dirty="0" smtClean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Making Knowing Abundant in India</a:t>
            </a:r>
            <a:endParaRPr lang="en-US" sz="3600" dirty="0">
              <a:ln w="18415" cmpd="sng">
                <a:solidFill>
                  <a:srgbClr val="FF505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685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3"/>
            <a:endCxn id="21" idx="1"/>
          </p:cNvCxnSpPr>
          <p:nvPr/>
        </p:nvCxnSpPr>
        <p:spPr>
          <a:xfrm>
            <a:off x="1600200" y="5829300"/>
            <a:ext cx="5943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" y="1524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Multiplication Factor for RPM Conversion</a:t>
            </a:r>
            <a:endParaRPr lang="en-US" sz="2800" b="1" kern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1" name="Picture 5" descr="C:\Users\SenthilKumaran\Desktop\I1Iy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5029200"/>
            <a:ext cx="1600200" cy="1600200"/>
          </a:xfrm>
          <a:prstGeom prst="rect">
            <a:avLst/>
          </a:prstGeom>
          <a:noFill/>
        </p:spPr>
      </p:pic>
      <p:pic>
        <p:nvPicPr>
          <p:cNvPr id="23" name="Picture 5" descr="C:\Users\SenthilKumaran\Desktop\I1Iy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29200"/>
            <a:ext cx="1600200" cy="16002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85800" y="1611868"/>
            <a:ext cx="6172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Georgia" pitchFamily="18" charset="0"/>
              </a:rPr>
              <a:t>Output of the Buffer    [X]  =  Pulse / 0.003 sec   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152400"/>
            <a:ext cx="533400" cy="510778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?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2145268"/>
            <a:ext cx="56388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Georgia" pitchFamily="18" charset="0"/>
              </a:rPr>
              <a:t>Encoder  Pulse / Revolution [ Y ] = 4000 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3600" y="2754868"/>
            <a:ext cx="38862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Georgia" pitchFamily="18" charset="0"/>
              </a:rPr>
              <a:t>X / Y =  Revolution / 0.003 sec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3600" y="3135868"/>
            <a:ext cx="43434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Georgia" pitchFamily="18" charset="0"/>
              </a:rPr>
              <a:t>(X / Y )* (1/0.003)=  Revolution / sec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33600" y="3516868"/>
            <a:ext cx="54102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Georgia" pitchFamily="18" charset="0"/>
              </a:rPr>
              <a:t>(X / Y )* (1/0.003) *60=  Revolution / min (RPM)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600" y="3897868"/>
            <a:ext cx="57912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Georgia" pitchFamily="18" charset="0"/>
              </a:rPr>
              <a:t>(X /4000)* (1/0.003) *60=  Revolution / min (RPM)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3600" y="4507468"/>
            <a:ext cx="5791200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Georgia" pitchFamily="18" charset="0"/>
              </a:rPr>
              <a:t>X*5=  Revolution / min (RPM)</a:t>
            </a:r>
            <a:endParaRPr lang="en-US" sz="1800" dirty="0">
              <a:latin typeface="Georgia" pitchFamily="18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742" y="4953000"/>
            <a:ext cx="873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2819400" y="5147846"/>
            <a:ext cx="1452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Georgia" pitchFamily="18" charset="0"/>
              </a:rPr>
              <a:t>Buffer Output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402342" y="5105400"/>
            <a:ext cx="1473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Speed in RPM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" y="914400"/>
            <a:ext cx="3276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Georgia" pitchFamily="18" charset="0"/>
              </a:rPr>
              <a:t>Let scan period  =  0.003 sec   </a:t>
            </a:r>
            <a:endParaRPr lang="en-US" sz="1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3"/>
            <a:endCxn id="21" idx="1"/>
          </p:cNvCxnSpPr>
          <p:nvPr/>
        </p:nvCxnSpPr>
        <p:spPr>
          <a:xfrm>
            <a:off x="1600200" y="5829300"/>
            <a:ext cx="5943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1600200"/>
            <a:ext cx="9144000" cy="3810000"/>
            <a:chOff x="0" y="1447800"/>
            <a:chExt cx="9144000" cy="4114800"/>
          </a:xfrm>
        </p:grpSpPr>
        <p:pic>
          <p:nvPicPr>
            <p:cNvPr id="798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447800"/>
              <a:ext cx="9144000" cy="4114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533400" y="2362200"/>
              <a:ext cx="19050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Explicit period  0.0015 s</a:t>
              </a:r>
            </a:p>
            <a:p>
              <a:r>
                <a:rPr lang="en-US" sz="1200" dirty="0" smtClean="0"/>
                <a:t>Number of Bit  = 1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2133600"/>
              <a:ext cx="2209800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Sample period  = Inferred from Inputs</a:t>
              </a:r>
            </a:p>
            <a:p>
              <a:r>
                <a:rPr lang="en-US" sz="1200" dirty="0" smtClean="0"/>
                <a:t>Number of Bit  = 12 ( a high count value)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951706" y="2247900"/>
              <a:ext cx="2286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rot="5400000">
              <a:off x="4915694" y="3085306"/>
              <a:ext cx="2286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>
          <a:xfrm>
            <a:off x="457200" y="152400"/>
            <a:ext cx="7696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Complete Matlab – System generator Xilinx File</a:t>
            </a:r>
          </a:p>
          <a:p>
            <a:pPr lvl="0" eaLnBrk="0" hangingPunct="0">
              <a:defRPr/>
            </a:pPr>
            <a:r>
              <a:rPr lang="en-US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Speed Sensing using Encoder unit</a:t>
            </a:r>
          </a:p>
        </p:txBody>
      </p:sp>
      <p:pic>
        <p:nvPicPr>
          <p:cNvPr id="21" name="Picture 5" descr="C:\Users\SenthilKumaran\Desktop\I1Iy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029200"/>
            <a:ext cx="1600200" cy="1600200"/>
          </a:xfrm>
          <a:prstGeom prst="rect">
            <a:avLst/>
          </a:prstGeom>
          <a:noFill/>
        </p:spPr>
      </p:pic>
      <p:pic>
        <p:nvPicPr>
          <p:cNvPr id="23" name="Picture 5" descr="C:\Users\SenthilKumaran\Desktop\I1Iy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292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3" name="Picture 7" descr="ist2_4247496_broken_penc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19600" cy="6858000"/>
          </a:xfrm>
          <a:prstGeom prst="rect">
            <a:avLst/>
          </a:prstGeom>
          <a:noFill/>
        </p:spPr>
      </p:pic>
      <p:pic>
        <p:nvPicPr>
          <p:cNvPr id="80904" name="Picture 8" descr="ist2_3806168_goldfish_and_bubb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76200"/>
            <a:ext cx="457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0200" y="1905000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You cannot Swim Without Jumping into waters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First Jump, Swimming Comes automatically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- Zentill [  ]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396335"/>
            <a:ext cx="1335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12:45 PM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905000"/>
            <a:ext cx="647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3600" b="1" kern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Express is impossible</a:t>
            </a:r>
          </a:p>
          <a:p>
            <a:pPr lvl="0" eaLnBrk="0" hangingPunct="0">
              <a:defRPr/>
            </a:pPr>
            <a:r>
              <a:rPr lang="en-US" sz="3600" b="1" kern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but </a:t>
            </a:r>
          </a:p>
          <a:p>
            <a:pPr lvl="0" eaLnBrk="0" hangingPunct="0">
              <a:defRPr/>
            </a:pPr>
            <a:r>
              <a:rPr lang="en-US" sz="3600" b="1" kern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make it possible is Teaching</a:t>
            </a:r>
          </a:p>
          <a:p>
            <a:pPr lvl="0" eaLnBrk="0" hangingPunct="0">
              <a:defRPr/>
            </a:pPr>
            <a:endParaRPr lang="en-US" sz="3600" b="1" kern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0" eaLnBrk="0" hangingPunct="0">
              <a:defRPr/>
            </a:pPr>
            <a:r>
              <a:rPr lang="en-US" sz="3600" b="1" kern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- Zentill [  ]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730" name="Picture 2" descr="C:\Users\SenthilKumaran\Desktop\disorder-of-written-expression-87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6238" y="838200"/>
            <a:ext cx="2037762" cy="2047875"/>
          </a:xfrm>
          <a:prstGeom prst="rect">
            <a:avLst/>
          </a:prstGeom>
          <a:noFill/>
        </p:spPr>
      </p:pic>
      <p:pic>
        <p:nvPicPr>
          <p:cNvPr id="19457" name="Picture 1" descr="C:\Users\SenthilKumaran\Desktop\Teaching_Certifi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114800"/>
            <a:ext cx="2438400" cy="2514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773112" y="639633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1:30 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0" y="228600"/>
            <a:ext cx="914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Speed Control OF BLDC Motor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Using</a:t>
            </a:r>
            <a:r>
              <a:rPr kumimoji="0" lang="en-US" sz="4400" b="0" i="0" u="none" strike="noStrike" kern="0" cap="none" spc="0" normalizeH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ESC Unit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  - Xilinx Interface – Very Small problem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1000" y="4204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0464" y="262596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9812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 bwMode="auto">
          <a:xfrm>
            <a:off x="3733800" y="3276600"/>
            <a:ext cx="1905000" cy="2145268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61442" name="Picture 2" descr="C:\Users\ZenTill\Desktop\FPGA_Workshop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505200"/>
            <a:ext cx="1600199" cy="1676400"/>
          </a:xfrm>
          <a:prstGeom prst="rect">
            <a:avLst/>
          </a:prstGeom>
          <a:noFill/>
        </p:spPr>
      </p:pic>
      <p:sp>
        <p:nvSpPr>
          <p:cNvPr id="14" name="Rounded Rectangle 13"/>
          <p:cNvSpPr/>
          <p:nvPr/>
        </p:nvSpPr>
        <p:spPr bwMode="auto">
          <a:xfrm>
            <a:off x="6400800" y="3200400"/>
            <a:ext cx="1676400" cy="2209800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61443" name="Picture 3" descr="C:\Users\ZenTill\Desktop\FPGA_Workshop\DYS-Brushless-DC-Motor-High-Speed-Motor-for-DIY-rc-helicopter-quadcopter-Model-airplane-D2826-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429000"/>
            <a:ext cx="1600200" cy="1752600"/>
          </a:xfrm>
          <a:prstGeom prst="rect">
            <a:avLst/>
          </a:prstGeom>
          <a:noFill/>
        </p:spPr>
      </p:pic>
      <p:pic>
        <p:nvPicPr>
          <p:cNvPr id="61444" name="Picture 4" descr="C:\Users\ZenTill\Desktop\FPGA_Workshop\5286702115_6c7f489a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726716"/>
            <a:ext cx="1828800" cy="1371600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 bwMode="auto">
          <a:xfrm>
            <a:off x="381000" y="3352800"/>
            <a:ext cx="1981200" cy="2126516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362200" y="3886200"/>
            <a:ext cx="1371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362200" y="5105400"/>
            <a:ext cx="1371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362200" y="4494212"/>
            <a:ext cx="1371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209800" y="35784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41880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9800" y="47976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 bwMode="auto">
          <a:xfrm rot="5400000">
            <a:off x="3009900" y="4381500"/>
            <a:ext cx="304800" cy="228600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16200000" flipV="1">
            <a:off x="3009900" y="4381500"/>
            <a:ext cx="304800" cy="228600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895600" y="3352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Control Signal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5600" y="5181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Ground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3200" y="4114800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Supply</a:t>
            </a:r>
          </a:p>
          <a:p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Not used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5638800" y="3810000"/>
            <a:ext cx="7620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638800" y="4267200"/>
            <a:ext cx="7620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5638800" y="4724400"/>
            <a:ext cx="7620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562600" y="4800600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 Phase Power Signals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91000" y="27432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ESC Unit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05600" y="2667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BLDC Motor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4400" y="28956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FPGA Kit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8600" y="6248400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1:30 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C:\Users\ZenTill\Desktop\FPGA_Worksh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0555" y="5562600"/>
            <a:ext cx="1091045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981200" y="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Initialization of ESC Unit – </a:t>
            </a:r>
            <a:r>
              <a:rPr lang="en-US" sz="16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Hints from datasheet</a:t>
            </a:r>
            <a:endParaRPr lang="en-US" sz="4000" b="1" kern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705600" y="838200"/>
            <a:ext cx="2209800" cy="4355902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05400" y="1524000"/>
            <a:ext cx="1600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334000" y="4495800"/>
            <a:ext cx="1371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334000" y="2971800"/>
            <a:ext cx="1371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981700" y="2859088"/>
            <a:ext cx="304800" cy="228600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6200000" flipV="1">
            <a:off x="5981700" y="2859088"/>
            <a:ext cx="304800" cy="228600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867400" y="990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Control Signal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7400" y="4572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Ground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2592388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Supply</a:t>
            </a:r>
          </a:p>
          <a:p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Not used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143000" y="762000"/>
            <a:ext cx="3352800" cy="5438120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Generate your desired pulse between  700us to 2000us using the press button &amp; 7 Segment modules provided to you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295400" y="990600"/>
            <a:ext cx="3048001" cy="1602329"/>
            <a:chOff x="537046" y="759871"/>
            <a:chExt cx="3974066" cy="1905798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 flipH="1" flipV="1">
              <a:off x="618380" y="1397076"/>
              <a:ext cx="631195" cy="206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Elbow Connector 44"/>
            <p:cNvCxnSpPr/>
            <p:nvPr/>
          </p:nvCxnSpPr>
          <p:spPr bwMode="auto">
            <a:xfrm>
              <a:off x="933977" y="1080868"/>
              <a:ext cx="822269" cy="593403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Elbow Connector 45"/>
            <p:cNvCxnSpPr/>
            <p:nvPr/>
          </p:nvCxnSpPr>
          <p:spPr bwMode="auto">
            <a:xfrm flipV="1">
              <a:off x="1756246" y="1064671"/>
              <a:ext cx="1143000" cy="609600"/>
            </a:xfrm>
            <a:prstGeom prst="bentConnector3">
              <a:avLst>
                <a:gd name="adj1" fmla="val 80769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Elbow Connector 46"/>
            <p:cNvCxnSpPr/>
            <p:nvPr/>
          </p:nvCxnSpPr>
          <p:spPr bwMode="auto">
            <a:xfrm>
              <a:off x="2819400" y="1066800"/>
              <a:ext cx="1686957" cy="631195"/>
            </a:xfrm>
            <a:prstGeom prst="bentConnector3">
              <a:avLst>
                <a:gd name="adj1" fmla="val 16643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10800000">
              <a:off x="537046" y="1712063"/>
              <a:ext cx="396931" cy="3289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594446" y="759871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ON</a:t>
              </a:r>
              <a:endParaRPr 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1247" y="1445671"/>
              <a:ext cx="849865" cy="31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OFF</a:t>
              </a:r>
              <a:endParaRPr lang="en-US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56244" y="1445671"/>
              <a:ext cx="767833" cy="311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OFF</a:t>
              </a:r>
              <a:endParaRPr 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1846" y="759871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ON</a:t>
              </a:r>
              <a:endParaRPr lang="en-US" sz="1100" dirty="0"/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>
              <a:off x="918046" y="2360071"/>
              <a:ext cx="1710396" cy="1588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 rot="5400000">
              <a:off x="489776" y="2207675"/>
              <a:ext cx="914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214240" y="2130677"/>
              <a:ext cx="914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1299046" y="2283871"/>
              <a:ext cx="9144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0.02 s</a:t>
              </a:r>
              <a:endParaRPr lang="en-US" sz="1600" dirty="0"/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403" y="1902871"/>
              <a:ext cx="380843" cy="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5400000">
              <a:off x="1107752" y="1940177"/>
              <a:ext cx="533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783988" y="1962338"/>
              <a:ext cx="8382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2000us</a:t>
              </a:r>
              <a:endParaRPr lang="en-US" sz="1100" dirty="0"/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 flipV="1">
              <a:off x="2690731" y="1882943"/>
              <a:ext cx="380843" cy="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 rot="5400000">
              <a:off x="2833804" y="2016377"/>
              <a:ext cx="533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499028" y="1923883"/>
              <a:ext cx="896118" cy="3111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2000us</a:t>
              </a:r>
              <a:endParaRPr lang="en-US" sz="1100" dirty="0"/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5400000">
              <a:off x="4043040" y="2130677"/>
              <a:ext cx="914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2670646" y="2360071"/>
              <a:ext cx="1710396" cy="1588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051646" y="2283871"/>
              <a:ext cx="9144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0.02 s</a:t>
              </a:r>
              <a:endParaRPr lang="en-US" sz="16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295400" y="2895600"/>
            <a:ext cx="3048001" cy="1602329"/>
            <a:chOff x="457200" y="2590800"/>
            <a:chExt cx="3048001" cy="1602329"/>
          </a:xfrm>
        </p:grpSpPr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496292" y="3126616"/>
              <a:ext cx="530687" cy="1586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Elbow Connector 67"/>
            <p:cNvCxnSpPr/>
            <p:nvPr/>
          </p:nvCxnSpPr>
          <p:spPr bwMode="auto">
            <a:xfrm>
              <a:off x="761635" y="2860683"/>
              <a:ext cx="630658" cy="498913"/>
            </a:xfrm>
            <a:prstGeom prst="bentConnector3">
              <a:avLst>
                <a:gd name="adj1" fmla="val 18771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Elbow Connector 68"/>
            <p:cNvCxnSpPr/>
            <p:nvPr/>
          </p:nvCxnSpPr>
          <p:spPr bwMode="auto">
            <a:xfrm flipV="1">
              <a:off x="1392293" y="2847065"/>
              <a:ext cx="876650" cy="512531"/>
            </a:xfrm>
            <a:prstGeom prst="bentConnector3">
              <a:avLst>
                <a:gd name="adj1" fmla="val 80769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Elbow Connector 69"/>
            <p:cNvCxnSpPr/>
            <p:nvPr/>
          </p:nvCxnSpPr>
          <p:spPr bwMode="auto">
            <a:xfrm>
              <a:off x="2193636" y="2842041"/>
              <a:ext cx="1293850" cy="530687"/>
            </a:xfrm>
            <a:prstGeom prst="bentConnector3">
              <a:avLst>
                <a:gd name="adj1" fmla="val 3596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10800000">
              <a:off x="457200" y="3391370"/>
              <a:ext cx="304435" cy="2765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1981200" y="2590800"/>
              <a:ext cx="409103" cy="219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ON</a:t>
              </a:r>
              <a:endParaRPr lang="en-US" sz="11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53378" y="3167397"/>
              <a:ext cx="651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OFF</a:t>
              </a:r>
              <a:endParaRPr lang="en-US" sz="11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92292" y="3167397"/>
              <a:ext cx="588907" cy="26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OFF</a:t>
              </a:r>
              <a:endParaRPr lang="en-US" sz="11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5800" y="2590800"/>
              <a:ext cx="409103" cy="219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ON</a:t>
              </a:r>
              <a:endParaRPr lang="en-US" sz="1100" dirty="0"/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749417" y="3936193"/>
              <a:ext cx="1311827" cy="1335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 rot="5400000">
              <a:off x="387207" y="3808122"/>
              <a:ext cx="768796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rot="5400000">
              <a:off x="1709824" y="3743385"/>
              <a:ext cx="768796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041633" y="3872126"/>
              <a:ext cx="701320" cy="2846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0.02 s</a:t>
              </a:r>
              <a:endParaRPr lang="en-US" sz="1600" dirty="0"/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 flipV="1">
              <a:off x="685800" y="3505200"/>
              <a:ext cx="304800" cy="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 rot="5400000">
              <a:off x="690777" y="3576423"/>
              <a:ext cx="448464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646598" y="3601793"/>
              <a:ext cx="6428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700us</a:t>
              </a:r>
              <a:endParaRPr lang="en-US" sz="1100" dirty="0"/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 flipV="1">
              <a:off x="2051540" y="3505200"/>
              <a:ext cx="292096" cy="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061159" y="3647285"/>
              <a:ext cx="448464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961987" y="3569461"/>
              <a:ext cx="6872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700us</a:t>
              </a:r>
              <a:endParaRPr lang="en-US" sz="1100" dirty="0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5400000">
              <a:off x="3112465" y="3743385"/>
              <a:ext cx="768796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>
              <a:off x="2093613" y="3936193"/>
              <a:ext cx="1311827" cy="1335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385830" y="3872126"/>
              <a:ext cx="701320" cy="2846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0.02 s</a:t>
              </a:r>
              <a:endParaRPr lang="en-US" sz="1600" dirty="0"/>
            </a:p>
          </p:txBody>
        </p:sp>
      </p:grpSp>
      <p:cxnSp>
        <p:nvCxnSpPr>
          <p:cNvPr id="90" name="Straight Connector 89"/>
          <p:cNvCxnSpPr/>
          <p:nvPr/>
        </p:nvCxnSpPr>
        <p:spPr bwMode="auto">
          <a:xfrm rot="10800000" flipH="1">
            <a:off x="1143000" y="2743200"/>
            <a:ext cx="33528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91" name="Rounded Rectangle 90"/>
          <p:cNvSpPr/>
          <p:nvPr/>
        </p:nvSpPr>
        <p:spPr bwMode="auto">
          <a:xfrm>
            <a:off x="152400" y="1371601"/>
            <a:ext cx="762000" cy="994767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endParaRPr lang="en-US" sz="18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2 Sec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228600" y="3276600"/>
            <a:ext cx="762000" cy="994767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2 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  </a:t>
            </a:r>
          </a:p>
          <a:p>
            <a:endParaRPr lang="en-US" sz="1800" dirty="0" smtClean="0"/>
          </a:p>
          <a:p>
            <a:r>
              <a:rPr lang="en-US" sz="1800" dirty="0" smtClean="0"/>
              <a:t>2 Sec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 rot="10800000" flipH="1">
            <a:off x="1143001" y="4495800"/>
            <a:ext cx="33528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95" name="Rounded Rectangle 94"/>
          <p:cNvSpPr/>
          <p:nvPr/>
        </p:nvSpPr>
        <p:spPr bwMode="auto">
          <a:xfrm>
            <a:off x="152400" y="5029200"/>
            <a:ext cx="838200" cy="715089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After </a:t>
            </a:r>
          </a:p>
          <a:p>
            <a:r>
              <a:rPr lang="en-US" sz="1800" dirty="0" smtClean="0"/>
              <a:t>4 Sec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96" name="Right Brace 95"/>
          <p:cNvSpPr/>
          <p:nvPr/>
        </p:nvSpPr>
        <p:spPr bwMode="auto">
          <a:xfrm>
            <a:off x="4495800" y="1066800"/>
            <a:ext cx="381000" cy="5181600"/>
          </a:xfrm>
          <a:prstGeom prst="rightBrac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rot="5400000" flipH="1" flipV="1">
            <a:off x="4039394" y="2590006"/>
            <a:ext cx="2133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4876800" y="3657600"/>
            <a:ext cx="228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pic>
        <p:nvPicPr>
          <p:cNvPr id="107" name="Picture 2" descr="C:\Users\ZenTill\Desktop\FPGA_Worksh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868" y="1905000"/>
            <a:ext cx="2043332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4770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C:\Users\ZenTill\Desktop\FPGA_Worksh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0555" y="5562600"/>
            <a:ext cx="1091045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62000" y="0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32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to Generate timing pulses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00800" y="1143000"/>
            <a:ext cx="2514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Count Value = 19999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Number of bits =15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Explicit period = 1e-6 s</a:t>
            </a:r>
            <a:endParaRPr lang="en-US" sz="1600" dirty="0">
              <a:solidFill>
                <a:srgbClr val="008000"/>
              </a:solidFill>
              <a:latin typeface="Georgia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57200" y="914402"/>
            <a:ext cx="4876799" cy="1938008"/>
            <a:chOff x="457200" y="914402"/>
            <a:chExt cx="4876799" cy="1938008"/>
          </a:xfrm>
        </p:grpSpPr>
        <p:grpSp>
          <p:nvGrpSpPr>
            <p:cNvPr id="89" name="Group 88"/>
            <p:cNvGrpSpPr/>
            <p:nvPr/>
          </p:nvGrpSpPr>
          <p:grpSpPr>
            <a:xfrm>
              <a:off x="1131390" y="914402"/>
              <a:ext cx="4202609" cy="1938008"/>
              <a:chOff x="532606" y="4355862"/>
              <a:chExt cx="1600994" cy="836867"/>
            </a:xfrm>
          </p:grpSpPr>
          <p:grpSp>
            <p:nvGrpSpPr>
              <p:cNvPr id="93" name="Group 6"/>
              <p:cNvGrpSpPr/>
              <p:nvPr/>
            </p:nvGrpSpPr>
            <p:grpSpPr>
              <a:xfrm>
                <a:off x="609600" y="4507468"/>
                <a:ext cx="381794" cy="457994"/>
                <a:chOff x="762000" y="3352800"/>
                <a:chExt cx="381794" cy="457994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7" name="Straight Connector 96"/>
              <p:cNvCxnSpPr/>
              <p:nvPr/>
            </p:nvCxnSpPr>
            <p:spPr bwMode="auto">
              <a:xfrm rot="10800000">
                <a:off x="533400" y="4964668"/>
                <a:ext cx="1600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grpSp>
            <p:nvGrpSpPr>
              <p:cNvPr id="98" name="Group 10"/>
              <p:cNvGrpSpPr/>
              <p:nvPr/>
            </p:nvGrpSpPr>
            <p:grpSpPr>
              <a:xfrm>
                <a:off x="989806" y="4506674"/>
                <a:ext cx="381794" cy="457994"/>
                <a:chOff x="762000" y="3352800"/>
                <a:chExt cx="381794" cy="457994"/>
              </a:xfrm>
            </p:grpSpPr>
            <p:cxnSp>
              <p:nvCxnSpPr>
                <p:cNvPr id="112" name="Straight Connector 111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9" name="Group 13"/>
              <p:cNvGrpSpPr/>
              <p:nvPr/>
            </p:nvGrpSpPr>
            <p:grpSpPr>
              <a:xfrm>
                <a:off x="1370806" y="4506674"/>
                <a:ext cx="381794" cy="457994"/>
                <a:chOff x="762000" y="3352800"/>
                <a:chExt cx="381794" cy="457994"/>
              </a:xfrm>
            </p:grpSpPr>
            <p:cxnSp>
              <p:nvCxnSpPr>
                <p:cNvPr id="110" name="Straight Connector 109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" name="Straight Connector 110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01" name="Straight Connector 100"/>
              <p:cNvCxnSpPr/>
              <p:nvPr/>
            </p:nvCxnSpPr>
            <p:spPr bwMode="auto">
              <a:xfrm rot="5400000" flipH="1" flipV="1">
                <a:off x="228600" y="4659868"/>
                <a:ext cx="6096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533400" y="4505880"/>
                <a:ext cx="15240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3" name="TextBox 102"/>
              <p:cNvSpPr txBox="1"/>
              <p:nvPr/>
            </p:nvSpPr>
            <p:spPr>
              <a:xfrm>
                <a:off x="624114" y="4400096"/>
                <a:ext cx="1143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Count Value</a:t>
                </a:r>
                <a:endParaRPr lang="en-US" sz="11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14286" y="4849429"/>
                <a:ext cx="304800" cy="146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 bwMode="auto">
              <a:xfrm rot="10800000" flipV="1">
                <a:off x="972458" y="5013955"/>
                <a:ext cx="406400" cy="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08" name="TextBox 107"/>
              <p:cNvSpPr txBox="1"/>
              <p:nvPr/>
            </p:nvSpPr>
            <p:spPr>
              <a:xfrm>
                <a:off x="1041233" y="4981050"/>
                <a:ext cx="261257" cy="1129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0.02 s</a:t>
                </a:r>
                <a:endParaRPr lang="en-US" sz="11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69257" y="5079761"/>
                <a:ext cx="841829" cy="11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Time Period of saw tooth</a:t>
                </a:r>
                <a:endParaRPr lang="en-US" sz="1100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57200" y="1905000"/>
              <a:ext cx="1219994" cy="718810"/>
              <a:chOff x="457200" y="1905000"/>
              <a:chExt cx="1219994" cy="718810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457200" y="2362200"/>
                <a:ext cx="1219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Each step is 1 us</a:t>
                </a:r>
                <a:endParaRPr lang="en-US" sz="1100" dirty="0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838200" y="1905000"/>
                <a:ext cx="838994" cy="457994"/>
                <a:chOff x="913605" y="1855037"/>
                <a:chExt cx="838994" cy="457994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 bwMode="auto">
                <a:xfrm>
                  <a:off x="914399" y="1855037"/>
                  <a:ext cx="838200" cy="1588"/>
                </a:xfrm>
                <a:prstGeom prst="straightConnector1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2" name="Straight Connector 121"/>
                <p:cNvCxnSpPr/>
                <p:nvPr/>
              </p:nvCxnSpPr>
              <p:spPr bwMode="auto">
                <a:xfrm rot="5400000">
                  <a:off x="685799" y="2083637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</p:grpSp>
      </p:grpSp>
      <p:grpSp>
        <p:nvGrpSpPr>
          <p:cNvPr id="202" name="Group 201"/>
          <p:cNvGrpSpPr/>
          <p:nvPr/>
        </p:nvGrpSpPr>
        <p:grpSpPr>
          <a:xfrm>
            <a:off x="302716" y="2862591"/>
            <a:ext cx="5040808" cy="1938009"/>
            <a:chOff x="302716" y="2933533"/>
            <a:chExt cx="5040808" cy="1938009"/>
          </a:xfrm>
        </p:grpSpPr>
        <p:grpSp>
          <p:nvGrpSpPr>
            <p:cNvPr id="134" name="Group 6"/>
            <p:cNvGrpSpPr/>
            <p:nvPr/>
          </p:nvGrpSpPr>
          <p:grpSpPr>
            <a:xfrm>
              <a:off x="1343025" y="3284621"/>
              <a:ext cx="1002209" cy="1060618"/>
              <a:chOff x="762000" y="3352800"/>
              <a:chExt cx="381794" cy="457994"/>
            </a:xfrm>
          </p:grpSpPr>
          <p:cxnSp>
            <p:nvCxnSpPr>
              <p:cNvPr id="149" name="Straight Connector 148"/>
              <p:cNvCxnSpPr/>
              <p:nvPr/>
            </p:nvCxnSpPr>
            <p:spPr bwMode="auto">
              <a:xfrm rot="5400000" flipH="1" flipV="1">
                <a:off x="723900" y="3390900"/>
                <a:ext cx="457200" cy="38100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 rot="5400000">
                <a:off x="914400" y="3581400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5" name="Straight Connector 134"/>
            <p:cNvCxnSpPr/>
            <p:nvPr/>
          </p:nvCxnSpPr>
          <p:spPr bwMode="auto">
            <a:xfrm rot="10800000">
              <a:off x="1143000" y="4343400"/>
              <a:ext cx="4200524" cy="3677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grpSp>
          <p:nvGrpSpPr>
            <p:cNvPr id="136" name="Group 10"/>
            <p:cNvGrpSpPr/>
            <p:nvPr/>
          </p:nvGrpSpPr>
          <p:grpSpPr>
            <a:xfrm>
              <a:off x="2341066" y="3282782"/>
              <a:ext cx="1002209" cy="1060618"/>
              <a:chOff x="762000" y="3352800"/>
              <a:chExt cx="381794" cy="457994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 rot="5400000" flipH="1" flipV="1">
                <a:off x="723900" y="3390900"/>
                <a:ext cx="457200" cy="38100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rot="5400000">
                <a:off x="914400" y="3581400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7" name="Group 13"/>
            <p:cNvGrpSpPr/>
            <p:nvPr/>
          </p:nvGrpSpPr>
          <p:grpSpPr>
            <a:xfrm>
              <a:off x="3341190" y="3282782"/>
              <a:ext cx="1002209" cy="1060618"/>
              <a:chOff x="762000" y="3352800"/>
              <a:chExt cx="381794" cy="457994"/>
            </a:xfrm>
          </p:grpSpPr>
          <p:cxnSp>
            <p:nvCxnSpPr>
              <p:cNvPr id="145" name="Straight Connector 144"/>
              <p:cNvCxnSpPr/>
              <p:nvPr/>
            </p:nvCxnSpPr>
            <p:spPr bwMode="auto">
              <a:xfrm rot="5400000" flipH="1" flipV="1">
                <a:off x="723900" y="3390900"/>
                <a:ext cx="457200" cy="381000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 rot="5400000">
                <a:off x="914400" y="3581400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8" name="Straight Connector 137"/>
            <p:cNvCxnSpPr/>
            <p:nvPr/>
          </p:nvCxnSpPr>
          <p:spPr bwMode="auto">
            <a:xfrm rot="5400000" flipH="1" flipV="1">
              <a:off x="437147" y="3637302"/>
              <a:ext cx="1411706" cy="416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1143000" y="3280943"/>
              <a:ext cx="4000499" cy="3677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1381124" y="3035970"/>
              <a:ext cx="3000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Count Value = 19999</a:t>
              </a:r>
              <a:endParaRPr lang="en-US" sz="11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505325" y="4076526"/>
              <a:ext cx="8001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cxnSp>
          <p:nvCxnSpPr>
            <p:cNvPr id="142" name="Straight Connector 141"/>
            <p:cNvCxnSpPr/>
            <p:nvPr/>
          </p:nvCxnSpPr>
          <p:spPr bwMode="auto">
            <a:xfrm rot="10800000" flipV="1">
              <a:off x="2295527" y="4457539"/>
              <a:ext cx="1066800" cy="0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2476061" y="4381338"/>
              <a:ext cx="68579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0.02 s</a:t>
              </a:r>
              <a:endParaRPr lang="en-US" sz="11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62125" y="4609932"/>
              <a:ext cx="2209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Time Period of saw tooth</a:t>
              </a:r>
              <a:endParaRPr lang="en-US" sz="1100" dirty="0"/>
            </a:p>
          </p:txBody>
        </p:sp>
        <p:cxnSp>
          <p:nvCxnSpPr>
            <p:cNvPr id="152" name="Straight Connector 151"/>
            <p:cNvCxnSpPr/>
            <p:nvPr/>
          </p:nvCxnSpPr>
          <p:spPr bwMode="auto">
            <a:xfrm>
              <a:off x="1140916" y="4076533"/>
              <a:ext cx="41910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153"/>
            <p:cNvSpPr txBox="1"/>
            <p:nvPr/>
          </p:nvSpPr>
          <p:spPr>
            <a:xfrm>
              <a:off x="302716" y="4043523"/>
              <a:ext cx="68579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2000</a:t>
              </a:r>
              <a:endParaRPr lang="en-US" sz="1100" dirty="0"/>
            </a:p>
          </p:txBody>
        </p:sp>
      </p:grpSp>
      <p:cxnSp>
        <p:nvCxnSpPr>
          <p:cNvPr id="158" name="Straight Connector 157"/>
          <p:cNvCxnSpPr/>
          <p:nvPr/>
        </p:nvCxnSpPr>
        <p:spPr bwMode="auto">
          <a:xfrm rot="5400000">
            <a:off x="18966" y="4456906"/>
            <a:ext cx="3124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/>
          <p:nvPr/>
        </p:nvCxnSpPr>
        <p:spPr bwMode="auto">
          <a:xfrm rot="5400000">
            <a:off x="-189706" y="4456906"/>
            <a:ext cx="3124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>
            <a:off x="6400800" y="4648200"/>
            <a:ext cx="457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6477000" y="4343400"/>
            <a:ext cx="25146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Similarly do it for  700 us Pulse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&amp;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Your speed control signal</a:t>
            </a:r>
            <a:endParaRPr lang="en-US" sz="1600" dirty="0">
              <a:solidFill>
                <a:srgbClr val="008000"/>
              </a:solidFill>
              <a:latin typeface="Georgia" pitchFamily="18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094936" y="4586068"/>
            <a:ext cx="4200524" cy="1923942"/>
            <a:chOff x="1094936" y="4586068"/>
            <a:chExt cx="4200524" cy="1923942"/>
          </a:xfrm>
        </p:grpSpPr>
        <p:cxnSp>
          <p:nvCxnSpPr>
            <p:cNvPr id="155" name="Straight Connector 154"/>
            <p:cNvCxnSpPr/>
            <p:nvPr/>
          </p:nvCxnSpPr>
          <p:spPr bwMode="auto">
            <a:xfrm rot="10800000">
              <a:off x="1094936" y="6005732"/>
              <a:ext cx="4200524" cy="3677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 rot="5400000" flipH="1" flipV="1">
              <a:off x="425163" y="5289837"/>
              <a:ext cx="1411706" cy="416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181" name="Group 180"/>
            <p:cNvGrpSpPr/>
            <p:nvPr/>
          </p:nvGrpSpPr>
          <p:grpSpPr>
            <a:xfrm>
              <a:off x="3338732" y="5542672"/>
              <a:ext cx="228600" cy="463060"/>
              <a:chOff x="4828736" y="5181600"/>
              <a:chExt cx="228600" cy="463060"/>
            </a:xfrm>
          </p:grpSpPr>
          <p:cxnSp>
            <p:nvCxnSpPr>
              <p:cNvPr id="178" name="Straight Connector 177"/>
              <p:cNvCxnSpPr/>
              <p:nvPr/>
            </p:nvCxnSpPr>
            <p:spPr bwMode="auto">
              <a:xfrm>
                <a:off x="4828736" y="5187460"/>
                <a:ext cx="2286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Straight Connector 178"/>
              <p:cNvCxnSpPr/>
              <p:nvPr/>
            </p:nvCxnSpPr>
            <p:spPr bwMode="auto">
              <a:xfrm rot="5400000">
                <a:off x="4801394" y="5409406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Straight Connector 179"/>
              <p:cNvCxnSpPr/>
              <p:nvPr/>
            </p:nvCxnSpPr>
            <p:spPr bwMode="auto">
              <a:xfrm rot="5400000">
                <a:off x="4614998" y="5415266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2" name="Group 181"/>
            <p:cNvGrpSpPr/>
            <p:nvPr/>
          </p:nvGrpSpPr>
          <p:grpSpPr>
            <a:xfrm>
              <a:off x="2328204" y="5542672"/>
              <a:ext cx="228600" cy="463060"/>
              <a:chOff x="4828736" y="5181600"/>
              <a:chExt cx="228600" cy="463060"/>
            </a:xfrm>
          </p:grpSpPr>
          <p:cxnSp>
            <p:nvCxnSpPr>
              <p:cNvPr id="183" name="Straight Connector 182"/>
              <p:cNvCxnSpPr/>
              <p:nvPr/>
            </p:nvCxnSpPr>
            <p:spPr bwMode="auto">
              <a:xfrm>
                <a:off x="4828736" y="5187460"/>
                <a:ext cx="2286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Straight Connector 183"/>
              <p:cNvCxnSpPr/>
              <p:nvPr/>
            </p:nvCxnSpPr>
            <p:spPr bwMode="auto">
              <a:xfrm rot="5400000">
                <a:off x="4801394" y="5409406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Straight Connector 184"/>
              <p:cNvCxnSpPr/>
              <p:nvPr/>
            </p:nvCxnSpPr>
            <p:spPr bwMode="auto">
              <a:xfrm rot="5400000">
                <a:off x="4614998" y="5415266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6" name="Group 185"/>
            <p:cNvGrpSpPr/>
            <p:nvPr/>
          </p:nvGrpSpPr>
          <p:grpSpPr>
            <a:xfrm>
              <a:off x="1365740" y="5536812"/>
              <a:ext cx="228600" cy="463060"/>
              <a:chOff x="4828736" y="5181600"/>
              <a:chExt cx="228600" cy="463060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4828736" y="5187460"/>
                <a:ext cx="2286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Straight Connector 187"/>
              <p:cNvCxnSpPr/>
              <p:nvPr/>
            </p:nvCxnSpPr>
            <p:spPr bwMode="auto">
              <a:xfrm rot="5400000">
                <a:off x="4801394" y="5409406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Straight Connector 188"/>
              <p:cNvCxnSpPr/>
              <p:nvPr/>
            </p:nvCxnSpPr>
            <p:spPr bwMode="auto">
              <a:xfrm rot="5400000">
                <a:off x="4614998" y="5415266"/>
                <a:ext cx="457200" cy="1588"/>
              </a:xfrm>
              <a:prstGeom prst="line">
                <a:avLst/>
              </a:prstGeom>
              <a:solidFill>
                <a:srgbClr val="663300">
                  <a:alpha val="0"/>
                </a:srgbClr>
              </a:solidFill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1" name="Straight Connector 190"/>
            <p:cNvCxnSpPr/>
            <p:nvPr/>
          </p:nvCxnSpPr>
          <p:spPr bwMode="auto">
            <a:xfrm>
              <a:off x="2514600" y="6005732"/>
              <a:ext cx="838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1538068" y="6004144"/>
              <a:ext cx="8382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Straight Connector 193"/>
            <p:cNvCxnSpPr/>
            <p:nvPr/>
          </p:nvCxnSpPr>
          <p:spPr bwMode="auto">
            <a:xfrm>
              <a:off x="3505200" y="6005732"/>
              <a:ext cx="1752600" cy="1406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1" name="TextBox 200"/>
            <p:cNvSpPr txBox="1"/>
            <p:nvPr/>
          </p:nvSpPr>
          <p:spPr>
            <a:xfrm>
              <a:off x="1193800" y="6062990"/>
              <a:ext cx="68579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2000 us</a:t>
              </a:r>
              <a:endParaRPr lang="en-US" sz="11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447800" y="6248400"/>
              <a:ext cx="3657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I</a:t>
              </a:r>
              <a:r>
                <a:rPr lang="en-US" sz="1100" baseline="30000" dirty="0" err="1" smtClean="0"/>
                <a:t>st</a:t>
              </a:r>
              <a:r>
                <a:rPr lang="en-US" sz="1100" baseline="30000" dirty="0" smtClean="0"/>
                <a:t>  </a:t>
              </a:r>
              <a:r>
                <a:rPr lang="en-US" sz="1100" dirty="0" smtClean="0"/>
                <a:t>initialization  Signal for 2 seconds to the ESC</a:t>
              </a:r>
              <a:endParaRPr lang="en-US" sz="1100" dirty="0"/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438400"/>
            <a:ext cx="18796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8" name="Straight Arrow Connector 77"/>
          <p:cNvCxnSpPr/>
          <p:nvPr/>
        </p:nvCxnSpPr>
        <p:spPr bwMode="auto">
          <a:xfrm>
            <a:off x="8458200" y="3276600"/>
            <a:ext cx="3048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Elbow Connector 79"/>
          <p:cNvCxnSpPr/>
          <p:nvPr/>
        </p:nvCxnSpPr>
        <p:spPr bwMode="auto">
          <a:xfrm rot="10800000" flipV="1">
            <a:off x="3962400" y="3657600"/>
            <a:ext cx="4876800" cy="2209800"/>
          </a:xfrm>
          <a:prstGeom prst="bentConnector3">
            <a:avLst>
              <a:gd name="adj1" fmla="val 64423"/>
            </a:avLst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5400000">
            <a:off x="8610600" y="3505200"/>
            <a:ext cx="3048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391400" y="3352800"/>
            <a:ext cx="1524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9144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C:\Users\ZenTill\Desktop\FPGA_Worksh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533400"/>
            <a:ext cx="1091045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62000" y="0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32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to Sequence the pulses in Time for 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57600" y="45720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Initialization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00600" y="1524000"/>
            <a:ext cx="25146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A_2 -  Counter Setting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Explicit period = 2s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Number of Bits = 2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Free Running Counter </a:t>
            </a:r>
            <a:endParaRPr lang="en-US" sz="1600" dirty="0">
              <a:solidFill>
                <a:srgbClr val="008000"/>
              </a:solidFill>
              <a:latin typeface="Georgia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838200" y="4639733"/>
            <a:ext cx="5334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-265906" y="4448439"/>
            <a:ext cx="12954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rot="5400000">
            <a:off x="1143794" y="4410339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1371600" y="4182533"/>
            <a:ext cx="3505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57200" y="5122333"/>
            <a:ext cx="457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2s</a:t>
            </a:r>
            <a:endParaRPr lang="en-US" sz="1100" dirty="0"/>
          </a:p>
        </p:txBody>
      </p:sp>
      <p:cxnSp>
        <p:nvCxnSpPr>
          <p:cNvPr id="164" name="Straight Connector 163"/>
          <p:cNvCxnSpPr/>
          <p:nvPr/>
        </p:nvCxnSpPr>
        <p:spPr bwMode="auto">
          <a:xfrm rot="5400000">
            <a:off x="610394" y="4867539"/>
            <a:ext cx="4572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1663700" y="4588933"/>
            <a:ext cx="220980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Counter A_2 - Output</a:t>
            </a:r>
            <a:endParaRPr lang="en-US" sz="11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981200" y="5216323"/>
            <a:ext cx="10668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</a:t>
            </a:r>
            <a:endParaRPr lang="en-US" sz="11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/>
        </p:nvGraphicFramePr>
        <p:xfrm>
          <a:off x="5486400" y="4639733"/>
          <a:ext cx="3048000" cy="9990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800"/>
                <a:gridCol w="23622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Load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 Output</a:t>
                      </a:r>
                      <a:r>
                        <a:rPr lang="en-US" sz="1200" baseline="0" dirty="0" smtClean="0">
                          <a:latin typeface="Georgia" pitchFamily="18" charset="0"/>
                        </a:rPr>
                        <a:t> of Counter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0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Counted</a:t>
                      </a:r>
                      <a:r>
                        <a:rPr lang="en-US" sz="1200" baseline="0" dirty="0" smtClean="0">
                          <a:latin typeface="Georgia" pitchFamily="18" charset="0"/>
                        </a:rPr>
                        <a:t> Output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1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Newly</a:t>
                      </a:r>
                      <a:r>
                        <a:rPr lang="en-US" sz="1200" baseline="0" dirty="0" smtClean="0">
                          <a:latin typeface="Georgia" pitchFamily="18" charset="0"/>
                        </a:rPr>
                        <a:t> Loaded  Input on din Pin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" name="TextBox 203"/>
          <p:cNvSpPr txBox="1"/>
          <p:nvPr/>
        </p:nvSpPr>
        <p:spPr>
          <a:xfrm>
            <a:off x="5486400" y="4258733"/>
            <a:ext cx="3048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Pulse Sequencing Counter</a:t>
            </a:r>
            <a:endParaRPr lang="en-US" sz="1600" dirty="0">
              <a:solidFill>
                <a:srgbClr val="008000"/>
              </a:solidFill>
              <a:latin typeface="Georgia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95400"/>
            <a:ext cx="346095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5" name="Straight Connector 44"/>
          <p:cNvCxnSpPr/>
          <p:nvPr/>
        </p:nvCxnSpPr>
        <p:spPr bwMode="auto">
          <a:xfrm>
            <a:off x="381000" y="5096933"/>
            <a:ext cx="48768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914400" y="5125069"/>
            <a:ext cx="457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6294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C:\Users\ZenTill\Desktop\FPGA_Worksh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533400"/>
            <a:ext cx="1091045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62000" y="0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32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Establishing the control Signal for ESC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/>
        </p:nvGraphicFramePr>
        <p:xfrm>
          <a:off x="381000" y="990600"/>
          <a:ext cx="2411016" cy="17696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649016"/>
              </a:tblGrid>
              <a:tr h="2754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Select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  Q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2899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0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2000 us pulse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2899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1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700</a:t>
                      </a:r>
                      <a:r>
                        <a:rPr lang="en-US" sz="1200" baseline="0" dirty="0" smtClean="0">
                          <a:latin typeface="Georgia" pitchFamily="18" charset="0"/>
                        </a:rPr>
                        <a:t> us pulse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2899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2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Georgia" pitchFamily="18" charset="0"/>
                        </a:rPr>
                        <a:t>Pass your  generated pulse</a:t>
                      </a:r>
                    </a:p>
                  </a:txBody>
                  <a:tcPr/>
                </a:tc>
              </a:tr>
              <a:tr h="2899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eorgia" pitchFamily="18" charset="0"/>
                        </a:rPr>
                        <a:t>3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Georgia" pitchFamily="18" charset="0"/>
                        </a:rPr>
                        <a:t>Don’t care state</a:t>
                      </a:r>
                    </a:p>
                    <a:p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" name="TextBox 203"/>
          <p:cNvSpPr txBox="1"/>
          <p:nvPr/>
        </p:nvSpPr>
        <p:spPr>
          <a:xfrm>
            <a:off x="228600" y="685800"/>
            <a:ext cx="2895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Pulse Sequencing </a:t>
            </a:r>
            <a:r>
              <a:rPr lang="en-US" sz="1600" dirty="0" err="1" smtClean="0">
                <a:solidFill>
                  <a:srgbClr val="008000"/>
                </a:solidFill>
                <a:latin typeface="Georgia" pitchFamily="18" charset="0"/>
              </a:rPr>
              <a:t>Mux</a:t>
            </a:r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 Unit</a:t>
            </a:r>
            <a:endParaRPr lang="en-US" sz="1600" dirty="0">
              <a:solidFill>
                <a:srgbClr val="008000"/>
              </a:solidFill>
              <a:latin typeface="Georgia" pitchFamily="18" charset="0"/>
            </a:endParaRPr>
          </a:p>
        </p:txBody>
      </p:sp>
      <p:cxnSp>
        <p:nvCxnSpPr>
          <p:cNvPr id="43" name="Shape 42"/>
          <p:cNvCxnSpPr/>
          <p:nvPr/>
        </p:nvCxnSpPr>
        <p:spPr bwMode="auto">
          <a:xfrm>
            <a:off x="3465606" y="3797300"/>
            <a:ext cx="2490694" cy="381000"/>
          </a:xfrm>
          <a:prstGeom prst="bentConnector2">
            <a:avLst/>
          </a:prstGeom>
          <a:solidFill>
            <a:srgbClr val="663300">
              <a:alpha val="0"/>
            </a:srgb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152900" y="3276600"/>
            <a:ext cx="34671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Pulse Sequencing Multiplexer Unit</a:t>
            </a:r>
            <a:endParaRPr lang="en-US" sz="1600" dirty="0">
              <a:solidFill>
                <a:srgbClr val="008000"/>
              </a:solidFill>
              <a:latin typeface="Georgia" pitchFamily="18" charset="0"/>
            </a:endParaRP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4902200"/>
            <a:ext cx="2137986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3" name="Straight Arrow Connector 52"/>
          <p:cNvCxnSpPr/>
          <p:nvPr/>
        </p:nvCxnSpPr>
        <p:spPr bwMode="auto">
          <a:xfrm>
            <a:off x="3200400" y="5600700"/>
            <a:ext cx="990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09600" y="6172200"/>
            <a:ext cx="3048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Georgia" pitchFamily="18" charset="0"/>
              </a:rPr>
              <a:t>Given Press Button Input Unit</a:t>
            </a:r>
            <a:endParaRPr lang="en-US" sz="1600" dirty="0">
              <a:solidFill>
                <a:srgbClr val="008000"/>
              </a:solidFill>
              <a:latin typeface="Georgia" pitchFamily="18" charset="0"/>
            </a:endParaRPr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 bwMode="auto">
          <a:xfrm rot="10800000">
            <a:off x="3810000" y="5918284"/>
            <a:ext cx="1588" cy="43175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oval" w="med" len="med"/>
            <a:tailEnd type="arrow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3657600" y="4419600"/>
            <a:ext cx="533400" cy="927795"/>
            <a:chOff x="3657600" y="4419600"/>
            <a:chExt cx="533400" cy="927795"/>
          </a:xfrm>
        </p:grpSpPr>
        <p:cxnSp>
          <p:nvCxnSpPr>
            <p:cNvPr id="60" name="Straight Arrow Connector 59"/>
            <p:cNvCxnSpPr/>
            <p:nvPr/>
          </p:nvCxnSpPr>
          <p:spPr bwMode="auto">
            <a:xfrm rot="5400000">
              <a:off x="3315494" y="4761706"/>
              <a:ext cx="6858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3657600" y="5103812"/>
              <a:ext cx="3810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9" name="Left Brace 68"/>
            <p:cNvSpPr/>
            <p:nvPr/>
          </p:nvSpPr>
          <p:spPr bwMode="auto">
            <a:xfrm>
              <a:off x="3962400" y="4876800"/>
              <a:ext cx="228600" cy="470595"/>
            </a:xfrm>
            <a:prstGeom prst="leftBrac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</p:grpSp>
      <p:cxnSp>
        <p:nvCxnSpPr>
          <p:cNvPr id="71" name="Straight Arrow Connector 70"/>
          <p:cNvCxnSpPr/>
          <p:nvPr/>
        </p:nvCxnSpPr>
        <p:spPr bwMode="auto">
          <a:xfrm>
            <a:off x="7239000" y="5334000"/>
            <a:ext cx="990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315200" y="5918284"/>
            <a:ext cx="1752600" cy="253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8000"/>
                </a:solidFill>
                <a:latin typeface="Georgia" pitchFamily="18" charset="0"/>
              </a:rPr>
              <a:t>Control Signal to ESC</a:t>
            </a:r>
            <a:endParaRPr lang="en-US" sz="1050" dirty="0">
              <a:solidFill>
                <a:srgbClr val="008000"/>
              </a:solidFill>
              <a:latin typeface="Georgia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0800000">
            <a:off x="7848600" y="5410200"/>
            <a:ext cx="1588" cy="43175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oval" w="med" len="med"/>
            <a:tailEnd type="arrow"/>
          </a:ln>
          <a:effectLst/>
        </p:spPr>
      </p:cxn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6336" y="2681068"/>
            <a:ext cx="2590800" cy="1461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4191001"/>
            <a:ext cx="3218236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TextBox 57"/>
          <p:cNvSpPr txBox="1"/>
          <p:nvPr/>
        </p:nvSpPr>
        <p:spPr>
          <a:xfrm>
            <a:off x="3505200" y="3822701"/>
            <a:ext cx="2057400" cy="5770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8000"/>
                </a:solidFill>
                <a:latin typeface="Georgia" pitchFamily="18" charset="0"/>
              </a:rPr>
              <a:t>Initialization Signals 2000 us</a:t>
            </a:r>
          </a:p>
          <a:p>
            <a:r>
              <a:rPr lang="en-US" sz="1050" dirty="0" smtClean="0">
                <a:solidFill>
                  <a:srgbClr val="008000"/>
                </a:solidFill>
                <a:latin typeface="Georgia" pitchFamily="18" charset="0"/>
              </a:rPr>
              <a:t>&amp;</a:t>
            </a:r>
          </a:p>
          <a:p>
            <a:r>
              <a:rPr lang="en-US" sz="1050" dirty="0" smtClean="0">
                <a:solidFill>
                  <a:srgbClr val="008000"/>
                </a:solidFill>
                <a:latin typeface="Georgia" pitchFamily="18" charset="0"/>
              </a:rPr>
              <a:t>Initialization Signals  700 us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10000" y="6223084"/>
            <a:ext cx="2286000" cy="253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8000"/>
                </a:solidFill>
                <a:latin typeface="Georgia" pitchFamily="18" charset="0"/>
              </a:rPr>
              <a:t>User Generated Pulse width signal</a:t>
            </a:r>
            <a:endParaRPr lang="en-US" sz="1050" dirty="0">
              <a:solidFill>
                <a:srgbClr val="008000"/>
              </a:solidFill>
              <a:latin typeface="Georg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" y="5257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H13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5562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E18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283524" y="520119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L17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1752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Nexys_2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484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C:\Users\ZenTill\Desktop\FPGA_Worksh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0555" y="5562600"/>
            <a:ext cx="1091045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81000" y="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Initialization and Control of ESC Unit to drive BLDC under various speed</a:t>
            </a:r>
            <a:endParaRPr lang="en-US" sz="4000" b="1" kern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705600" y="838200"/>
            <a:ext cx="2209800" cy="4355902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05400" y="1524000"/>
            <a:ext cx="16002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334000" y="4495800"/>
            <a:ext cx="1371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334000" y="2971800"/>
            <a:ext cx="1371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981700" y="2859088"/>
            <a:ext cx="304800" cy="228600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6200000" flipV="1">
            <a:off x="5981700" y="2859088"/>
            <a:ext cx="304800" cy="228600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867400" y="990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Control Signal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7400" y="4572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Ground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2592388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Supply</a:t>
            </a:r>
          </a:p>
          <a:p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Not used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143000" y="762000"/>
            <a:ext cx="3352800" cy="5438120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Generate your desired pulse between  700us to 2000us using the press button &amp; 7 Segment modules provided to you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2" name="Group 42"/>
          <p:cNvGrpSpPr/>
          <p:nvPr/>
        </p:nvGrpSpPr>
        <p:grpSpPr>
          <a:xfrm>
            <a:off x="1295400" y="990600"/>
            <a:ext cx="3048001" cy="1602329"/>
            <a:chOff x="537046" y="759871"/>
            <a:chExt cx="3974066" cy="1905798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 flipH="1" flipV="1">
              <a:off x="618380" y="1397076"/>
              <a:ext cx="631195" cy="206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Elbow Connector 44"/>
            <p:cNvCxnSpPr/>
            <p:nvPr/>
          </p:nvCxnSpPr>
          <p:spPr bwMode="auto">
            <a:xfrm>
              <a:off x="933977" y="1080868"/>
              <a:ext cx="822269" cy="593403"/>
            </a:xfrm>
            <a:prstGeom prst="bentConnector3">
              <a:avLst>
                <a:gd name="adj1" fmla="val 50000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Elbow Connector 45"/>
            <p:cNvCxnSpPr/>
            <p:nvPr/>
          </p:nvCxnSpPr>
          <p:spPr bwMode="auto">
            <a:xfrm flipV="1">
              <a:off x="1756246" y="1064671"/>
              <a:ext cx="1143000" cy="609600"/>
            </a:xfrm>
            <a:prstGeom prst="bentConnector3">
              <a:avLst>
                <a:gd name="adj1" fmla="val 80769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Elbow Connector 46"/>
            <p:cNvCxnSpPr/>
            <p:nvPr/>
          </p:nvCxnSpPr>
          <p:spPr bwMode="auto">
            <a:xfrm>
              <a:off x="2819400" y="1066800"/>
              <a:ext cx="1686957" cy="631195"/>
            </a:xfrm>
            <a:prstGeom prst="bentConnector3">
              <a:avLst>
                <a:gd name="adj1" fmla="val 16643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10800000">
              <a:off x="537046" y="1712063"/>
              <a:ext cx="396931" cy="3289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594446" y="759871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ON</a:t>
              </a:r>
              <a:endParaRPr 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1247" y="1445671"/>
              <a:ext cx="849865" cy="31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OFF</a:t>
              </a:r>
              <a:endParaRPr lang="en-US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56244" y="1445671"/>
              <a:ext cx="767833" cy="311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OFF</a:t>
              </a:r>
              <a:endParaRPr 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1846" y="759871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ON</a:t>
              </a:r>
              <a:endParaRPr lang="en-US" sz="1100" dirty="0"/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>
              <a:off x="918046" y="2360071"/>
              <a:ext cx="1710396" cy="1588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 rot="5400000">
              <a:off x="489776" y="2207675"/>
              <a:ext cx="914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214240" y="2130677"/>
              <a:ext cx="914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1299046" y="2283871"/>
              <a:ext cx="9144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0.02 s</a:t>
              </a:r>
              <a:endParaRPr lang="en-US" sz="1600" dirty="0"/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403" y="1902871"/>
              <a:ext cx="380843" cy="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5400000">
              <a:off x="1107752" y="1940177"/>
              <a:ext cx="533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783988" y="1962338"/>
              <a:ext cx="8382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2000us</a:t>
              </a:r>
              <a:endParaRPr lang="en-US" sz="1100" dirty="0"/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 flipV="1">
              <a:off x="2690731" y="1882943"/>
              <a:ext cx="380843" cy="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 rot="5400000">
              <a:off x="2833804" y="2016377"/>
              <a:ext cx="533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499028" y="1923883"/>
              <a:ext cx="896118" cy="3111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2000us</a:t>
              </a:r>
              <a:endParaRPr lang="en-US" sz="1100" dirty="0"/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5400000">
              <a:off x="4043040" y="2130677"/>
              <a:ext cx="9144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2670646" y="2360071"/>
              <a:ext cx="1710396" cy="1588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051646" y="2283871"/>
              <a:ext cx="9144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0.02 s</a:t>
              </a:r>
              <a:endParaRPr lang="en-US" sz="1600" dirty="0"/>
            </a:p>
          </p:txBody>
        </p:sp>
      </p:grpSp>
      <p:grpSp>
        <p:nvGrpSpPr>
          <p:cNvPr id="3" name="Group 65"/>
          <p:cNvGrpSpPr/>
          <p:nvPr/>
        </p:nvGrpSpPr>
        <p:grpSpPr>
          <a:xfrm>
            <a:off x="1295400" y="2895600"/>
            <a:ext cx="3048001" cy="1602329"/>
            <a:chOff x="457200" y="2590800"/>
            <a:chExt cx="3048001" cy="1602329"/>
          </a:xfrm>
        </p:grpSpPr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496292" y="3126616"/>
              <a:ext cx="530687" cy="1586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Elbow Connector 67"/>
            <p:cNvCxnSpPr/>
            <p:nvPr/>
          </p:nvCxnSpPr>
          <p:spPr bwMode="auto">
            <a:xfrm>
              <a:off x="761635" y="2860683"/>
              <a:ext cx="630658" cy="498913"/>
            </a:xfrm>
            <a:prstGeom prst="bentConnector3">
              <a:avLst>
                <a:gd name="adj1" fmla="val 18771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Elbow Connector 68"/>
            <p:cNvCxnSpPr/>
            <p:nvPr/>
          </p:nvCxnSpPr>
          <p:spPr bwMode="auto">
            <a:xfrm flipV="1">
              <a:off x="1392293" y="2847065"/>
              <a:ext cx="876650" cy="512531"/>
            </a:xfrm>
            <a:prstGeom prst="bentConnector3">
              <a:avLst>
                <a:gd name="adj1" fmla="val 80769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Elbow Connector 69"/>
            <p:cNvCxnSpPr/>
            <p:nvPr/>
          </p:nvCxnSpPr>
          <p:spPr bwMode="auto">
            <a:xfrm>
              <a:off x="2193636" y="2842041"/>
              <a:ext cx="1293850" cy="530687"/>
            </a:xfrm>
            <a:prstGeom prst="bentConnector3">
              <a:avLst>
                <a:gd name="adj1" fmla="val 3596"/>
              </a:avLst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10800000">
              <a:off x="457200" y="3391370"/>
              <a:ext cx="304435" cy="2765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1981200" y="2590800"/>
              <a:ext cx="409103" cy="219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ON</a:t>
              </a:r>
              <a:endParaRPr lang="en-US" sz="11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53378" y="3167397"/>
              <a:ext cx="651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OFF</a:t>
              </a:r>
              <a:endParaRPr lang="en-US" sz="11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92292" y="3167397"/>
              <a:ext cx="588907" cy="26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OFF</a:t>
              </a:r>
              <a:endParaRPr lang="en-US" sz="11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5800" y="2590800"/>
              <a:ext cx="409103" cy="219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ON</a:t>
              </a:r>
              <a:endParaRPr lang="en-US" sz="1100" dirty="0"/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749417" y="3936193"/>
              <a:ext cx="1311827" cy="1335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 rot="5400000">
              <a:off x="387207" y="3808122"/>
              <a:ext cx="768796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rot="5400000">
              <a:off x="1709824" y="3743385"/>
              <a:ext cx="768796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041633" y="3872126"/>
              <a:ext cx="701320" cy="2846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0.02 s</a:t>
              </a:r>
              <a:endParaRPr lang="en-US" sz="1600" dirty="0"/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 flipV="1">
              <a:off x="685800" y="3505200"/>
              <a:ext cx="304800" cy="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 rot="5400000">
              <a:off x="690777" y="3576423"/>
              <a:ext cx="448464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646598" y="3601793"/>
              <a:ext cx="6428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700us</a:t>
              </a:r>
              <a:endParaRPr lang="en-US" sz="1100" dirty="0"/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 flipV="1">
              <a:off x="2051540" y="3505200"/>
              <a:ext cx="292096" cy="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061159" y="3647285"/>
              <a:ext cx="448464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961987" y="3569461"/>
              <a:ext cx="6872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700us</a:t>
              </a:r>
              <a:endParaRPr lang="en-US" sz="1100" dirty="0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5400000">
              <a:off x="3112465" y="3743385"/>
              <a:ext cx="768796" cy="121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>
              <a:off x="2093613" y="3936193"/>
              <a:ext cx="1311827" cy="1335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385830" y="3872126"/>
              <a:ext cx="701320" cy="2846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0.02 s</a:t>
              </a:r>
              <a:endParaRPr lang="en-US" sz="1600" dirty="0"/>
            </a:p>
          </p:txBody>
        </p:sp>
      </p:grpSp>
      <p:cxnSp>
        <p:nvCxnSpPr>
          <p:cNvPr id="90" name="Straight Connector 89"/>
          <p:cNvCxnSpPr/>
          <p:nvPr/>
        </p:nvCxnSpPr>
        <p:spPr bwMode="auto">
          <a:xfrm rot="10800000" flipH="1">
            <a:off x="1143000" y="2743200"/>
            <a:ext cx="33528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91" name="Rounded Rectangle 90"/>
          <p:cNvSpPr/>
          <p:nvPr/>
        </p:nvSpPr>
        <p:spPr bwMode="auto">
          <a:xfrm>
            <a:off x="152400" y="1371601"/>
            <a:ext cx="762000" cy="994767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endParaRPr lang="en-US" sz="18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2 Sec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228600" y="3276600"/>
            <a:ext cx="762000" cy="994767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2 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  </a:t>
            </a:r>
          </a:p>
          <a:p>
            <a:endParaRPr lang="en-US" sz="1800" dirty="0" smtClean="0"/>
          </a:p>
          <a:p>
            <a:r>
              <a:rPr lang="en-US" sz="1800" dirty="0" smtClean="0"/>
              <a:t>2 Sec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 rot="10800000" flipH="1">
            <a:off x="1143001" y="4495800"/>
            <a:ext cx="33528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95" name="Rounded Rectangle 94"/>
          <p:cNvSpPr/>
          <p:nvPr/>
        </p:nvSpPr>
        <p:spPr bwMode="auto">
          <a:xfrm>
            <a:off x="152400" y="5029200"/>
            <a:ext cx="838200" cy="715089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After </a:t>
            </a:r>
          </a:p>
          <a:p>
            <a:r>
              <a:rPr lang="en-US" sz="1800" dirty="0" smtClean="0"/>
              <a:t>4 Sec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96" name="Right Brace 95"/>
          <p:cNvSpPr/>
          <p:nvPr/>
        </p:nvSpPr>
        <p:spPr bwMode="auto">
          <a:xfrm>
            <a:off x="4495800" y="1066800"/>
            <a:ext cx="381000" cy="5181600"/>
          </a:xfrm>
          <a:prstGeom prst="rightBrac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rot="5400000" flipH="1" flipV="1">
            <a:off x="4039394" y="2590006"/>
            <a:ext cx="2133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4876800" y="3657600"/>
            <a:ext cx="228600" cy="1588"/>
          </a:xfrm>
          <a:prstGeom prst="straightConnector1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pic>
        <p:nvPicPr>
          <p:cNvPr id="107" name="Picture 2" descr="C:\Users\ZenTill\Desktop\FPGA_Worksh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868" y="1905000"/>
            <a:ext cx="2043332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9" name="Rectangle 88"/>
          <p:cNvSpPr/>
          <p:nvPr/>
        </p:nvSpPr>
        <p:spPr>
          <a:xfrm>
            <a:off x="228600" y="639633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2:15 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9"/>
          <p:cNvSpPr>
            <a:spLocks noChangeArrowheads="1"/>
          </p:cNvSpPr>
          <p:nvPr/>
        </p:nvSpPr>
        <p:spPr bwMode="auto">
          <a:xfrm rot="19682585">
            <a:off x="2165189" y="3829135"/>
            <a:ext cx="4103688" cy="100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ZENTILL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8200" y="1600200"/>
            <a:ext cx="7848600" cy="107721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It is in the Desire to share and not to teach…….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457200"/>
            <a:ext cx="4800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200" dirty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About the </a:t>
            </a:r>
            <a:r>
              <a:rPr lang="en-US" sz="3200" dirty="0" smtClean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Lecture</a:t>
            </a:r>
            <a:endParaRPr lang="en-US" sz="3200" dirty="0">
              <a:ln>
                <a:solidFill>
                  <a:srgbClr val="FF33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Georgia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95400" y="3048000"/>
            <a:ext cx="7848600" cy="132343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So nothing here is right or wrong every thing is wonderful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276664" y="1066800"/>
            <a:ext cx="365760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295400" y="4800600"/>
            <a:ext cx="7848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Have a nice Day…….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0" y="2819401"/>
            <a:ext cx="1169551" cy="40385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Senthil  Kumaran Mahadevan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1524000"/>
          </a:xfrm>
        </p:spPr>
        <p:txBody>
          <a:bodyPr/>
          <a:lstStyle/>
          <a:p>
            <a:pPr lvl="0" algn="r"/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Demonstration………</a:t>
            </a:r>
            <a:b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</a:t>
            </a:r>
            <a:r>
              <a:rPr lang="en-US" sz="24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MATLAB  - Xilinx Interface – Beautiful  problem</a:t>
            </a:r>
            <a:endParaRPr lang="en-US" dirty="0" smtClean="0">
              <a:ln w="18415" cmpd="sng">
                <a:solidFill>
                  <a:srgbClr val="008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1219200" y="2667000"/>
            <a:ext cx="5105400" cy="762000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Magnetic Levitation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648200" y="4572000"/>
            <a:ext cx="3886200" cy="6858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Digital</a:t>
            </a:r>
            <a:r>
              <a:rPr kumimoji="0" lang="en-US" sz="4400" b="0" i="0" u="none" strike="noStrike" kern="0" cap="none" spc="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Painter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57912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4" descr="C:\Users\SenthilKumaran\Desktop\alarm_clock_going_off_md_wm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"/>
            <a:ext cx="2095500" cy="2095500"/>
          </a:xfrm>
          <a:prstGeom prst="rect">
            <a:avLst/>
          </a:prstGeom>
          <a:noFill/>
        </p:spPr>
      </p:pic>
      <p:pic>
        <p:nvPicPr>
          <p:cNvPr id="12" name="Picture 2" descr="C:\Users\ZenTill\Desktop\hqdefaul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286000"/>
            <a:ext cx="1333500" cy="1066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962400"/>
            <a:ext cx="245695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0" y="6741944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0" y="843636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4038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1981200" y="0"/>
            <a:ext cx="5410200" cy="6858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Magnetic Levitation System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914400"/>
            <a:ext cx="8077200" cy="5382399"/>
            <a:chOff x="838200" y="1371600"/>
            <a:chExt cx="8077200" cy="5382399"/>
          </a:xfrm>
        </p:grpSpPr>
        <p:pic>
          <p:nvPicPr>
            <p:cNvPr id="2050" name="Picture 2" descr="C:\Users\ZenTill\Desktop\hqdefault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00400" y="1371600"/>
              <a:ext cx="5715000" cy="457200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/>
            <p:cNvCxnSpPr/>
            <p:nvPr/>
          </p:nvCxnSpPr>
          <p:spPr bwMode="auto">
            <a:xfrm>
              <a:off x="2438400" y="3352800"/>
              <a:ext cx="3276600" cy="1588"/>
            </a:xfrm>
            <a:prstGeom prst="straightConnector1">
              <a:avLst/>
            </a:prstGeom>
            <a:ln>
              <a:headEnd type="oval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8200" y="31242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Magnet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2438400" y="2743200"/>
              <a:ext cx="3276600" cy="1588"/>
            </a:xfrm>
            <a:prstGeom prst="straightConnector1">
              <a:avLst/>
            </a:prstGeom>
            <a:ln>
              <a:headEnd type="oval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14400" y="25908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Sensor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2438400" y="2209800"/>
              <a:ext cx="3276600" cy="1588"/>
            </a:xfrm>
            <a:prstGeom prst="straightConnector1">
              <a:avLst/>
            </a:prstGeom>
            <a:ln>
              <a:headEnd type="oval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19812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Coil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2438400" y="4724400"/>
              <a:ext cx="4343400" cy="1588"/>
            </a:xfrm>
            <a:prstGeom prst="straightConnector1">
              <a:avLst/>
            </a:prstGeom>
            <a:ln>
              <a:headEnd type="oval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>
              <a:off x="5715000" y="3124200"/>
              <a:ext cx="106680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>
              <a:off x="5715000" y="3581400"/>
              <a:ext cx="106680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858000" y="2971800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Upper Band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58000" y="3429000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Lower  Band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000" y="6096000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Upper Band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5000" y="6477000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Lower  Band</a:t>
              </a:r>
              <a:endParaRPr lang="en-US" sz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5638800"/>
            <a:ext cx="3810000" cy="609600"/>
            <a:chOff x="381000" y="5638800"/>
            <a:chExt cx="3810000" cy="609600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381000" y="5715000"/>
              <a:ext cx="38100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81000" y="6096000"/>
              <a:ext cx="3810000" cy="1588"/>
            </a:xfrm>
            <a:prstGeom prst="line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Flowchart: Connector 31"/>
            <p:cNvSpPr/>
            <p:nvPr/>
          </p:nvSpPr>
          <p:spPr bwMode="auto">
            <a:xfrm>
              <a:off x="457200" y="5943600"/>
              <a:ext cx="228600" cy="228600"/>
            </a:xfrm>
            <a:prstGeom prst="flowChartConnector">
              <a:avLst/>
            </a:prstGeom>
            <a:gradFill flip="none" rotWithShape="1">
              <a:gsLst>
                <a:gs pos="0">
                  <a:srgbClr val="663300">
                    <a:tint val="66000"/>
                    <a:satMod val="160000"/>
                  </a:srgbClr>
                </a:gs>
                <a:gs pos="50000">
                  <a:srgbClr val="663300">
                    <a:tint val="44500"/>
                    <a:satMod val="160000"/>
                  </a:srgbClr>
                </a:gs>
                <a:gs pos="100000">
                  <a:srgbClr val="6633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sp>
          <p:nvSpPr>
            <p:cNvPr id="33" name="Flowchart: Connector 32"/>
            <p:cNvSpPr/>
            <p:nvPr/>
          </p:nvSpPr>
          <p:spPr bwMode="auto">
            <a:xfrm>
              <a:off x="838200" y="5791200"/>
              <a:ext cx="228600" cy="228600"/>
            </a:xfrm>
            <a:prstGeom prst="flowChartConnector">
              <a:avLst/>
            </a:prstGeom>
            <a:gradFill flip="none" rotWithShape="1">
              <a:gsLst>
                <a:gs pos="0">
                  <a:srgbClr val="663300">
                    <a:tint val="66000"/>
                    <a:satMod val="160000"/>
                  </a:srgbClr>
                </a:gs>
                <a:gs pos="50000">
                  <a:srgbClr val="663300">
                    <a:tint val="44500"/>
                    <a:satMod val="160000"/>
                  </a:srgbClr>
                </a:gs>
                <a:gs pos="100000">
                  <a:srgbClr val="6633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sp>
          <p:nvSpPr>
            <p:cNvPr id="34" name="Flowchart: Connector 33"/>
            <p:cNvSpPr/>
            <p:nvPr/>
          </p:nvSpPr>
          <p:spPr bwMode="auto">
            <a:xfrm>
              <a:off x="1219200" y="5638800"/>
              <a:ext cx="228600" cy="228600"/>
            </a:xfrm>
            <a:prstGeom prst="flowChartConnector">
              <a:avLst/>
            </a:prstGeom>
            <a:gradFill flip="none" rotWithShape="1">
              <a:gsLst>
                <a:gs pos="0">
                  <a:srgbClr val="663300">
                    <a:tint val="66000"/>
                    <a:satMod val="160000"/>
                  </a:srgbClr>
                </a:gs>
                <a:gs pos="50000">
                  <a:srgbClr val="663300">
                    <a:tint val="44500"/>
                    <a:satMod val="160000"/>
                  </a:srgbClr>
                </a:gs>
                <a:gs pos="100000">
                  <a:srgbClr val="6633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sp>
          <p:nvSpPr>
            <p:cNvPr id="35" name="Flowchart: Connector 34"/>
            <p:cNvSpPr/>
            <p:nvPr/>
          </p:nvSpPr>
          <p:spPr bwMode="auto">
            <a:xfrm>
              <a:off x="1524000" y="5791200"/>
              <a:ext cx="228600" cy="228600"/>
            </a:xfrm>
            <a:prstGeom prst="flowChartConnector">
              <a:avLst/>
            </a:prstGeom>
            <a:gradFill flip="none" rotWithShape="1">
              <a:gsLst>
                <a:gs pos="0">
                  <a:srgbClr val="663300">
                    <a:tint val="66000"/>
                    <a:satMod val="160000"/>
                  </a:srgbClr>
                </a:gs>
                <a:gs pos="50000">
                  <a:srgbClr val="663300">
                    <a:tint val="44500"/>
                    <a:satMod val="160000"/>
                  </a:srgbClr>
                </a:gs>
                <a:gs pos="100000">
                  <a:srgbClr val="6633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sp>
          <p:nvSpPr>
            <p:cNvPr id="36" name="Flowchart: Connector 35"/>
            <p:cNvSpPr/>
            <p:nvPr/>
          </p:nvSpPr>
          <p:spPr bwMode="auto">
            <a:xfrm>
              <a:off x="1828800" y="6019800"/>
              <a:ext cx="228600" cy="228600"/>
            </a:xfrm>
            <a:prstGeom prst="flowChartConnector">
              <a:avLst/>
            </a:prstGeom>
            <a:gradFill flip="none" rotWithShape="1">
              <a:gsLst>
                <a:gs pos="0">
                  <a:srgbClr val="663300">
                    <a:tint val="66000"/>
                    <a:satMod val="160000"/>
                  </a:srgbClr>
                </a:gs>
                <a:gs pos="50000">
                  <a:srgbClr val="663300">
                    <a:tint val="44500"/>
                    <a:satMod val="160000"/>
                  </a:srgbClr>
                </a:gs>
                <a:gs pos="100000">
                  <a:srgbClr val="6633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sp>
          <p:nvSpPr>
            <p:cNvPr id="37" name="Flowchart: Connector 36"/>
            <p:cNvSpPr/>
            <p:nvPr/>
          </p:nvSpPr>
          <p:spPr bwMode="auto">
            <a:xfrm>
              <a:off x="2133600" y="5791200"/>
              <a:ext cx="228600" cy="228600"/>
            </a:xfrm>
            <a:prstGeom prst="flowChartConnector">
              <a:avLst/>
            </a:prstGeom>
            <a:gradFill flip="none" rotWithShape="1">
              <a:gsLst>
                <a:gs pos="0">
                  <a:srgbClr val="663300">
                    <a:tint val="66000"/>
                    <a:satMod val="160000"/>
                  </a:srgbClr>
                </a:gs>
                <a:gs pos="50000">
                  <a:srgbClr val="663300">
                    <a:tint val="44500"/>
                    <a:satMod val="160000"/>
                  </a:srgbClr>
                </a:gs>
                <a:gs pos="100000">
                  <a:srgbClr val="6633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sp>
          <p:nvSpPr>
            <p:cNvPr id="38" name="Flowchart: Connector 37"/>
            <p:cNvSpPr/>
            <p:nvPr/>
          </p:nvSpPr>
          <p:spPr bwMode="auto">
            <a:xfrm>
              <a:off x="2514600" y="5638800"/>
              <a:ext cx="228600" cy="228600"/>
            </a:xfrm>
            <a:prstGeom prst="flowChartConnector">
              <a:avLst/>
            </a:prstGeom>
            <a:gradFill flip="none" rotWithShape="1">
              <a:gsLst>
                <a:gs pos="0">
                  <a:srgbClr val="663300">
                    <a:tint val="66000"/>
                    <a:satMod val="160000"/>
                  </a:srgbClr>
                </a:gs>
                <a:gs pos="50000">
                  <a:srgbClr val="663300">
                    <a:tint val="44500"/>
                    <a:satMod val="160000"/>
                  </a:srgbClr>
                </a:gs>
                <a:gs pos="100000">
                  <a:srgbClr val="6633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sp>
          <p:nvSpPr>
            <p:cNvPr id="39" name="Flowchart: Connector 38"/>
            <p:cNvSpPr/>
            <p:nvPr/>
          </p:nvSpPr>
          <p:spPr bwMode="auto">
            <a:xfrm>
              <a:off x="2895600" y="5791200"/>
              <a:ext cx="228600" cy="228600"/>
            </a:xfrm>
            <a:prstGeom prst="flowChartConnector">
              <a:avLst/>
            </a:prstGeom>
            <a:gradFill flip="none" rotWithShape="1">
              <a:gsLst>
                <a:gs pos="0">
                  <a:srgbClr val="663300">
                    <a:tint val="66000"/>
                    <a:satMod val="160000"/>
                  </a:srgbClr>
                </a:gs>
                <a:gs pos="50000">
                  <a:srgbClr val="663300">
                    <a:tint val="44500"/>
                    <a:satMod val="160000"/>
                  </a:srgbClr>
                </a:gs>
                <a:gs pos="100000">
                  <a:srgbClr val="6633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sp>
          <p:nvSpPr>
            <p:cNvPr id="40" name="Flowchart: Connector 39"/>
            <p:cNvSpPr/>
            <p:nvPr/>
          </p:nvSpPr>
          <p:spPr bwMode="auto">
            <a:xfrm>
              <a:off x="3200400" y="6019800"/>
              <a:ext cx="228600" cy="228600"/>
            </a:xfrm>
            <a:prstGeom prst="flowChartConnector">
              <a:avLst/>
            </a:prstGeom>
            <a:gradFill flip="none" rotWithShape="1">
              <a:gsLst>
                <a:gs pos="0">
                  <a:srgbClr val="663300">
                    <a:tint val="66000"/>
                    <a:satMod val="160000"/>
                  </a:srgbClr>
                </a:gs>
                <a:gs pos="50000">
                  <a:srgbClr val="663300">
                    <a:tint val="44500"/>
                    <a:satMod val="160000"/>
                  </a:srgbClr>
                </a:gs>
                <a:gs pos="100000">
                  <a:srgbClr val="6633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4800" y="5635823"/>
            <a:ext cx="1905000" cy="307777"/>
            <a:chOff x="304800" y="5635823"/>
            <a:chExt cx="1905000" cy="307777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>
              <a:off x="1219200" y="5867400"/>
              <a:ext cx="9906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304800" y="5635823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Magnet position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4800" y="6248400"/>
            <a:ext cx="1905000" cy="307777"/>
            <a:chOff x="304800" y="5635823"/>
            <a:chExt cx="1905000" cy="307777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>
              <a:off x="1219200" y="5867400"/>
              <a:ext cx="9906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304800" y="5635823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Control Signal </a:t>
              </a:r>
              <a:endParaRPr lang="en-US" sz="1400" dirty="0"/>
            </a:p>
          </p:txBody>
        </p:sp>
      </p:grpSp>
      <p:cxnSp>
        <p:nvCxnSpPr>
          <p:cNvPr id="54" name="Straight Connector 53"/>
          <p:cNvCxnSpPr/>
          <p:nvPr/>
        </p:nvCxnSpPr>
        <p:spPr bwMode="auto">
          <a:xfrm rot="5400000" flipH="1" flipV="1">
            <a:off x="2133600" y="6477000"/>
            <a:ext cx="3048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Elbow Connector 55"/>
          <p:cNvCxnSpPr/>
          <p:nvPr/>
        </p:nvCxnSpPr>
        <p:spPr bwMode="auto">
          <a:xfrm>
            <a:off x="2286000" y="6324600"/>
            <a:ext cx="1295400" cy="304800"/>
          </a:xfrm>
          <a:prstGeom prst="bentConnector3">
            <a:avLst>
              <a:gd name="adj1" fmla="val 50000"/>
            </a:avLst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 flipV="1">
            <a:off x="3581400" y="6324600"/>
            <a:ext cx="762000" cy="304800"/>
          </a:xfrm>
          <a:prstGeom prst="bentConnector3">
            <a:avLst>
              <a:gd name="adj1" fmla="val 11231"/>
            </a:avLst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Elbow Connector 59"/>
          <p:cNvCxnSpPr/>
          <p:nvPr/>
        </p:nvCxnSpPr>
        <p:spPr bwMode="auto">
          <a:xfrm>
            <a:off x="3733800" y="6324600"/>
            <a:ext cx="1295400" cy="304800"/>
          </a:xfrm>
          <a:prstGeom prst="bentConnector3">
            <a:avLst>
              <a:gd name="adj1" fmla="val 50000"/>
            </a:avLst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10800000">
            <a:off x="1981200" y="6629400"/>
            <a:ext cx="3048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581400" y="60960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ON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267200" y="644399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OFF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819400" y="644399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OFF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2133600" y="60960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ON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2286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28600" y="0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85800" y="609600"/>
            <a:ext cx="7236578" cy="3105150"/>
            <a:chOff x="838200" y="990600"/>
            <a:chExt cx="7236578" cy="3105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8200" y="990600"/>
              <a:ext cx="7236578" cy="31051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3810000" y="1676400"/>
              <a:ext cx="3912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008000"/>
                    </a:solidFill>
                    <a:prstDash val="solid"/>
                  </a:ln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MATLAB  - Xilinx Interface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429000"/>
            <a:ext cx="54102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 bwMode="auto">
          <a:xfrm rot="5400000">
            <a:off x="6285706" y="3238500"/>
            <a:ext cx="381794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4114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Upper Band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4724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Lower Band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077200" y="5029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J13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924800" y="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Nexyx_2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639633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2:45 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0960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2895600"/>
            <a:ext cx="7848600" cy="16764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Electronic Artist -  FPGA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Canvas</a:t>
            </a:r>
            <a:r>
              <a:rPr kumimoji="0" lang="en-US" sz="4400" b="0" i="0" u="none" strike="noStrike" kern="0" cap="none" spc="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- CRO</a:t>
            </a:r>
            <a:endParaRPr kumimoji="0" lang="en-US" sz="4400" b="0" i="0" u="none" strike="noStrike" kern="0" cap="none" spc="0" normalizeH="0" baseline="0" noProof="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676400" y="381000"/>
            <a:ext cx="6324600" cy="7620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Just for Joy </a:t>
            </a:r>
            <a:r>
              <a:rPr lang="en-US" sz="2800" kern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Become a Painter Today </a:t>
            </a:r>
            <a:endParaRPr kumimoji="0" lang="en-US" sz="2800" b="0" i="0" u="none" strike="noStrike" kern="0" cap="none" spc="0" normalizeH="0" baseline="0" noProof="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04800" y="228600"/>
            <a:ext cx="990600" cy="990600"/>
          </a:xfrm>
          <a:prstGeom prst="ellips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81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1905000"/>
            <a:ext cx="2423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Digital Painting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C:\Users\ZenTill\Desktop\ds1000e7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987800"/>
            <a:ext cx="4876800" cy="2870200"/>
          </a:xfrm>
          <a:prstGeom prst="rect">
            <a:avLst/>
          </a:prstGeom>
          <a:noFill/>
        </p:spPr>
      </p:pic>
      <p:pic>
        <p:nvPicPr>
          <p:cNvPr id="8" name="Picture 6" descr="C:\Users\ZenTill\Desktop\myAtOQXi9Fw5yRqhI9rtfW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276600" cy="32766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3200400" y="2667000"/>
            <a:ext cx="2438400" cy="11430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Canvas</a:t>
            </a:r>
          </a:p>
        </p:txBody>
      </p:sp>
      <p:cxnSp>
        <p:nvCxnSpPr>
          <p:cNvPr id="14" name="Shape 13"/>
          <p:cNvCxnSpPr>
            <a:stCxn id="9" idx="1"/>
          </p:cNvCxnSpPr>
          <p:nvPr/>
        </p:nvCxnSpPr>
        <p:spPr bwMode="auto">
          <a:xfrm rot="10800000">
            <a:off x="2819400" y="2819400"/>
            <a:ext cx="381000" cy="4191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 bwMode="auto">
          <a:xfrm rot="16200000" flipH="1">
            <a:off x="5715000" y="3276600"/>
            <a:ext cx="609600" cy="609600"/>
          </a:xfrm>
          <a:prstGeom prst="bentConnector3">
            <a:avLst>
              <a:gd name="adj1" fmla="val 1539"/>
            </a:avLst>
          </a:prstGeom>
          <a:ln>
            <a:solidFill>
              <a:srgbClr val="FF3300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 descr="C:\Users\ZenTil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594360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42" name="Picture 2" descr="C:\Users\ZenTill\Desktop\aa-oscope75-32-o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6578" y="3706812"/>
            <a:ext cx="4697422" cy="315118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3813" y="0"/>
            <a:ext cx="9110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Understanding the internals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2514600"/>
            <a:ext cx="3886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Voltages along X and Y plate defines the Coordinates of luminance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4114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X Y Plates are the hands of our Digital Painter</a:t>
            </a:r>
            <a:endParaRPr lang="en-US" sz="1800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17736"/>
            <a:ext cx="2209800" cy="16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 bwMode="auto">
          <a:xfrm flipV="1">
            <a:off x="8382000" y="1752600"/>
            <a:ext cx="381000" cy="2234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V="1">
            <a:off x="8382000" y="2971800"/>
            <a:ext cx="381000" cy="2234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1000" y="0"/>
            <a:ext cx="83280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Coordinate Voltage Generation Circuit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17736"/>
            <a:ext cx="2209800" cy="16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737000"/>
            <a:ext cx="2895600" cy="189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268" name="Picture 4" descr="C:\Users\ZenTill\Desktop\low_pass_filter freq respon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4700368"/>
            <a:ext cx="2428875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9" name="Group 18"/>
          <p:cNvGrpSpPr/>
          <p:nvPr/>
        </p:nvGrpSpPr>
        <p:grpSpPr>
          <a:xfrm>
            <a:off x="228600" y="1371600"/>
            <a:ext cx="2286000" cy="962799"/>
            <a:chOff x="228600" y="1371600"/>
            <a:chExt cx="2286000" cy="962799"/>
          </a:xfrm>
        </p:grpSpPr>
        <p:sp>
          <p:nvSpPr>
            <p:cNvPr id="14" name="TextBox 13"/>
            <p:cNvSpPr txBox="1"/>
            <p:nvPr/>
          </p:nvSpPr>
          <p:spPr>
            <a:xfrm>
              <a:off x="228600" y="13716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Digital information of the X coordinate to be Illuminated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2057400"/>
              <a:ext cx="228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High frequency Saw tooth</a:t>
              </a:r>
              <a:endParaRPr 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8600" y="2819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Digital information of the Y coordinate to be Illuminated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2210594" y="1599406"/>
            <a:ext cx="457200" cy="1588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rot="5400000">
            <a:off x="2210594" y="3047206"/>
            <a:ext cx="457200" cy="1588"/>
          </a:xfrm>
          <a:prstGeom prst="lin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rot="5400000">
            <a:off x="2248694" y="2247106"/>
            <a:ext cx="381000" cy="1588"/>
          </a:xfrm>
          <a:prstGeom prst="line">
            <a:avLst/>
          </a:prstGeom>
          <a:ln>
            <a:solidFill>
              <a:srgbClr val="6633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V="1">
            <a:off x="2438400" y="1600200"/>
            <a:ext cx="1295400" cy="2233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2438400" y="2286000"/>
            <a:ext cx="1295400" cy="2233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2438400" y="3048000"/>
            <a:ext cx="1295400" cy="2233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3" name="Group 82"/>
          <p:cNvGrpSpPr/>
          <p:nvPr/>
        </p:nvGrpSpPr>
        <p:grpSpPr>
          <a:xfrm>
            <a:off x="2514600" y="1981200"/>
            <a:ext cx="1066800" cy="228583"/>
            <a:chOff x="4953000" y="2286017"/>
            <a:chExt cx="3027184" cy="762002"/>
          </a:xfrm>
        </p:grpSpPr>
        <p:grpSp>
          <p:nvGrpSpPr>
            <p:cNvPr id="31" name="Group 148"/>
            <p:cNvGrpSpPr/>
            <p:nvPr/>
          </p:nvGrpSpPr>
          <p:grpSpPr>
            <a:xfrm>
              <a:off x="4953000" y="2291108"/>
              <a:ext cx="1005929" cy="749272"/>
              <a:chOff x="990600" y="4495667"/>
              <a:chExt cx="1267264" cy="381927"/>
            </a:xfrm>
          </p:grpSpPr>
          <p:grpSp>
            <p:nvGrpSpPr>
              <p:cNvPr id="64" name="Group 6"/>
              <p:cNvGrpSpPr/>
              <p:nvPr/>
            </p:nvGrpSpPr>
            <p:grpSpPr>
              <a:xfrm>
                <a:off x="990600" y="4496461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77" name="Straight Connector 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5" name="Group 10"/>
              <p:cNvGrpSpPr/>
              <p:nvPr/>
            </p:nvGrpSpPr>
            <p:grpSpPr>
              <a:xfrm>
                <a:off x="1243807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75" name="Straight Connector 74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6" name="Straight Connector 75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6" name="Group 13"/>
              <p:cNvGrpSpPr/>
              <p:nvPr/>
            </p:nvGrpSpPr>
            <p:grpSpPr>
              <a:xfrm>
                <a:off x="1497542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73" name="Straight Connector 72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" name="Straight Connector 73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7" name="Group 13"/>
              <p:cNvGrpSpPr/>
              <p:nvPr/>
            </p:nvGrpSpPr>
            <p:grpSpPr>
              <a:xfrm>
                <a:off x="1746740" y="4495667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71" name="Straight Connector 70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8" name="Group 13"/>
              <p:cNvGrpSpPr/>
              <p:nvPr/>
            </p:nvGrpSpPr>
            <p:grpSpPr>
              <a:xfrm>
                <a:off x="2003600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69" name="Straight Connector 68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2" name="Group 149"/>
            <p:cNvGrpSpPr/>
            <p:nvPr/>
          </p:nvGrpSpPr>
          <p:grpSpPr>
            <a:xfrm>
              <a:off x="5975505" y="2286017"/>
              <a:ext cx="1005929" cy="749272"/>
              <a:chOff x="990600" y="4495667"/>
              <a:chExt cx="1267264" cy="381927"/>
            </a:xfrm>
          </p:grpSpPr>
          <p:grpSp>
            <p:nvGrpSpPr>
              <p:cNvPr id="49" name="Group 6"/>
              <p:cNvGrpSpPr/>
              <p:nvPr/>
            </p:nvGrpSpPr>
            <p:grpSpPr>
              <a:xfrm>
                <a:off x="990600" y="4496461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62" name="Straight Connector 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Straight Connector 62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0" name="Group 10"/>
              <p:cNvGrpSpPr/>
              <p:nvPr/>
            </p:nvGrpSpPr>
            <p:grpSpPr>
              <a:xfrm>
                <a:off x="1243807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1" name="Group 13"/>
              <p:cNvGrpSpPr/>
              <p:nvPr/>
            </p:nvGrpSpPr>
            <p:grpSpPr>
              <a:xfrm>
                <a:off x="1497542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2" name="Group 13"/>
              <p:cNvGrpSpPr/>
              <p:nvPr/>
            </p:nvGrpSpPr>
            <p:grpSpPr>
              <a:xfrm>
                <a:off x="1746740" y="4495667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3" name="Group 13"/>
              <p:cNvGrpSpPr/>
              <p:nvPr/>
            </p:nvGrpSpPr>
            <p:grpSpPr>
              <a:xfrm>
                <a:off x="2003600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" name="Straight Connector 54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3" name="Group 165"/>
            <p:cNvGrpSpPr/>
            <p:nvPr/>
          </p:nvGrpSpPr>
          <p:grpSpPr>
            <a:xfrm>
              <a:off x="6974255" y="2298747"/>
              <a:ext cx="1005929" cy="749272"/>
              <a:chOff x="990600" y="4495667"/>
              <a:chExt cx="1267264" cy="38192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990600" y="4496461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47" name="Straight Connector 7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5" name="Group 10"/>
              <p:cNvGrpSpPr/>
              <p:nvPr/>
            </p:nvGrpSpPr>
            <p:grpSpPr>
              <a:xfrm>
                <a:off x="1243807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6" name="Group 13"/>
              <p:cNvGrpSpPr/>
              <p:nvPr/>
            </p:nvGrpSpPr>
            <p:grpSpPr>
              <a:xfrm>
                <a:off x="1497542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7" name="Group 13"/>
              <p:cNvGrpSpPr/>
              <p:nvPr/>
            </p:nvGrpSpPr>
            <p:grpSpPr>
              <a:xfrm>
                <a:off x="1746740" y="4495667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8" name="Group 13"/>
              <p:cNvGrpSpPr/>
              <p:nvPr/>
            </p:nvGrpSpPr>
            <p:grpSpPr>
              <a:xfrm>
                <a:off x="2003600" y="4495800"/>
                <a:ext cx="254264" cy="381133"/>
                <a:chOff x="762000" y="3352800"/>
                <a:chExt cx="381794" cy="457994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auto">
                <a:xfrm rot="5400000" flipH="1" flipV="1">
                  <a:off x="723900" y="3390900"/>
                  <a:ext cx="457200" cy="381000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 rot="5400000">
                  <a:off x="914400" y="3581400"/>
                  <a:ext cx="457200" cy="1588"/>
                </a:xfrm>
                <a:prstGeom prst="line">
                  <a:avLst/>
                </a:prstGeom>
                <a:solidFill>
                  <a:srgbClr val="663300">
                    <a:alpha val="0"/>
                  </a:srgbClr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84" name="Rounded Rectangle 83"/>
          <p:cNvSpPr/>
          <p:nvPr/>
        </p:nvSpPr>
        <p:spPr bwMode="auto">
          <a:xfrm>
            <a:off x="3733800" y="1371601"/>
            <a:ext cx="1600200" cy="1736646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Modulator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If (Cr &gt; Dx )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Ox = 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Else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Ox =0;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 flipV="1">
            <a:off x="6400800" y="1676400"/>
            <a:ext cx="533400" cy="2234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flipV="1">
            <a:off x="6400800" y="2819400"/>
            <a:ext cx="533400" cy="2234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3429000" y="1295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Dx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3352800" y="3048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Dy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6553200" y="1371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Ox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6567268" y="281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Oy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3352800" y="2286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</a:t>
            </a:r>
            <a:endParaRPr lang="en-US" sz="1100" dirty="0"/>
          </a:p>
        </p:txBody>
      </p:sp>
      <p:sp>
        <p:nvSpPr>
          <p:cNvPr id="85" name="Rounded Rectangle 84"/>
          <p:cNvSpPr/>
          <p:nvPr/>
        </p:nvSpPr>
        <p:spPr bwMode="auto">
          <a:xfrm>
            <a:off x="5105400" y="1371600"/>
            <a:ext cx="1524000" cy="17062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Modulator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If (Cr &gt; Dy )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Oy= 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Else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Oy =0;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6934200" y="1371600"/>
            <a:ext cx="1524000" cy="19563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Low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pass Filter  ( X)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Low pass Filter(Y)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 rot="10800000" flipH="1">
            <a:off x="6934200" y="2321652"/>
            <a:ext cx="1524000" cy="1588"/>
          </a:xfrm>
          <a:prstGeom prst="line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8458200" y="1447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Vx</a:t>
            </a:r>
            <a:endParaRPr 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458200" y="2971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Vy</a:t>
            </a:r>
            <a:endParaRPr lang="en-US" sz="11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514600" y="3199606"/>
            <a:ext cx="1524000" cy="534194"/>
            <a:chOff x="2514600" y="3199606"/>
            <a:chExt cx="1524000" cy="534194"/>
          </a:xfrm>
        </p:grpSpPr>
        <p:sp>
          <p:nvSpPr>
            <p:cNvPr id="103" name="Freeform 102"/>
            <p:cNvSpPr/>
            <p:nvPr/>
          </p:nvSpPr>
          <p:spPr bwMode="auto">
            <a:xfrm>
              <a:off x="2514600" y="3200400"/>
              <a:ext cx="1295400" cy="461665"/>
            </a:xfrm>
            <a:custGeom>
              <a:avLst/>
              <a:gdLst>
                <a:gd name="connsiteX0" fmla="*/ 0 w 3488787"/>
                <a:gd name="connsiteY0" fmla="*/ 347003 h 862818"/>
                <a:gd name="connsiteX1" fmla="*/ 323557 w 3488787"/>
                <a:gd name="connsiteY1" fmla="*/ 248529 h 862818"/>
                <a:gd name="connsiteX2" fmla="*/ 745587 w 3488787"/>
                <a:gd name="connsiteY2" fmla="*/ 332935 h 862818"/>
                <a:gd name="connsiteX3" fmla="*/ 1209821 w 3488787"/>
                <a:gd name="connsiteY3" fmla="*/ 65649 h 862818"/>
                <a:gd name="connsiteX4" fmla="*/ 1434904 w 3488787"/>
                <a:gd name="connsiteY4" fmla="*/ 726831 h 862818"/>
                <a:gd name="connsiteX5" fmla="*/ 1645920 w 3488787"/>
                <a:gd name="connsiteY5" fmla="*/ 726831 h 862818"/>
                <a:gd name="connsiteX6" fmla="*/ 1800664 w 3488787"/>
                <a:gd name="connsiteY6" fmla="*/ 811237 h 862818"/>
                <a:gd name="connsiteX7" fmla="*/ 1997612 w 3488787"/>
                <a:gd name="connsiteY7" fmla="*/ 712763 h 862818"/>
                <a:gd name="connsiteX8" fmla="*/ 2067951 w 3488787"/>
                <a:gd name="connsiteY8" fmla="*/ 403274 h 862818"/>
                <a:gd name="connsiteX9" fmla="*/ 2222695 w 3488787"/>
                <a:gd name="connsiteY9" fmla="*/ 558019 h 862818"/>
                <a:gd name="connsiteX10" fmla="*/ 2461846 w 3488787"/>
                <a:gd name="connsiteY10" fmla="*/ 529883 h 862818"/>
                <a:gd name="connsiteX11" fmla="*/ 2672861 w 3488787"/>
                <a:gd name="connsiteY11" fmla="*/ 698695 h 862818"/>
                <a:gd name="connsiteX12" fmla="*/ 3080824 w 3488787"/>
                <a:gd name="connsiteY12" fmla="*/ 839372 h 862818"/>
                <a:gd name="connsiteX13" fmla="*/ 3488787 w 3488787"/>
                <a:gd name="connsiteY13" fmla="*/ 839372 h 86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88787" h="862818">
                  <a:moveTo>
                    <a:pt x="0" y="347003"/>
                  </a:moveTo>
                  <a:cubicBezTo>
                    <a:pt x="99646" y="298938"/>
                    <a:pt x="199293" y="250874"/>
                    <a:pt x="323557" y="248529"/>
                  </a:cubicBezTo>
                  <a:cubicBezTo>
                    <a:pt x="447821" y="246184"/>
                    <a:pt x="597876" y="363415"/>
                    <a:pt x="745587" y="332935"/>
                  </a:cubicBezTo>
                  <a:cubicBezTo>
                    <a:pt x="893298" y="302455"/>
                    <a:pt x="1094935" y="0"/>
                    <a:pt x="1209821" y="65649"/>
                  </a:cubicBezTo>
                  <a:cubicBezTo>
                    <a:pt x="1324707" y="131298"/>
                    <a:pt x="1362221" y="616634"/>
                    <a:pt x="1434904" y="726831"/>
                  </a:cubicBezTo>
                  <a:cubicBezTo>
                    <a:pt x="1507587" y="837028"/>
                    <a:pt x="1584960" y="712763"/>
                    <a:pt x="1645920" y="726831"/>
                  </a:cubicBezTo>
                  <a:cubicBezTo>
                    <a:pt x="1706880" y="740899"/>
                    <a:pt x="1742049" y="813582"/>
                    <a:pt x="1800664" y="811237"/>
                  </a:cubicBezTo>
                  <a:cubicBezTo>
                    <a:pt x="1859279" y="808892"/>
                    <a:pt x="1953064" y="780757"/>
                    <a:pt x="1997612" y="712763"/>
                  </a:cubicBezTo>
                  <a:cubicBezTo>
                    <a:pt x="2042160" y="644769"/>
                    <a:pt x="2030437" y="429065"/>
                    <a:pt x="2067951" y="403274"/>
                  </a:cubicBezTo>
                  <a:cubicBezTo>
                    <a:pt x="2105465" y="377483"/>
                    <a:pt x="2157046" y="536918"/>
                    <a:pt x="2222695" y="558019"/>
                  </a:cubicBezTo>
                  <a:cubicBezTo>
                    <a:pt x="2288344" y="579120"/>
                    <a:pt x="2386818" y="506437"/>
                    <a:pt x="2461846" y="529883"/>
                  </a:cubicBezTo>
                  <a:cubicBezTo>
                    <a:pt x="2536874" y="553329"/>
                    <a:pt x="2569698" y="647114"/>
                    <a:pt x="2672861" y="698695"/>
                  </a:cubicBezTo>
                  <a:cubicBezTo>
                    <a:pt x="2776024" y="750276"/>
                    <a:pt x="2944836" y="815926"/>
                    <a:pt x="3080824" y="839372"/>
                  </a:cubicBezTo>
                  <a:cubicBezTo>
                    <a:pt x="3216812" y="862818"/>
                    <a:pt x="3352799" y="851095"/>
                    <a:pt x="3488787" y="839372"/>
                  </a:cubicBezTo>
                </a:path>
              </a:pathLst>
            </a:cu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 bwMode="auto">
            <a:xfrm rot="16200000" flipV="1">
              <a:off x="2247900" y="3466306"/>
              <a:ext cx="534194" cy="794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 bwMode="auto">
            <a:xfrm>
              <a:off x="2514600" y="3732212"/>
              <a:ext cx="15240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2438400" y="685800"/>
            <a:ext cx="1524000" cy="610394"/>
            <a:chOff x="5867400" y="3505200"/>
            <a:chExt cx="1524000" cy="610394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rot="16200000" flipV="1">
              <a:off x="5562600" y="3810000"/>
              <a:ext cx="610394" cy="794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 bwMode="auto">
            <a:xfrm>
              <a:off x="5867400" y="4114006"/>
              <a:ext cx="1524000" cy="1588"/>
            </a:xfrm>
            <a:prstGeom prst="straightConnector1">
              <a:avLst/>
            </a:prstGeom>
            <a:solidFill>
              <a:srgbClr val="6633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5" name="Freeform 114"/>
            <p:cNvSpPr/>
            <p:nvPr/>
          </p:nvSpPr>
          <p:spPr bwMode="auto">
            <a:xfrm>
              <a:off x="5867400" y="3581400"/>
              <a:ext cx="1166446" cy="461665"/>
            </a:xfrm>
            <a:custGeom>
              <a:avLst/>
              <a:gdLst>
                <a:gd name="connsiteX0" fmla="*/ 0 w 2377440"/>
                <a:gd name="connsiteY0" fmla="*/ 529884 h 715109"/>
                <a:gd name="connsiteX1" fmla="*/ 267286 w 2377440"/>
                <a:gd name="connsiteY1" fmla="*/ 403275 h 715109"/>
                <a:gd name="connsiteX2" fmla="*/ 309489 w 2377440"/>
                <a:gd name="connsiteY2" fmla="*/ 206327 h 715109"/>
                <a:gd name="connsiteX3" fmla="*/ 407963 w 2377440"/>
                <a:gd name="connsiteY3" fmla="*/ 318869 h 715109"/>
                <a:gd name="connsiteX4" fmla="*/ 590843 w 2377440"/>
                <a:gd name="connsiteY4" fmla="*/ 332936 h 715109"/>
                <a:gd name="connsiteX5" fmla="*/ 590843 w 2377440"/>
                <a:gd name="connsiteY5" fmla="*/ 614290 h 715109"/>
                <a:gd name="connsiteX6" fmla="*/ 689317 w 2377440"/>
                <a:gd name="connsiteY6" fmla="*/ 628358 h 715109"/>
                <a:gd name="connsiteX7" fmla="*/ 745588 w 2377440"/>
                <a:gd name="connsiteY7" fmla="*/ 93785 h 715109"/>
                <a:gd name="connsiteX8" fmla="*/ 970671 w 2377440"/>
                <a:gd name="connsiteY8" fmla="*/ 65650 h 715109"/>
                <a:gd name="connsiteX9" fmla="*/ 1125415 w 2377440"/>
                <a:gd name="connsiteY9" fmla="*/ 65650 h 715109"/>
                <a:gd name="connsiteX10" fmla="*/ 1223889 w 2377440"/>
                <a:gd name="connsiteY10" fmla="*/ 9379 h 715109"/>
                <a:gd name="connsiteX11" fmla="*/ 1322363 w 2377440"/>
                <a:gd name="connsiteY11" fmla="*/ 93785 h 715109"/>
                <a:gd name="connsiteX12" fmla="*/ 1392701 w 2377440"/>
                <a:gd name="connsiteY12" fmla="*/ 37515 h 715109"/>
                <a:gd name="connsiteX13" fmla="*/ 1533378 w 2377440"/>
                <a:gd name="connsiteY13" fmla="*/ 164124 h 715109"/>
                <a:gd name="connsiteX14" fmla="*/ 1674055 w 2377440"/>
                <a:gd name="connsiteY14" fmla="*/ 135989 h 715109"/>
                <a:gd name="connsiteX15" fmla="*/ 1856935 w 2377440"/>
                <a:gd name="connsiteY15" fmla="*/ 304801 h 715109"/>
                <a:gd name="connsiteX16" fmla="*/ 1885071 w 2377440"/>
                <a:gd name="connsiteY16" fmla="*/ 417342 h 715109"/>
                <a:gd name="connsiteX17" fmla="*/ 2082018 w 2377440"/>
                <a:gd name="connsiteY17" fmla="*/ 332936 h 715109"/>
                <a:gd name="connsiteX18" fmla="*/ 2082018 w 2377440"/>
                <a:gd name="connsiteY18" fmla="*/ 65650 h 715109"/>
                <a:gd name="connsiteX19" fmla="*/ 2377440 w 2377440"/>
                <a:gd name="connsiteY19" fmla="*/ 51582 h 71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77440" h="715109">
                  <a:moveTo>
                    <a:pt x="0" y="529884"/>
                  </a:moveTo>
                  <a:cubicBezTo>
                    <a:pt x="107852" y="493542"/>
                    <a:pt x="215705" y="457201"/>
                    <a:pt x="267286" y="403275"/>
                  </a:cubicBezTo>
                  <a:cubicBezTo>
                    <a:pt x="318867" y="349349"/>
                    <a:pt x="286043" y="220395"/>
                    <a:pt x="309489" y="206327"/>
                  </a:cubicBezTo>
                  <a:cubicBezTo>
                    <a:pt x="332935" y="192259"/>
                    <a:pt x="361071" y="297768"/>
                    <a:pt x="407963" y="318869"/>
                  </a:cubicBezTo>
                  <a:cubicBezTo>
                    <a:pt x="454855" y="339971"/>
                    <a:pt x="560363" y="283699"/>
                    <a:pt x="590843" y="332936"/>
                  </a:cubicBezTo>
                  <a:cubicBezTo>
                    <a:pt x="621323" y="382173"/>
                    <a:pt x="574431" y="565053"/>
                    <a:pt x="590843" y="614290"/>
                  </a:cubicBezTo>
                  <a:cubicBezTo>
                    <a:pt x="607255" y="663527"/>
                    <a:pt x="663526" y="715109"/>
                    <a:pt x="689317" y="628358"/>
                  </a:cubicBezTo>
                  <a:cubicBezTo>
                    <a:pt x="715108" y="541607"/>
                    <a:pt x="698696" y="187570"/>
                    <a:pt x="745588" y="93785"/>
                  </a:cubicBezTo>
                  <a:cubicBezTo>
                    <a:pt x="792480" y="0"/>
                    <a:pt x="907367" y="70339"/>
                    <a:pt x="970671" y="65650"/>
                  </a:cubicBezTo>
                  <a:cubicBezTo>
                    <a:pt x="1033975" y="60961"/>
                    <a:pt x="1083212" y="75028"/>
                    <a:pt x="1125415" y="65650"/>
                  </a:cubicBezTo>
                  <a:cubicBezTo>
                    <a:pt x="1167618" y="56272"/>
                    <a:pt x="1191064" y="4690"/>
                    <a:pt x="1223889" y="9379"/>
                  </a:cubicBezTo>
                  <a:cubicBezTo>
                    <a:pt x="1256714" y="14068"/>
                    <a:pt x="1294228" y="89096"/>
                    <a:pt x="1322363" y="93785"/>
                  </a:cubicBezTo>
                  <a:cubicBezTo>
                    <a:pt x="1350498" y="98474"/>
                    <a:pt x="1357532" y="25792"/>
                    <a:pt x="1392701" y="37515"/>
                  </a:cubicBezTo>
                  <a:cubicBezTo>
                    <a:pt x="1427870" y="49238"/>
                    <a:pt x="1486486" y="147712"/>
                    <a:pt x="1533378" y="164124"/>
                  </a:cubicBezTo>
                  <a:cubicBezTo>
                    <a:pt x="1580270" y="180536"/>
                    <a:pt x="1620129" y="112543"/>
                    <a:pt x="1674055" y="135989"/>
                  </a:cubicBezTo>
                  <a:cubicBezTo>
                    <a:pt x="1727981" y="159435"/>
                    <a:pt x="1821766" y="257909"/>
                    <a:pt x="1856935" y="304801"/>
                  </a:cubicBezTo>
                  <a:cubicBezTo>
                    <a:pt x="1892104" y="351693"/>
                    <a:pt x="1847557" y="412653"/>
                    <a:pt x="1885071" y="417342"/>
                  </a:cubicBezTo>
                  <a:cubicBezTo>
                    <a:pt x="1922585" y="422031"/>
                    <a:pt x="2049194" y="391551"/>
                    <a:pt x="2082018" y="332936"/>
                  </a:cubicBezTo>
                  <a:cubicBezTo>
                    <a:pt x="2114843" y="274321"/>
                    <a:pt x="2032781" y="112542"/>
                    <a:pt x="2082018" y="65650"/>
                  </a:cubicBezTo>
                  <a:cubicBezTo>
                    <a:pt x="2131255" y="18758"/>
                    <a:pt x="2254347" y="35170"/>
                    <a:pt x="2377440" y="51582"/>
                  </a:cubicBezTo>
                </a:path>
              </a:pathLst>
            </a:custGeom>
            <a:solidFill>
              <a:srgbClr val="663300">
                <a:alpha val="0"/>
              </a:srgb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148512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0"/>
            <a:ext cx="2560557" cy="20759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685800"/>
            <a:ext cx="245695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1981200" y="1447800"/>
            <a:ext cx="391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MATLAB  - Xilinx Interface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0"/>
            <a:ext cx="75680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Brain of the Digital Painter - FPGA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96900" y="5511800"/>
            <a:ext cx="2755900" cy="289441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1081  Coordinate points  to plot Buddha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114800" y="5283200"/>
            <a:ext cx="1600200" cy="476726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smtClean="0"/>
              <a:t>Exp Period = 20e-9</a:t>
            </a:r>
          </a:p>
          <a:p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No of Bits = 8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774700" y="3302000"/>
            <a:ext cx="1676400" cy="612934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Exp Period = 81e-5</a:t>
            </a:r>
          </a:p>
          <a:p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Count Limited = C_P</a:t>
            </a:r>
          </a:p>
          <a:p>
            <a:r>
              <a:rPr lang="en-US" sz="1000" dirty="0" smtClean="0"/>
              <a:t>No Bits  = to determine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143000" y="6360477"/>
            <a:ext cx="4724400" cy="408623"/>
          </a:xfrm>
          <a:prstGeom prst="roundRect">
            <a:avLst/>
          </a:prstGeom>
          <a:solidFill>
            <a:srgbClr val="6633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Set Sample rate = 2.5 KS / Sec in the DSO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6200" y="3048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L15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696200" y="3962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K12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848600" y="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Nexys 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2484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9144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65" name="Picture 5" descr="ist2_113370_subconscious"/>
          <p:cNvPicPr>
            <a:picLocks noGrp="1" noChangeAspect="1" noChangeArrowheads="1"/>
          </p:cNvPicPr>
          <p:nvPr>
            <p:ph/>
          </p:nvPr>
        </p:nvPicPr>
        <p:blipFill>
          <a:blip r:embed="rId2">
            <a:lum bright="16000"/>
          </a:blip>
          <a:srcRect/>
          <a:stretch>
            <a:fillRect/>
          </a:stretch>
        </p:blipFill>
        <p:spPr>
          <a:xfrm>
            <a:off x="3556853" y="2667001"/>
            <a:ext cx="5587148" cy="4191000"/>
          </a:xfrm>
          <a:noFill/>
          <a:ln/>
        </p:spPr>
      </p:pic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28600" y="1418272"/>
            <a:ext cx="8229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3300"/>
                </a:solidFill>
              </a:rPr>
              <a:t>The </a:t>
            </a: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3300"/>
                </a:solidFill>
              </a:rPr>
              <a:t>End..... </a:t>
            </a:r>
          </a:p>
          <a:p>
            <a:pPr>
              <a:spcBef>
                <a:spcPct val="50000"/>
              </a:spcBef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3300"/>
                </a:solidFill>
              </a:rPr>
              <a:t>                      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3300"/>
                </a:solidFill>
              </a:rPr>
              <a:t>May </a:t>
            </a: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3300"/>
                </a:solidFill>
              </a:rPr>
              <a:t>be a new Beginning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10000"/>
            <a:ext cx="2590800" cy="20237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ist2_2066140-i-have-a-ques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lum contrast="48000"/>
          </a:blip>
          <a:srcRect/>
          <a:stretch>
            <a:fillRect/>
          </a:stretch>
        </p:blipFill>
        <p:spPr>
          <a:xfrm>
            <a:off x="5029200" y="457200"/>
            <a:ext cx="4114800" cy="6400800"/>
          </a:xfrm>
          <a:noFill/>
          <a:ln/>
        </p:spPr>
      </p:pic>
      <p:pic>
        <p:nvPicPr>
          <p:cNvPr id="93188" name="Picture 4" descr="ist2_5877587-confus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lum contrast="20000"/>
          </a:blip>
          <a:srcRect/>
          <a:stretch>
            <a:fillRect/>
          </a:stretch>
        </p:blipFill>
        <p:spPr>
          <a:xfrm>
            <a:off x="0" y="0"/>
            <a:ext cx="2500313" cy="3124200"/>
          </a:xfrm>
          <a:noFill/>
          <a:ln/>
        </p:spPr>
      </p:pic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819400" y="2133600"/>
            <a:ext cx="2667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solidFill>
                  <a:srgbClr val="008000"/>
                </a:solidFill>
                <a:latin typeface="Garamond" pitchFamily="18" charset="0"/>
              </a:rPr>
              <a:t>Questions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248400"/>
            <a:ext cx="5791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7400" y="762000"/>
            <a:ext cx="7086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" y="639633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3:10 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43434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To my Students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304800"/>
            <a:ext cx="4800600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200" dirty="0">
                <a:ln>
                  <a:solidFill>
                    <a:srgbClr val="FF33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Thanks …………..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67000" y="1676400"/>
            <a:ext cx="5562600" cy="163121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smtClean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S</a:t>
            </a:r>
            <a:r>
              <a:rPr lang="en-US" sz="4000" dirty="0" smtClean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. Adithya </a:t>
            </a:r>
            <a:r>
              <a:rPr lang="en-US" sz="4000" dirty="0" smtClean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B.E. </a:t>
            </a:r>
          </a:p>
          <a:p>
            <a:pPr>
              <a:spcBef>
                <a:spcPct val="50000"/>
              </a:spcBef>
              <a:defRPr/>
            </a:pPr>
            <a:r>
              <a:rPr lang="en-US" sz="4000" dirty="0" smtClean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S. </a:t>
            </a:r>
            <a:r>
              <a:rPr lang="en-US" sz="4000" dirty="0" err="1" smtClean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Sibi</a:t>
            </a:r>
            <a:r>
              <a:rPr lang="en-US" sz="4000" dirty="0" smtClean="0">
                <a:ln w="18415" cmpd="sng">
                  <a:solidFill>
                    <a:srgbClr val="FF5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</a:rPr>
              <a:t>   B.E.</a:t>
            </a:r>
            <a:endParaRPr lang="en-US" sz="4000" dirty="0" smtClean="0">
              <a:ln w="18415" cmpd="sng">
                <a:solidFill>
                  <a:srgbClr val="FF505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eorgia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152400" y="914400"/>
            <a:ext cx="365760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0" y="2819401"/>
            <a:ext cx="1169551" cy="403859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Senthil  Kumaran Mahadevan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419600"/>
            <a:ext cx="7848600" cy="224676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For encouraging me </a:t>
            </a:r>
          </a:p>
          <a:p>
            <a:pPr algn="r">
              <a:spcBef>
                <a:spcPct val="50000"/>
              </a:spcBef>
              <a:defRPr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&amp;</a:t>
            </a:r>
          </a:p>
          <a:p>
            <a:pPr algn="r">
              <a:spcBef>
                <a:spcPct val="50000"/>
              </a:spcBef>
              <a:defRPr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For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Preparing the entire hardware setup for this workshop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6096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9" name="Object 7"/>
          <p:cNvGraphicFramePr>
            <a:graphicFrameLocks noChangeAspect="1"/>
          </p:cNvGraphicFramePr>
          <p:nvPr>
            <p:ph/>
          </p:nvPr>
        </p:nvGraphicFramePr>
        <p:xfrm>
          <a:off x="762000" y="561975"/>
          <a:ext cx="7277100" cy="5537200"/>
        </p:xfrm>
        <a:graphic>
          <a:graphicData uri="http://schemas.openxmlformats.org/presentationml/2006/ole">
            <p:oleObj spid="_x0000_s1026" name="Bitmap Image" r:id="rId3" imgW="6935168" imgH="5276190" progId="PBrush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228600"/>
            <a:ext cx="4876800" cy="6477000"/>
            <a:chOff x="192" y="144"/>
            <a:chExt cx="3072" cy="4080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192" y="144"/>
              <a:ext cx="3072" cy="40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480" y="624"/>
              <a:ext cx="2592" cy="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CC0066"/>
                  </a:solidFill>
                </a:rPr>
                <a:t>Choose Heaven or Hell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CC0066"/>
                  </a:solidFill>
                </a:rPr>
                <a:t>          Without any Choice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CC0066"/>
                  </a:solidFill>
                </a:rPr>
                <a:t>Then	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CC0066"/>
                  </a:solidFill>
                </a:rPr>
                <a:t>          Anything is Heaven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CC0066"/>
                  </a:solidFill>
                </a:rPr>
                <a:t>If  Not 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CC0066"/>
                  </a:solidFill>
                </a:rPr>
                <a:t>          Every thing is Hell</a:t>
              </a:r>
            </a:p>
            <a:p>
              <a:pPr>
                <a:spcBef>
                  <a:spcPct val="50000"/>
                </a:spcBef>
              </a:pPr>
              <a:r>
                <a:rPr lang="en-US" sz="1800"/>
                <a:t>   </a:t>
              </a:r>
            </a:p>
            <a:p>
              <a:pPr>
                <a:spcBef>
                  <a:spcPct val="50000"/>
                </a:spcBef>
              </a:pPr>
              <a:endParaRPr lang="en-US" sz="1800"/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6600"/>
                  </a:solidFill>
                </a:rPr>
                <a:t>Choicelessness is the Choice of Life</a:t>
              </a:r>
            </a:p>
            <a:p>
              <a:pPr>
                <a:spcBef>
                  <a:spcPct val="50000"/>
                </a:spcBef>
              </a:pPr>
              <a:endParaRPr lang="en-US" sz="1800"/>
            </a:p>
            <a:p>
              <a:pPr>
                <a:spcBef>
                  <a:spcPct val="50000"/>
                </a:spcBef>
              </a:pPr>
              <a:endParaRPr lang="en-US" sz="1800"/>
            </a:p>
            <a:p>
              <a:pPr>
                <a:spcBef>
                  <a:spcPct val="50000"/>
                </a:spcBef>
              </a:pPr>
              <a:r>
                <a:rPr lang="en-US" sz="1800"/>
                <a:t>                         </a:t>
              </a:r>
              <a:r>
                <a:rPr lang="en-US" sz="1800">
                  <a:solidFill>
                    <a:schemeClr val="accent2"/>
                  </a:solidFill>
                </a:rPr>
                <a:t>-  ZENTILL  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</a:rPr>
                <a:t>                            [ Dedicated to OSHO ]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ist2_4168171_climbing_to_the_success_book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6831013" y="0"/>
            <a:ext cx="2312987" cy="3475038"/>
          </a:xfrm>
          <a:noFill/>
          <a:ln/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990600"/>
            <a:ext cx="8229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CC0099"/>
                </a:solidFill>
                <a:latin typeface="Garamond" pitchFamily="18" charset="0"/>
              </a:rPr>
              <a:t> Work </a:t>
            </a:r>
            <a:r>
              <a:rPr lang="en-US" sz="2400" dirty="0">
                <a:solidFill>
                  <a:srgbClr val="CC0099"/>
                </a:solidFill>
                <a:latin typeface="Garamond" pitchFamily="18" charset="0"/>
              </a:rPr>
              <a:t>not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0099"/>
                </a:solidFill>
                <a:latin typeface="Garamond" pitchFamily="18" charset="0"/>
              </a:rPr>
              <a:t>             </a:t>
            </a:r>
            <a:r>
              <a:rPr lang="en-US" sz="2400" dirty="0" smtClean="0">
                <a:solidFill>
                  <a:srgbClr val="CC0099"/>
                </a:solidFill>
                <a:latin typeface="Garamond" pitchFamily="18" charset="0"/>
              </a:rPr>
              <a:t>        for </a:t>
            </a:r>
            <a:r>
              <a:rPr lang="en-US" sz="2400" dirty="0">
                <a:solidFill>
                  <a:srgbClr val="CC0099"/>
                </a:solidFill>
                <a:latin typeface="Garamond" pitchFamily="18" charset="0"/>
              </a:rPr>
              <a:t>a Purpose 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0099"/>
                </a:solidFill>
                <a:latin typeface="Garamond" pitchFamily="18" charset="0"/>
              </a:rPr>
              <a:t>                                     Work For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0099"/>
                </a:solidFill>
                <a:latin typeface="Garamond" pitchFamily="18" charset="0"/>
              </a:rPr>
              <a:t>					The Joy of Working</a:t>
            </a:r>
            <a:r>
              <a:rPr lang="en-US" sz="2400" dirty="0">
                <a:latin typeface="Garamond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Garamond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Garamond" pitchFamily="18" charset="0"/>
              </a:rPr>
              <a:t>     </a:t>
            </a:r>
            <a:r>
              <a:rPr lang="en-US" sz="2400" dirty="0">
                <a:solidFill>
                  <a:schemeClr val="accent2"/>
                </a:solidFill>
                <a:latin typeface="Garamond" pitchFamily="18" charset="0"/>
              </a:rPr>
              <a:t>“ Take up a job you love not a day you will work”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accent2"/>
              </a:solidFill>
              <a:latin typeface="Garamond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Garamond" pitchFamily="18" charset="0"/>
              </a:rPr>
              <a:t>                                                                            </a:t>
            </a:r>
            <a:r>
              <a:rPr lang="en-US" sz="2400" dirty="0">
                <a:solidFill>
                  <a:srgbClr val="006600"/>
                </a:solidFill>
                <a:latin typeface="Garamond" pitchFamily="18" charset="0"/>
              </a:rPr>
              <a:t>-  Thank You </a:t>
            </a:r>
          </a:p>
          <a:p>
            <a:pPr algn="r">
              <a:spcBef>
                <a:spcPct val="50000"/>
              </a:spcBef>
            </a:pPr>
            <a:r>
              <a:rPr lang="en-US" sz="2400" dirty="0" err="1">
                <a:solidFill>
                  <a:srgbClr val="006600"/>
                </a:solidFill>
                <a:latin typeface="Garamond" pitchFamily="18" charset="0"/>
              </a:rPr>
              <a:t>Zentill</a:t>
            </a:r>
            <a:r>
              <a:rPr lang="en-US" sz="2400" dirty="0">
                <a:solidFill>
                  <a:srgbClr val="006600"/>
                </a:solidFill>
                <a:latin typeface="Garamond" pitchFamily="18" charset="0"/>
              </a:rPr>
              <a:t> [ ]</a:t>
            </a:r>
            <a:r>
              <a:rPr lang="en-US" sz="2400" dirty="0">
                <a:latin typeface="Garamond" pitchFamily="18" charset="0"/>
              </a:rPr>
              <a:t> 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324600" y="6583363"/>
            <a:ext cx="2819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  <a:latin typeface="Garamond" pitchFamily="18" charset="0"/>
              </a:rPr>
              <a:t>SSNCE</a:t>
            </a:r>
            <a:r>
              <a:rPr lang="en-US" sz="1200" b="1">
                <a:latin typeface="Garamond" pitchFamily="18" charset="0"/>
              </a:rPr>
              <a:t> /</a:t>
            </a:r>
            <a:r>
              <a:rPr lang="en-US" sz="1200" b="1">
                <a:solidFill>
                  <a:schemeClr val="accent2"/>
                </a:solidFill>
                <a:latin typeface="Garamond" pitchFamily="18" charset="0"/>
              </a:rPr>
              <a:t>EEE</a:t>
            </a:r>
            <a:r>
              <a:rPr lang="en-US" sz="1200" b="1">
                <a:latin typeface="Garamond" pitchFamily="18" charset="0"/>
              </a:rPr>
              <a:t>/IC-WS/</a:t>
            </a:r>
            <a:r>
              <a:rPr lang="en-US" sz="1200" b="1">
                <a:solidFill>
                  <a:srgbClr val="CC0099"/>
                </a:solidFill>
                <a:latin typeface="Garamond" pitchFamily="18" charset="0"/>
              </a:rPr>
              <a:t>20-12-2009</a:t>
            </a:r>
            <a:r>
              <a:rPr lang="en-US" sz="1200" b="1">
                <a:latin typeface="Garamond" pitchFamily="18" charset="0"/>
              </a:rPr>
              <a:t>/S70</a:t>
            </a:r>
            <a:endParaRPr lang="en-US" sz="1200" b="1">
              <a:solidFill>
                <a:srgbClr val="0066FF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484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C:\Users\ZenTill\Desktop\Presentation\ist2_9820211-swallowtail-metamorphos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0"/>
            <a:ext cx="5273676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066800" y="22860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>
                <a:solidFill>
                  <a:srgbClr val="990099"/>
                </a:solidFill>
                <a:latin typeface="Garamond" pitchFamily="18" charset="0"/>
              </a:rPr>
              <a:t>“Follow your heart. Being a caterpillar you will become a butterfly”</a:t>
            </a:r>
          </a:p>
          <a:p>
            <a:pPr algn="just"/>
            <a:r>
              <a:rPr lang="en-US" sz="2400" i="1" dirty="0" smtClean="0">
                <a:solidFill>
                  <a:srgbClr val="990099"/>
                </a:solidFill>
                <a:latin typeface="Garamond" pitchFamily="18" charset="0"/>
              </a:rPr>
              <a:t>                                                                - ZnTill [     ] 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5181600"/>
            <a:ext cx="1910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990099"/>
                </a:solidFill>
                <a:latin typeface="Garamond" pitchFamily="18" charset="0"/>
              </a:rPr>
              <a:t>Thank You </a:t>
            </a:r>
            <a:r>
              <a:rPr lang="en-US" i="1" dirty="0" smtClean="0">
                <a:solidFill>
                  <a:srgbClr val="990099"/>
                </a:solidFill>
                <a:latin typeface="Garamond" pitchFamily="18" charset="0"/>
              </a:rPr>
              <a:t>…..</a:t>
            </a:r>
          </a:p>
          <a:p>
            <a:r>
              <a:rPr lang="en-US" i="1" dirty="0" smtClean="0">
                <a:solidFill>
                  <a:srgbClr val="990099"/>
                </a:solidFill>
                <a:latin typeface="Garamond" pitchFamily="18" charset="0"/>
              </a:rPr>
              <a:t>Zentill [ ]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800" y="3352800"/>
            <a:ext cx="8534400" cy="1535906"/>
            <a:chOff x="304800" y="3352800"/>
            <a:chExt cx="8534400" cy="1535906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304800" y="3352800"/>
              <a:ext cx="8229600" cy="123110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ta-IN" sz="2800" dirty="0" smtClean="0">
                  <a:solidFill>
                    <a:schemeClr val="bg1"/>
                  </a:solidFill>
                </a:rPr>
                <a:t>உவப்பத் தலைக்கூடி உள்ளப் பிரிதல்</a:t>
              </a:r>
              <a:br>
                <a:rPr lang="ta-IN" sz="2800" dirty="0" smtClean="0">
                  <a:solidFill>
                    <a:schemeClr val="bg1"/>
                  </a:solidFill>
                </a:rPr>
              </a:br>
              <a:r>
                <a:rPr lang="ta-IN" sz="2800" dirty="0" smtClean="0">
                  <a:solidFill>
                    <a:schemeClr val="bg1"/>
                  </a:solidFill>
                </a:rPr>
                <a:t>அனைத்தே புலவர் தொழில்</a:t>
              </a:r>
              <a:endParaRPr lang="en-US" sz="2800" dirty="0" smtClean="0">
                <a:solidFill>
                  <a:schemeClr val="bg1"/>
                </a:solidFill>
              </a:endParaRPr>
            </a:p>
            <a:p>
              <a:pPr lvl="0" algn="l"/>
              <a:endParaRPr kumimoji="0" lang="ta-IN" sz="1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457200" y="3505200"/>
              <a:ext cx="8229600" cy="123110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ta-IN" sz="2800" dirty="0" smtClean="0">
                  <a:solidFill>
                    <a:schemeClr val="bg1"/>
                  </a:solidFill>
                </a:rPr>
                <a:t>உவப்பத் தலைக்கூடி உள்ளப் பிரிதல்</a:t>
              </a:r>
              <a:br>
                <a:rPr lang="ta-IN" sz="2800" dirty="0" smtClean="0">
                  <a:solidFill>
                    <a:schemeClr val="bg1"/>
                  </a:solidFill>
                </a:rPr>
              </a:br>
              <a:r>
                <a:rPr lang="ta-IN" sz="2800" dirty="0" smtClean="0">
                  <a:solidFill>
                    <a:schemeClr val="bg1"/>
                  </a:solidFill>
                </a:rPr>
                <a:t>அனைத்தே புலவர் தொழில்</a:t>
              </a:r>
              <a:endParaRPr lang="en-US" sz="2800" dirty="0" smtClean="0">
                <a:solidFill>
                  <a:schemeClr val="bg1"/>
                </a:solidFill>
              </a:endParaRPr>
            </a:p>
            <a:p>
              <a:pPr lvl="0" algn="l"/>
              <a:endParaRPr kumimoji="0" lang="ta-IN" sz="1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" name="Rectangle 1"/>
            <p:cNvSpPr>
              <a:spLocks noChangeArrowheads="1"/>
            </p:cNvSpPr>
            <p:nvPr/>
          </p:nvSpPr>
          <p:spPr bwMode="auto">
            <a:xfrm>
              <a:off x="609600" y="3657600"/>
              <a:ext cx="8229600" cy="123110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ta-IN" sz="2800" dirty="0" smtClean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உவப்பத் தலைக்கூடி உள்ளப் பிரிதல்</a:t>
              </a:r>
              <a:br>
                <a:rPr lang="ta-IN" sz="2800" dirty="0" smtClean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</a:br>
              <a:r>
                <a:rPr lang="ta-IN" sz="2800" dirty="0" smtClean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அனைத்தே புலவர் தொழில்</a:t>
              </a:r>
              <a:endParaRPr lang="en-US" sz="2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lvl="0" algn="l"/>
              <a:endParaRPr kumimoji="0" lang="ta-IN" sz="1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639633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3:20 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Garamond" pitchFamily="18" charset="0"/>
              </a:rPr>
              <a:t>M</a:t>
            </a:r>
            <a:endParaRPr lang="en-US" kern="0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SenthilKumaran\Desktop\alarm_clock_going_off_md_w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1600200" cy="16002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3048000"/>
            <a:ext cx="7620000" cy="1524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996633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Quick Understanding of  VHDL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609600"/>
            <a:ext cx="102806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90600" y="186396"/>
            <a:ext cx="76200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996633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Coding a controller &amp; FPGA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038600" cy="26670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C00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C00000"/>
                </a:solidFill>
                <a:latin typeface="Garamond" pitchFamily="18" charset="0"/>
              </a:rPr>
              <a:t>Microcontroller</a:t>
            </a:r>
          </a:p>
          <a:p>
            <a:pPr algn="ctr">
              <a:buFontTx/>
              <a:buNone/>
            </a:pPr>
            <a:endParaRPr lang="en-US" dirty="0" smtClean="0"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latin typeface="Garamond" pitchFamily="18" charset="0"/>
              </a:rPr>
              <a:t>Codes on the Architecture</a:t>
            </a:r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3886200"/>
            <a:ext cx="4038600" cy="23622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008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8000"/>
                </a:solidFill>
                <a:latin typeface="Garamond" pitchFamily="18" charset="0"/>
              </a:rPr>
              <a:t>FPGA</a:t>
            </a:r>
          </a:p>
          <a:p>
            <a:pPr algn="ctr">
              <a:buFontTx/>
              <a:buNone/>
            </a:pPr>
            <a:endParaRPr lang="en-US" dirty="0" smtClean="0"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latin typeface="Garamond" pitchFamily="18" charset="0"/>
              </a:rPr>
              <a:t>Codes for the Architecture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61722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620000" cy="1143000"/>
          </a:xfrm>
        </p:spPr>
        <p:txBody>
          <a:bodyPr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Coding Methods in FPGA</a:t>
            </a:r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 rot="19351097">
            <a:off x="4335795" y="2789436"/>
            <a:ext cx="4038600" cy="259744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C00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C00000"/>
                </a:solidFill>
                <a:latin typeface="Garamond" pitchFamily="18" charset="0"/>
              </a:rPr>
              <a:t>Structural Architecture</a:t>
            </a:r>
          </a:p>
          <a:p>
            <a:pPr algn="ctr">
              <a:buFontTx/>
              <a:buNone/>
            </a:pPr>
            <a:r>
              <a:rPr lang="en-US" i="1" dirty="0" smtClean="0">
                <a:latin typeface="Garamond" pitchFamily="18" charset="0"/>
              </a:rPr>
              <a:t>{Interconnected unit}</a:t>
            </a:r>
          </a:p>
          <a:p>
            <a:pPr algn="ctr">
              <a:buFontTx/>
              <a:buNone/>
            </a:pPr>
            <a:r>
              <a:rPr lang="en-US" dirty="0" smtClean="0">
                <a:latin typeface="Garamond" pitchFamily="18" charset="0"/>
              </a:rPr>
              <a:t>Modular approach</a:t>
            </a:r>
          </a:p>
          <a:p>
            <a:pPr algn="ctr">
              <a:buFontTx/>
              <a:buNone/>
            </a:pPr>
            <a:endParaRPr lang="en-US" dirty="0" smtClean="0">
              <a:solidFill>
                <a:srgbClr val="008000"/>
              </a:solidFill>
              <a:latin typeface="Garamond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 rot="19277935">
            <a:off x="847580" y="2798570"/>
            <a:ext cx="4038600" cy="2667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FontTx/>
              <a:buNone/>
            </a:pPr>
            <a:endParaRPr lang="en-US" dirty="0" smtClean="0">
              <a:solidFill>
                <a:srgbClr val="C00000"/>
              </a:solidFill>
              <a:latin typeface="Garamond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C00000"/>
                </a:solidFill>
                <a:latin typeface="Garamond" pitchFamily="18" charset="0"/>
              </a:rPr>
              <a:t>Behavioral Architecture</a:t>
            </a:r>
          </a:p>
          <a:p>
            <a:pPr algn="ctr">
              <a:buFontTx/>
              <a:buNone/>
            </a:pPr>
            <a:r>
              <a:rPr lang="en-US" i="1" dirty="0" smtClean="0">
                <a:latin typeface="Garamond" pitchFamily="18" charset="0"/>
              </a:rPr>
              <a:t>{Single unit}</a:t>
            </a:r>
          </a:p>
          <a:p>
            <a:pPr algn="ctr">
              <a:buFontTx/>
              <a:buNone/>
            </a:pPr>
            <a:r>
              <a:rPr lang="en-US" dirty="0" smtClean="0">
                <a:latin typeface="Garamond" pitchFamily="18" charset="0"/>
              </a:rPr>
              <a:t>Non modular approach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723265" cy="925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9987</TotalTime>
  <Words>2099</Words>
  <Application>Microsoft PowerPoint</Application>
  <PresentationFormat>On-screen Show (4:3)</PresentationFormat>
  <Paragraphs>722</Paragraphs>
  <Slides>62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Default Design</vt:lpstr>
      <vt:lpstr>Bitmap Image</vt:lpstr>
      <vt:lpstr>Slide 1</vt:lpstr>
      <vt:lpstr>Slide 2</vt:lpstr>
      <vt:lpstr>Slide 3</vt:lpstr>
      <vt:lpstr>Slide 4</vt:lpstr>
      <vt:lpstr>Slide 5</vt:lpstr>
      <vt:lpstr>Slide 6</vt:lpstr>
      <vt:lpstr>A Quick Understanding of  VHDL</vt:lpstr>
      <vt:lpstr>Coding a controller &amp; FPGA</vt:lpstr>
      <vt:lpstr>Coding Methods in FPGA</vt:lpstr>
      <vt:lpstr>Before we Code……………             Keywords</vt:lpstr>
      <vt:lpstr> Behavioral Coding</vt:lpstr>
      <vt:lpstr>Behavioral……………             Coding</vt:lpstr>
      <vt:lpstr>Behavioral……………             Coding</vt:lpstr>
      <vt:lpstr>Behavioral……………             Coding</vt:lpstr>
      <vt:lpstr>Coding</vt:lpstr>
      <vt:lpstr>Coding – Through Model based approach</vt:lpstr>
      <vt:lpstr>Slide 17</vt:lpstr>
      <vt:lpstr> MATLAB  - Xilinx Interface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Demonstration………    MATLAB  - Xilinx Interface – Beautiful  problem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zentill</dc:creator>
  <cp:lastModifiedBy>SenthilKumaran</cp:lastModifiedBy>
  <cp:revision>1619</cp:revision>
  <dcterms:created xsi:type="dcterms:W3CDTF">2008-05-08T04:08:46Z</dcterms:created>
  <dcterms:modified xsi:type="dcterms:W3CDTF">2015-09-01T03:46:43Z</dcterms:modified>
</cp:coreProperties>
</file>