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71" r:id="rId7"/>
    <p:sldId id="278" r:id="rId8"/>
    <p:sldId id="277" r:id="rId9"/>
    <p:sldId id="279" r:id="rId10"/>
    <p:sldId id="280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ha Alatagi" initials="NA" lastIdx="1" clrIdx="0">
    <p:extLst>
      <p:ext uri="{19B8F6BF-5375-455C-9EA6-DF929625EA0E}">
        <p15:presenceInfo xmlns="" xmlns:p15="http://schemas.microsoft.com/office/powerpoint/2012/main" userId="544efdf7370360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DEA3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1" d="100"/>
          <a:sy n="71" d="100"/>
        </p:scale>
        <p:origin x="-108" y="-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pPr/>
              <a:t>12/3/2022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pPr/>
              <a:t>12/3/2022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19827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162" y="1752602"/>
            <a:ext cx="1036050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162" y="3611607"/>
            <a:ext cx="10360501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3844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E98B6D-D56E-4232-987A-0FD948506D83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73F9BA-9879-48F0-99E8-AD84D46483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481330"/>
            <a:ext cx="10969943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2974" y="274641"/>
            <a:ext cx="2369343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430604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7" y="1059712"/>
            <a:ext cx="10360501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8922" y="2931712"/>
            <a:ext cx="6094413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7644" y="3005472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599154" y="3005472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481329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481329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969943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5410200"/>
            <a:ext cx="5385514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6" y="5410200"/>
            <a:ext cx="538763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1444295"/>
            <a:ext cx="5385514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444295"/>
            <a:ext cx="538763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876800"/>
            <a:ext cx="9973103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1265" y="5355102"/>
            <a:ext cx="529807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8882" y="274320"/>
            <a:ext cx="9970459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7040" y="6407944"/>
            <a:ext cx="2559653" cy="365760"/>
          </a:xfrm>
        </p:spPr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246" y="5443402"/>
            <a:ext cx="9547913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721" y="189968"/>
            <a:ext cx="11579384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8576" y="6407945"/>
            <a:ext cx="31334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" y="4865122"/>
            <a:ext cx="10764439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524" y="5944936"/>
            <a:ext cx="658578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455" y="5939011"/>
            <a:ext cx="4919320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4" y="5791253"/>
            <a:ext cx="4535237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2" y="5787739"/>
            <a:ext cx="4539496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49141" y="4988440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0651" y="4988440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524" y="5944936"/>
            <a:ext cx="658578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455" y="5939011"/>
            <a:ext cx="4919320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4" y="5791253"/>
            <a:ext cx="4535237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2" y="5787739"/>
            <a:ext cx="4539496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1" y="1481329"/>
            <a:ext cx="10969943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7040" y="6407944"/>
            <a:ext cx="2559653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1DC1F7-A9E9-4D8B-8C97-C74523B2CF2A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8576" y="6407945"/>
            <a:ext cx="3133425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6693" y="6407945"/>
            <a:ext cx="48755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1196752"/>
            <a:ext cx="12188824" cy="990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5DEA36"/>
                </a:solidFill>
              </a:rPr>
              <a:t>Farmers form the backbone of the country.</a:t>
            </a:r>
          </a:p>
          <a:p>
            <a:pPr algn="l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5DEA36"/>
                </a:solidFill>
              </a:rPr>
              <a:t>The job most can’t handle.</a:t>
            </a:r>
            <a:endParaRPr lang="en-US" b="1" dirty="0">
              <a:solidFill>
                <a:srgbClr val="5DEA3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70284" y="0"/>
            <a:ext cx="121888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err="1" smtClean="0">
                <a:ln w="0"/>
                <a:solidFill>
                  <a:srgbClr val="5DEA3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Bell MT" pitchFamily="18" charset="0"/>
              </a:rPr>
              <a:t>Kisaan</a:t>
            </a:r>
            <a:r>
              <a:rPr lang="en-IN" sz="5400" b="1" cap="all" spc="0" dirty="0" smtClean="0">
                <a:ln w="0"/>
                <a:solidFill>
                  <a:srgbClr val="5DEA3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Bell MT" pitchFamily="18" charset="0"/>
              </a:rPr>
              <a:t> </a:t>
            </a:r>
            <a:r>
              <a:rPr lang="en-IN" sz="5400" b="1" cap="all" spc="0" dirty="0" err="1" smtClean="0">
                <a:ln w="0"/>
                <a:solidFill>
                  <a:srgbClr val="5DEA3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Bell MT" pitchFamily="18" charset="0"/>
              </a:rPr>
              <a:t>kalyan</a:t>
            </a:r>
            <a:endParaRPr lang="en-US" sz="5400" b="1" cap="all" spc="0" dirty="0">
              <a:ln w="0"/>
              <a:solidFill>
                <a:srgbClr val="5DEA36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Bell MT" pitchFamily="18" charset="0"/>
            </a:endParaRPr>
          </a:p>
        </p:txBody>
      </p:sp>
      <p:sp>
        <p:nvSpPr>
          <p:cNvPr id="31746" name="AutoShape 2" descr="blob:https://web.whatsapp.com/bf85752b-dcc8-44a7-a37d-c062b36ee9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AutoShape 4" descr="blob:https://web.whatsapp.com/bf85752b-dcc8-44a7-a37d-c062b36ee9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utoShape 6" descr="blob:https://web.whatsapp.com/bf85752b-dcc8-44a7-a37d-c062b36ee9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AutoShape 8" descr="blob:https://web.whatsapp.com/bf85752b-dcc8-44a7-a37d-c062b36ee9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3150529-CE41-E4C4-71AC-02CFFE84B898}"/>
              </a:ext>
            </a:extLst>
          </p:cNvPr>
          <p:cNvSpPr txBox="1">
            <a:spLocks/>
          </p:cNvSpPr>
          <p:nvPr/>
        </p:nvSpPr>
        <p:spPr>
          <a:xfrm>
            <a:off x="261764" y="3429000"/>
            <a:ext cx="12116817" cy="1731647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DEA3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RUTHVIK CHOWDARY 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DEA3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 VINOD ALATAGI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DEA3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V ANIRUDH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DEA3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 S RAHUL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5DEA3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348880"/>
            <a:ext cx="1279115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4400" b="1" cap="all" spc="0" dirty="0" smtClean="0">
                <a:ln w="0"/>
                <a:effectLst>
                  <a:reflection blurRad="6350" stA="50000" endA="300" endPos="50000" dist="29997" dir="5400000" sy="-100000" algn="bl" rotWithShape="0"/>
                </a:effectLst>
              </a:rPr>
              <a:t> OUR TEAM</a:t>
            </a:r>
            <a:endParaRPr lang="en-US" sz="4400" b="1" cap="all" spc="0" dirty="0">
              <a:ln w="0"/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3" name="Picture 12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0596" y="1412776"/>
            <a:ext cx="4438229" cy="34366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0820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9EC118-352C-7AE5-0710-8568662D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7"/>
            <a:ext cx="12188825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It helps farmer know the prices of the crop even before he goes to the market.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It educates farmers about the crops that give good profit to them 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It makes the farmer aware of new government schemes in their local language.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It also links their </a:t>
            </a:r>
            <a:r>
              <a:rPr lang="en-US" dirty="0" err="1" smtClean="0">
                <a:solidFill>
                  <a:srgbClr val="5DEA36"/>
                </a:solidFill>
              </a:rPr>
              <a:t>kissan</a:t>
            </a:r>
            <a:r>
              <a:rPr lang="en-US" dirty="0" smtClean="0">
                <a:solidFill>
                  <a:srgbClr val="5DEA36"/>
                </a:solidFill>
              </a:rPr>
              <a:t> card to UPI.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All these feature help a farmer to earn good profits and prevent losses.</a:t>
            </a:r>
            <a:endParaRPr lang="en-IN" dirty="0">
              <a:solidFill>
                <a:srgbClr val="5DEA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HOW IS 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THIS </a:t>
            </a:r>
            <a:r>
              <a:rPr lang="en-US" sz="4400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APP 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UNIQUE ?</a:t>
            </a:r>
            <a:endParaRPr lang="en-US" sz="44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414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1765" y="1481329"/>
            <a:ext cx="11593288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GIVES THE CURRENT MSP OF THE CROP.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PROVIDES THE FARMER WITH A FINANCIAL REPORT-KISAAN REPORT.</a:t>
            </a:r>
            <a:endParaRPr lang="en-US" dirty="0" smtClean="0">
              <a:solidFill>
                <a:srgbClr val="5DEA36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MAKES A FARMER AWARE OF NEW GOVERNMENT SCHEMES FOR FARMERS.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LINKS KISSAN CARD TO UPI.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GIVES US THE INFORMATION ABOUT THE PRICES OF THE CROP IN WHOLESALE MARKET.</a:t>
            </a:r>
          </a:p>
          <a:p>
            <a:pPr>
              <a:buFont typeface="Wingdings" pitchFamily="2" charset="2"/>
              <a:buChar char="q"/>
            </a:pPr>
            <a:endParaRPr lang="en-IN" dirty="0" smtClean="0">
              <a:solidFill>
                <a:srgbClr val="5DEA36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5DEA3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60648"/>
            <a:ext cx="119990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 w="0"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BENEFITS OF THIS APP</a:t>
            </a:r>
            <a:endParaRPr lang="en-US" sz="5400" b="1" cap="all" spc="0" dirty="0">
              <a:ln w="0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Picture 4" descr="adobestock_206333246-1920x128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8708" y="4581128"/>
            <a:ext cx="2983261" cy="1988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0798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1764" y="1124744"/>
            <a:ext cx="10969943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It allows the farmer to find out where he can sell his crops , to obtain max profit 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The transportation of the goods at low price with good service.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Allows the farmer to determine where to sell his crops in the wholesale market to attain maximum profits</a:t>
            </a:r>
            <a:r>
              <a:rPr lang="en-IN" dirty="0" smtClean="0">
                <a:solidFill>
                  <a:srgbClr val="5DEA36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The MSP gets updated every time a farmer sells his crops in the farmers market.</a:t>
            </a:r>
            <a:endParaRPr lang="en-IN" dirty="0" smtClean="0">
              <a:solidFill>
                <a:srgbClr val="5DEA36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5DEA36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5DEA36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5DEA36"/>
              </a:solidFill>
            </a:endParaRP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772" y="0"/>
            <a:ext cx="10969943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 CURRENT </a:t>
            </a:r>
            <a:r>
              <a:rPr lang="en-US" sz="4800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MSP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 OF THE CROP:</a:t>
            </a:r>
            <a:endParaRPr lang="en-US" sz="4400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Picture 4" descr="1000_F_305182329_mIiKrsbhNqKWSc2Iy4ZczhmLLMOUzKX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8628" y="4509120"/>
            <a:ext cx="3168352" cy="210807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0"/>
            <a:ext cx="10969943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KISAAN</a:t>
            </a:r>
            <a:r>
              <a:rPr lang="en-IN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 REPORT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052736"/>
            <a:ext cx="10969943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Once the current MSP of the crops are uploaded to the app , the farmer can determine which crops were most profitable for him , along with his monthly and seasonal expenditure and income in the </a:t>
            </a:r>
            <a:r>
              <a:rPr lang="en-IN" dirty="0" err="1" smtClean="0">
                <a:solidFill>
                  <a:srgbClr val="5DEA36"/>
                </a:solidFill>
              </a:rPr>
              <a:t>kisaan</a:t>
            </a:r>
            <a:r>
              <a:rPr lang="en-IN" dirty="0" smtClean="0">
                <a:solidFill>
                  <a:srgbClr val="5DEA36"/>
                </a:solidFill>
              </a:rPr>
              <a:t> report.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It also gives in the report on the cost price of the necessary materials required for farming , like seeds , pesticides , fertilizers and equipment like tractors and sprinklers etc.</a:t>
            </a:r>
            <a:endParaRPr lang="en-US" dirty="0">
              <a:solidFill>
                <a:srgbClr val="5DEA36"/>
              </a:solidFill>
            </a:endParaRPr>
          </a:p>
        </p:txBody>
      </p:sp>
      <p:pic>
        <p:nvPicPr>
          <p:cNvPr id="4" name="Picture 3" descr="bar-graph-tablet-report-paper-bar-graph-tablet-report-paper-isolated-white-d-illustration-12982838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8268" y="4293096"/>
            <a:ext cx="3456384" cy="1944216"/>
          </a:xfrm>
          <a:prstGeom prst="rect">
            <a:avLst/>
          </a:prstGeom>
        </p:spPr>
      </p:pic>
      <p:pic>
        <p:nvPicPr>
          <p:cNvPr id="5" name="Picture 4" descr="istockphoto-174628030-612x6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4692" y="4221088"/>
            <a:ext cx="3187704" cy="206263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The app also gives the farmers latest updates regarding farmers welfare released by the government in their preferred local language.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5DEA36"/>
                </a:solidFill>
              </a:rPr>
              <a:t>The </a:t>
            </a:r>
            <a:r>
              <a:rPr lang="en-US" dirty="0" smtClean="0">
                <a:solidFill>
                  <a:srgbClr val="5DEA36"/>
                </a:solidFill>
              </a:rPr>
              <a:t>Government has rolled out a number of new initiatives like Soil Health Card Scheme, </a:t>
            </a:r>
            <a:r>
              <a:rPr lang="en-US" dirty="0" err="1" smtClean="0">
                <a:solidFill>
                  <a:srgbClr val="5DEA36"/>
                </a:solidFill>
              </a:rPr>
              <a:t>Neem</a:t>
            </a:r>
            <a:r>
              <a:rPr lang="en-US" dirty="0" smtClean="0">
                <a:solidFill>
                  <a:srgbClr val="5DEA36"/>
                </a:solidFill>
              </a:rPr>
              <a:t> Coated Urea, </a:t>
            </a:r>
            <a:r>
              <a:rPr lang="en-US" dirty="0" err="1" smtClean="0">
                <a:solidFill>
                  <a:srgbClr val="5DEA36"/>
                </a:solidFill>
              </a:rPr>
              <a:t>Paramparagat</a:t>
            </a:r>
            <a:r>
              <a:rPr lang="en-US" dirty="0" smtClean="0">
                <a:solidFill>
                  <a:srgbClr val="5DEA36"/>
                </a:solidFill>
              </a:rPr>
              <a:t> </a:t>
            </a:r>
            <a:r>
              <a:rPr lang="en-US" dirty="0" err="1" smtClean="0">
                <a:solidFill>
                  <a:srgbClr val="5DEA36"/>
                </a:solidFill>
              </a:rPr>
              <a:t>Krishi</a:t>
            </a:r>
            <a:r>
              <a:rPr lang="en-US" dirty="0" smtClean="0">
                <a:solidFill>
                  <a:srgbClr val="5DEA36"/>
                </a:solidFill>
              </a:rPr>
              <a:t> </a:t>
            </a:r>
            <a:r>
              <a:rPr lang="en-US" dirty="0" err="1" smtClean="0">
                <a:solidFill>
                  <a:srgbClr val="5DEA36"/>
                </a:solidFill>
              </a:rPr>
              <a:t>Vikas</a:t>
            </a:r>
            <a:r>
              <a:rPr lang="en-US" dirty="0" smtClean="0">
                <a:solidFill>
                  <a:srgbClr val="5DEA36"/>
                </a:solidFill>
              </a:rPr>
              <a:t> </a:t>
            </a:r>
            <a:r>
              <a:rPr lang="en-US" dirty="0" err="1" smtClean="0">
                <a:solidFill>
                  <a:srgbClr val="5DEA36"/>
                </a:solidFill>
              </a:rPr>
              <a:t>Yojana</a:t>
            </a:r>
            <a:r>
              <a:rPr lang="en-US" dirty="0" smtClean="0">
                <a:solidFill>
                  <a:srgbClr val="5DEA36"/>
                </a:solidFill>
              </a:rPr>
              <a:t> (PKVY), </a:t>
            </a:r>
            <a:r>
              <a:rPr lang="en-US" dirty="0" err="1" smtClean="0">
                <a:solidFill>
                  <a:srgbClr val="5DEA36"/>
                </a:solidFill>
              </a:rPr>
              <a:t>Pradhan</a:t>
            </a:r>
            <a:r>
              <a:rPr lang="en-US" dirty="0" smtClean="0">
                <a:solidFill>
                  <a:srgbClr val="5DEA36"/>
                </a:solidFill>
              </a:rPr>
              <a:t> </a:t>
            </a:r>
            <a:r>
              <a:rPr lang="en-US" dirty="0" err="1" smtClean="0">
                <a:solidFill>
                  <a:srgbClr val="5DEA36"/>
                </a:solidFill>
              </a:rPr>
              <a:t>Mantri</a:t>
            </a:r>
            <a:r>
              <a:rPr lang="en-US" dirty="0" smtClean="0">
                <a:solidFill>
                  <a:srgbClr val="5DEA36"/>
                </a:solidFill>
              </a:rPr>
              <a:t> </a:t>
            </a:r>
            <a:r>
              <a:rPr lang="en-US" dirty="0" err="1" smtClean="0">
                <a:solidFill>
                  <a:srgbClr val="5DEA36"/>
                </a:solidFill>
              </a:rPr>
              <a:t>Krishi</a:t>
            </a:r>
            <a:r>
              <a:rPr lang="en-US" dirty="0" smtClean="0">
                <a:solidFill>
                  <a:srgbClr val="5DEA36"/>
                </a:solidFill>
              </a:rPr>
              <a:t> </a:t>
            </a:r>
            <a:r>
              <a:rPr lang="en-US" dirty="0" err="1" smtClean="0">
                <a:solidFill>
                  <a:srgbClr val="5DEA36"/>
                </a:solidFill>
              </a:rPr>
              <a:t>Sinchayee</a:t>
            </a:r>
            <a:r>
              <a:rPr lang="en-US" dirty="0" smtClean="0">
                <a:solidFill>
                  <a:srgbClr val="5DEA36"/>
                </a:solidFill>
              </a:rPr>
              <a:t> </a:t>
            </a:r>
            <a:r>
              <a:rPr lang="en-US" dirty="0" err="1" smtClean="0">
                <a:solidFill>
                  <a:srgbClr val="5DEA36"/>
                </a:solidFill>
              </a:rPr>
              <a:t>Yojana</a:t>
            </a:r>
            <a:r>
              <a:rPr lang="en-US" dirty="0" smtClean="0">
                <a:solidFill>
                  <a:srgbClr val="5DEA36"/>
                </a:solidFill>
              </a:rPr>
              <a:t> (PMKSY), National Agriculture Market (e-NAM</a:t>
            </a:r>
            <a:r>
              <a:rPr lang="en-US" dirty="0" smtClean="0">
                <a:solidFill>
                  <a:srgbClr val="5DEA36"/>
                </a:solidFill>
              </a:rPr>
              <a:t>) etc through </a:t>
            </a:r>
            <a:r>
              <a:rPr lang="en-US" dirty="0" err="1" smtClean="0">
                <a:solidFill>
                  <a:srgbClr val="5DEA36"/>
                </a:solidFill>
              </a:rPr>
              <a:t>kisan</a:t>
            </a:r>
            <a:r>
              <a:rPr lang="en-US" dirty="0" smtClean="0">
                <a:solidFill>
                  <a:srgbClr val="5DEA36"/>
                </a:solidFill>
              </a:rPr>
              <a:t> news.</a:t>
            </a:r>
            <a:endParaRPr lang="en-US" dirty="0">
              <a:solidFill>
                <a:srgbClr val="5DEA3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GOVERNMENT SCHEMES</a:t>
            </a:r>
            <a:endParaRPr lang="en-US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4532" y="4725144"/>
            <a:ext cx="3384377" cy="189525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This app also allows a farmer to link his </a:t>
            </a:r>
            <a:r>
              <a:rPr lang="en-IN" dirty="0" err="1" smtClean="0">
                <a:solidFill>
                  <a:srgbClr val="5DEA36"/>
                </a:solidFill>
              </a:rPr>
              <a:t>kissan</a:t>
            </a:r>
            <a:r>
              <a:rPr lang="en-IN" dirty="0" smtClean="0">
                <a:solidFill>
                  <a:srgbClr val="5DEA36"/>
                </a:solidFill>
              </a:rPr>
              <a:t> card to UPI , in turn allowing him to access other financial apps.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This allows the farmer a direct link to his bank account , earnings , money spent </a:t>
            </a:r>
            <a:r>
              <a:rPr lang="en-IN" dirty="0" smtClean="0">
                <a:solidFill>
                  <a:srgbClr val="5DEA36"/>
                </a:solidFill>
              </a:rPr>
              <a:t>on equipment like tractors and sprinklers.</a:t>
            </a:r>
          </a:p>
          <a:p>
            <a:pPr>
              <a:buFont typeface="Wingdings" pitchFamily="2" charset="2"/>
              <a:buChar char="q"/>
            </a:pPr>
            <a:r>
              <a:rPr lang="en-IN" dirty="0" err="1" smtClean="0">
                <a:solidFill>
                  <a:srgbClr val="5DEA36"/>
                </a:solidFill>
              </a:rPr>
              <a:t>K</a:t>
            </a:r>
            <a:r>
              <a:rPr lang="en-IN" dirty="0" err="1" smtClean="0">
                <a:solidFill>
                  <a:srgbClr val="5DEA36"/>
                </a:solidFill>
              </a:rPr>
              <a:t>isaan</a:t>
            </a:r>
            <a:r>
              <a:rPr lang="en-IN" dirty="0" smtClean="0">
                <a:solidFill>
                  <a:srgbClr val="5DEA36"/>
                </a:solidFill>
              </a:rPr>
              <a:t> card (green card) provides adequate and timely credit to farmers to meet their cultivation needs.</a:t>
            </a:r>
            <a:endParaRPr lang="en-US" dirty="0">
              <a:solidFill>
                <a:srgbClr val="5DEA3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LINKING OF KISAAN CARD TO UPI</a:t>
            </a:r>
            <a:endParaRPr lang="en-US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2484" y="4725144"/>
            <a:ext cx="2952328" cy="185694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1E9969-E9BD-3DCB-4E5D-5B2B9AB0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Gives awareness of the benefits they are getting from the government and how to use it efficiently.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Farmers may find the current financial schemes difficult to comprehend, leading to mismanagement of finance which leads them to suffer losses.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solidFill>
                  <a:srgbClr val="5DEA36"/>
                </a:solidFill>
              </a:rPr>
              <a:t>Allows them to purchase farming equipment at low rate/prices.</a:t>
            </a:r>
          </a:p>
          <a:p>
            <a:pPr>
              <a:buFont typeface="Wingdings" pitchFamily="2" charset="2"/>
              <a:buChar char="q"/>
            </a:pPr>
            <a:endParaRPr lang="en-IN" dirty="0">
              <a:solidFill>
                <a:srgbClr val="5DEA3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D43D0-D993-6B75-7B04-D8B0379B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WHY IS THIS NECESSARY?</a:t>
            </a:r>
            <a:endParaRPr lang="en-IN" dirty="0"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9112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241</TotalTime>
  <Words>498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Slide 1</vt:lpstr>
      <vt:lpstr>HOW IS THIS APP UNIQUE ?</vt:lpstr>
      <vt:lpstr>Slide 3</vt:lpstr>
      <vt:lpstr> CURRENT MSP OF THE CROP:</vt:lpstr>
      <vt:lpstr>KISAAN REPORT</vt:lpstr>
      <vt:lpstr>GOVERNMENT SCHEMES</vt:lpstr>
      <vt:lpstr>LINKING OF KISAAN CARD TO UPI</vt:lpstr>
      <vt:lpstr>WHY IS THIS NECESSARY?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KISSAN KALYAN</dc:title>
  <dc:creator>Neha Alatagi</dc:creator>
  <cp:lastModifiedBy>student</cp:lastModifiedBy>
  <cp:revision>29</cp:revision>
  <dcterms:created xsi:type="dcterms:W3CDTF">2022-12-02T15:24:16Z</dcterms:created>
  <dcterms:modified xsi:type="dcterms:W3CDTF">2022-12-03T10:32:33Z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