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63" r:id="rId5"/>
    <p:sldId id="269" r:id="rId6"/>
    <p:sldId id="256" r:id="rId7"/>
    <p:sldId id="278" r:id="rId8"/>
    <p:sldId id="280" r:id="rId9"/>
    <p:sldId id="282" r:id="rId10"/>
    <p:sldId id="284" r:id="rId11"/>
    <p:sldId id="27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5" d="100"/>
          <a:sy n="65" d="100"/>
        </p:scale>
        <p:origin x="672"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ie Rice" userId="961b8a01-72f6-402d-803e-2bd16a82fc1b" providerId="ADAL" clId="{369ED027-0076-4710-B8C9-83A522B9366D}"/>
    <pc:docChg chg="custSel modSld">
      <pc:chgData name="Jamie Rice" userId="961b8a01-72f6-402d-803e-2bd16a82fc1b" providerId="ADAL" clId="{369ED027-0076-4710-B8C9-83A522B9366D}" dt="2019-04-10T15:53:25.405" v="6" actId="5793"/>
      <pc:docMkLst>
        <pc:docMk/>
      </pc:docMkLst>
      <pc:sldChg chg="modSp">
        <pc:chgData name="Jamie Rice" userId="961b8a01-72f6-402d-803e-2bd16a82fc1b" providerId="ADAL" clId="{369ED027-0076-4710-B8C9-83A522B9366D}" dt="2019-04-10T15:53:25.405" v="6" actId="5793"/>
        <pc:sldMkLst>
          <pc:docMk/>
          <pc:sldMk cId="1408479406" sldId="284"/>
        </pc:sldMkLst>
        <pc:spChg chg="mod">
          <ac:chgData name="Jamie Rice" userId="961b8a01-72f6-402d-803e-2bd16a82fc1b" providerId="ADAL" clId="{369ED027-0076-4710-B8C9-83A522B9366D}" dt="2019-04-10T15:53:25.405" v="6" actId="5793"/>
          <ac:spMkLst>
            <pc:docMk/>
            <pc:sldMk cId="1408479406" sldId="284"/>
            <ac:spMk id="10" creationId="{7DC5C9E5-C52B-4BA0-AA56-ECDFE669B996}"/>
          </ac:spMkLst>
        </pc:spChg>
      </pc:sldChg>
    </pc:docChg>
  </pc:docChgLst>
  <pc:docChgLst>
    <pc:chgData name="Jay Rice" userId="6b489518017f99db" providerId="LiveId" clId="{AE84D94E-ED24-4483-9BB1-3633DB2F95BF}"/>
  </pc:docChgLst>
  <pc:docChgLst>
    <pc:chgData name="Jay Rice" userId="6b489518017f99db" providerId="LiveId" clId="{39CAE3FA-13F1-48D2-963A-D43E60E7C433}"/>
  </pc:docChgLst>
  <pc:docChgLst>
    <pc:chgData name="Jamie Rice" userId="961b8a01-72f6-402d-803e-2bd16a82fc1b" providerId="ADAL" clId="{B923A19D-3E62-436E-9C8F-C5F5FD6554E2}"/>
    <pc:docChg chg="undo custSel addSld delSld modSld sldOrd">
      <pc:chgData name="Jamie Rice" userId="961b8a01-72f6-402d-803e-2bd16a82fc1b" providerId="ADAL" clId="{B923A19D-3E62-436E-9C8F-C5F5FD6554E2}" dt="2019-03-29T11:03:24.424" v="4256" actId="20577"/>
      <pc:docMkLst>
        <pc:docMk/>
      </pc:docMkLst>
      <pc:sldChg chg="modSp">
        <pc:chgData name="Jamie Rice" userId="961b8a01-72f6-402d-803e-2bd16a82fc1b" providerId="ADAL" clId="{B923A19D-3E62-436E-9C8F-C5F5FD6554E2}" dt="2019-03-28T14:22:38.124" v="317" actId="313"/>
        <pc:sldMkLst>
          <pc:docMk/>
          <pc:sldMk cId="2582933963" sldId="256"/>
        </pc:sldMkLst>
        <pc:spChg chg="mod">
          <ac:chgData name="Jamie Rice" userId="961b8a01-72f6-402d-803e-2bd16a82fc1b" providerId="ADAL" clId="{B923A19D-3E62-436E-9C8F-C5F5FD6554E2}" dt="2019-03-28T14:22:38.124" v="317" actId="313"/>
          <ac:spMkLst>
            <pc:docMk/>
            <pc:sldMk cId="2582933963" sldId="256"/>
            <ac:spMk id="6" creationId="{C1C8DC6B-CE7A-4949-B737-1623F6C64712}"/>
          </ac:spMkLst>
        </pc:spChg>
        <pc:spChg chg="mod">
          <ac:chgData name="Jamie Rice" userId="961b8a01-72f6-402d-803e-2bd16a82fc1b" providerId="ADAL" clId="{B923A19D-3E62-436E-9C8F-C5F5FD6554E2}" dt="2019-03-28T14:19:14.047" v="0" actId="1076"/>
          <ac:spMkLst>
            <pc:docMk/>
            <pc:sldMk cId="2582933963" sldId="256"/>
            <ac:spMk id="9" creationId="{1C4FA999-3F34-416C-8FF2-17099F5CF0C1}"/>
          </ac:spMkLst>
        </pc:spChg>
      </pc:sldChg>
      <pc:sldChg chg="modSp">
        <pc:chgData name="Jamie Rice" userId="961b8a01-72f6-402d-803e-2bd16a82fc1b" providerId="ADAL" clId="{B923A19D-3E62-436E-9C8F-C5F5FD6554E2}" dt="2019-03-29T11:03:24.424" v="4256" actId="20577"/>
        <pc:sldMkLst>
          <pc:docMk/>
          <pc:sldMk cId="2084608833" sldId="263"/>
        </pc:sldMkLst>
        <pc:spChg chg="mod">
          <ac:chgData name="Jamie Rice" userId="961b8a01-72f6-402d-803e-2bd16a82fc1b" providerId="ADAL" clId="{B923A19D-3E62-436E-9C8F-C5F5FD6554E2}" dt="2019-03-29T11:03:24.424" v="4256" actId="20577"/>
          <ac:spMkLst>
            <pc:docMk/>
            <pc:sldMk cId="2084608833" sldId="263"/>
            <ac:spMk id="23" creationId="{47A5A174-A0C2-466B-9A28-B25D129EB16A}"/>
          </ac:spMkLst>
        </pc:spChg>
      </pc:sldChg>
      <pc:sldChg chg="addSp modSp">
        <pc:chgData name="Jamie Rice" userId="961b8a01-72f6-402d-803e-2bd16a82fc1b" providerId="ADAL" clId="{B923A19D-3E62-436E-9C8F-C5F5FD6554E2}" dt="2019-03-28T15:29:37.930" v="1319" actId="20577"/>
        <pc:sldMkLst>
          <pc:docMk/>
          <pc:sldMk cId="3132628100" sldId="278"/>
        </pc:sldMkLst>
        <pc:spChg chg="mod">
          <ac:chgData name="Jamie Rice" userId="961b8a01-72f6-402d-803e-2bd16a82fc1b" providerId="ADAL" clId="{B923A19D-3E62-436E-9C8F-C5F5FD6554E2}" dt="2019-03-28T15:07:59.154" v="967" actId="20577"/>
          <ac:spMkLst>
            <pc:docMk/>
            <pc:sldMk cId="3132628100" sldId="278"/>
            <ac:spMk id="6" creationId="{C1C8DC6B-CE7A-4949-B737-1623F6C64712}"/>
          </ac:spMkLst>
        </pc:spChg>
        <pc:spChg chg="mod">
          <ac:chgData name="Jamie Rice" userId="961b8a01-72f6-402d-803e-2bd16a82fc1b" providerId="ADAL" clId="{B923A19D-3E62-436E-9C8F-C5F5FD6554E2}" dt="2019-03-28T15:28:48.017" v="1161" actId="20577"/>
          <ac:spMkLst>
            <pc:docMk/>
            <pc:sldMk cId="3132628100" sldId="278"/>
            <ac:spMk id="9" creationId="{1C4FA999-3F34-416C-8FF2-17099F5CF0C1}"/>
          </ac:spMkLst>
        </pc:spChg>
        <pc:graphicFrameChg chg="add mod modGraphic">
          <ac:chgData name="Jamie Rice" userId="961b8a01-72f6-402d-803e-2bd16a82fc1b" providerId="ADAL" clId="{B923A19D-3E62-436E-9C8F-C5F5FD6554E2}" dt="2019-03-28T15:29:37.930" v="1319" actId="20577"/>
          <ac:graphicFrameMkLst>
            <pc:docMk/>
            <pc:sldMk cId="3132628100" sldId="278"/>
            <ac:graphicFrameMk id="4" creationId="{E647F0D0-62AB-4178-A860-7BDF1D051A36}"/>
          </ac:graphicFrameMkLst>
        </pc:graphicFrameChg>
      </pc:sldChg>
      <pc:sldChg chg="addSp delSp modSp">
        <pc:chgData name="Jamie Rice" userId="961b8a01-72f6-402d-803e-2bd16a82fc1b" providerId="ADAL" clId="{B923A19D-3E62-436E-9C8F-C5F5FD6554E2}" dt="2019-03-28T16:52:28.008" v="4249" actId="1076"/>
        <pc:sldMkLst>
          <pc:docMk/>
          <pc:sldMk cId="3311962634" sldId="280"/>
        </pc:sldMkLst>
        <pc:spChg chg="del">
          <ac:chgData name="Jamie Rice" userId="961b8a01-72f6-402d-803e-2bd16a82fc1b" providerId="ADAL" clId="{B923A19D-3E62-436E-9C8F-C5F5FD6554E2}" dt="2019-03-28T15:34:55.721" v="1731" actId="478"/>
          <ac:spMkLst>
            <pc:docMk/>
            <pc:sldMk cId="3311962634" sldId="280"/>
            <ac:spMk id="3" creationId="{0C4D9947-47D7-444A-94A3-7992EF1EA728}"/>
          </ac:spMkLst>
        </pc:spChg>
        <pc:spChg chg="mod">
          <ac:chgData name="Jamie Rice" userId="961b8a01-72f6-402d-803e-2bd16a82fc1b" providerId="ADAL" clId="{B923A19D-3E62-436E-9C8F-C5F5FD6554E2}" dt="2019-03-28T16:31:02.661" v="2642" actId="20577"/>
          <ac:spMkLst>
            <pc:docMk/>
            <pc:sldMk cId="3311962634" sldId="280"/>
            <ac:spMk id="6" creationId="{C1C8DC6B-CE7A-4949-B737-1623F6C64712}"/>
          </ac:spMkLst>
        </pc:spChg>
        <pc:spChg chg="mod">
          <ac:chgData name="Jamie Rice" userId="961b8a01-72f6-402d-803e-2bd16a82fc1b" providerId="ADAL" clId="{B923A19D-3E62-436E-9C8F-C5F5FD6554E2}" dt="2019-03-28T15:44:01.534" v="1875" actId="313"/>
          <ac:spMkLst>
            <pc:docMk/>
            <pc:sldMk cId="3311962634" sldId="280"/>
            <ac:spMk id="9" creationId="{1C4FA999-3F34-416C-8FF2-17099F5CF0C1}"/>
          </ac:spMkLst>
        </pc:spChg>
        <pc:graphicFrameChg chg="del">
          <ac:chgData name="Jamie Rice" userId="961b8a01-72f6-402d-803e-2bd16a82fc1b" providerId="ADAL" clId="{B923A19D-3E62-436E-9C8F-C5F5FD6554E2}" dt="2019-03-28T15:07:34.792" v="954" actId="478"/>
          <ac:graphicFrameMkLst>
            <pc:docMk/>
            <pc:sldMk cId="3311962634" sldId="280"/>
            <ac:graphicFrameMk id="2" creationId="{305936FA-9715-4ABE-AE09-E26AFDB0A100}"/>
          </ac:graphicFrameMkLst>
        </pc:graphicFrameChg>
        <pc:graphicFrameChg chg="add mod modGraphic">
          <ac:chgData name="Jamie Rice" userId="961b8a01-72f6-402d-803e-2bd16a82fc1b" providerId="ADAL" clId="{B923A19D-3E62-436E-9C8F-C5F5FD6554E2}" dt="2019-03-28T16:52:28.008" v="4249" actId="1076"/>
          <ac:graphicFrameMkLst>
            <pc:docMk/>
            <pc:sldMk cId="3311962634" sldId="280"/>
            <ac:graphicFrameMk id="7" creationId="{97890A88-816A-43CF-B13A-D90F432871DA}"/>
          </ac:graphicFrameMkLst>
        </pc:graphicFrameChg>
      </pc:sldChg>
      <pc:sldChg chg="addSp delSp modSp ord">
        <pc:chgData name="Jamie Rice" userId="961b8a01-72f6-402d-803e-2bd16a82fc1b" providerId="ADAL" clId="{B923A19D-3E62-436E-9C8F-C5F5FD6554E2}" dt="2019-03-28T16:52:24.160" v="4248" actId="1076"/>
        <pc:sldMkLst>
          <pc:docMk/>
          <pc:sldMk cId="2185318738" sldId="282"/>
        </pc:sldMkLst>
        <pc:spChg chg="add mod">
          <ac:chgData name="Jamie Rice" userId="961b8a01-72f6-402d-803e-2bd16a82fc1b" providerId="ADAL" clId="{B923A19D-3E62-436E-9C8F-C5F5FD6554E2}" dt="2019-03-28T16:51:13.379" v="4228" actId="404"/>
          <ac:spMkLst>
            <pc:docMk/>
            <pc:sldMk cId="2185318738" sldId="282"/>
            <ac:spMk id="3" creationId="{8D4F0FC2-4FE8-4022-8E82-1526E7E7C9A0}"/>
          </ac:spMkLst>
        </pc:spChg>
        <pc:spChg chg="add del mod">
          <ac:chgData name="Jamie Rice" userId="961b8a01-72f6-402d-803e-2bd16a82fc1b" providerId="ADAL" clId="{B923A19D-3E62-436E-9C8F-C5F5FD6554E2}" dt="2019-03-28T16:51:24.653" v="4231" actId="478"/>
          <ac:spMkLst>
            <pc:docMk/>
            <pc:sldMk cId="2185318738" sldId="282"/>
            <ac:spMk id="5" creationId="{16A84484-4015-4F06-BEC9-9AA37C3B05F6}"/>
          </ac:spMkLst>
        </pc:spChg>
        <pc:spChg chg="del mod">
          <ac:chgData name="Jamie Rice" userId="961b8a01-72f6-402d-803e-2bd16a82fc1b" providerId="ADAL" clId="{B923A19D-3E62-436E-9C8F-C5F5FD6554E2}" dt="2019-03-28T16:51:21.135" v="4230" actId="478"/>
          <ac:spMkLst>
            <pc:docMk/>
            <pc:sldMk cId="2185318738" sldId="282"/>
            <ac:spMk id="6" creationId="{C1C8DC6B-CE7A-4949-B737-1623F6C64712}"/>
          </ac:spMkLst>
        </pc:spChg>
        <pc:spChg chg="del">
          <ac:chgData name="Jamie Rice" userId="961b8a01-72f6-402d-803e-2bd16a82fc1b" providerId="ADAL" clId="{B923A19D-3E62-436E-9C8F-C5F5FD6554E2}" dt="2019-03-28T15:46:31.800" v="2007" actId="478"/>
          <ac:spMkLst>
            <pc:docMk/>
            <pc:sldMk cId="2185318738" sldId="282"/>
            <ac:spMk id="7" creationId="{5D13F301-52F0-4742-AE35-7693D0CBF309}"/>
          </ac:spMkLst>
        </pc:spChg>
        <pc:spChg chg="mod">
          <ac:chgData name="Jamie Rice" userId="961b8a01-72f6-402d-803e-2bd16a82fc1b" providerId="ADAL" clId="{B923A19D-3E62-436E-9C8F-C5F5FD6554E2}" dt="2019-03-28T15:46:48.661" v="2013"/>
          <ac:spMkLst>
            <pc:docMk/>
            <pc:sldMk cId="2185318738" sldId="282"/>
            <ac:spMk id="9" creationId="{1C4FA999-3F34-416C-8FF2-17099F5CF0C1}"/>
          </ac:spMkLst>
        </pc:spChg>
        <pc:spChg chg="add mod">
          <ac:chgData name="Jamie Rice" userId="961b8a01-72f6-402d-803e-2bd16a82fc1b" providerId="ADAL" clId="{B923A19D-3E62-436E-9C8F-C5F5FD6554E2}" dt="2019-03-28T16:50:33.633" v="4215" actId="1076"/>
          <ac:spMkLst>
            <pc:docMk/>
            <pc:sldMk cId="2185318738" sldId="282"/>
            <ac:spMk id="11" creationId="{0A0125EA-6AC4-4879-88B8-5DBA4951DE28}"/>
          </ac:spMkLst>
        </pc:spChg>
        <pc:spChg chg="add del mod">
          <ac:chgData name="Jamie Rice" userId="961b8a01-72f6-402d-803e-2bd16a82fc1b" providerId="ADAL" clId="{B923A19D-3E62-436E-9C8F-C5F5FD6554E2}" dt="2019-03-28T16:52:03.273" v="4244" actId="478"/>
          <ac:spMkLst>
            <pc:docMk/>
            <pc:sldMk cId="2185318738" sldId="282"/>
            <ac:spMk id="12" creationId="{A42A7A18-D0F0-41BF-8FB1-8FA6DD3A5BEC}"/>
          </ac:spMkLst>
        </pc:spChg>
        <pc:spChg chg="add del mod">
          <ac:chgData name="Jamie Rice" userId="961b8a01-72f6-402d-803e-2bd16a82fc1b" providerId="ADAL" clId="{B923A19D-3E62-436E-9C8F-C5F5FD6554E2}" dt="2019-03-28T16:51:48.781" v="4240"/>
          <ac:spMkLst>
            <pc:docMk/>
            <pc:sldMk cId="2185318738" sldId="282"/>
            <ac:spMk id="14" creationId="{CC3AA3F6-2F09-4496-9086-E0664F5D5011}"/>
          </ac:spMkLst>
        </pc:spChg>
        <pc:spChg chg="add del mod">
          <ac:chgData name="Jamie Rice" userId="961b8a01-72f6-402d-803e-2bd16a82fc1b" providerId="ADAL" clId="{B923A19D-3E62-436E-9C8F-C5F5FD6554E2}" dt="2019-03-28T16:51:47.737" v="4238"/>
          <ac:spMkLst>
            <pc:docMk/>
            <pc:sldMk cId="2185318738" sldId="282"/>
            <ac:spMk id="15" creationId="{7B9DE0E1-145C-404C-9B63-99A36C809710}"/>
          </ac:spMkLst>
        </pc:spChg>
        <pc:spChg chg="add mod">
          <ac:chgData name="Jamie Rice" userId="961b8a01-72f6-402d-803e-2bd16a82fc1b" providerId="ADAL" clId="{B923A19D-3E62-436E-9C8F-C5F5FD6554E2}" dt="2019-03-28T16:52:21.159" v="4247" actId="20577"/>
          <ac:spMkLst>
            <pc:docMk/>
            <pc:sldMk cId="2185318738" sldId="282"/>
            <ac:spMk id="16" creationId="{65AE56C0-B424-4249-B70F-554E24FEA42D}"/>
          </ac:spMkLst>
        </pc:spChg>
        <pc:graphicFrameChg chg="del mod">
          <ac:chgData name="Jamie Rice" userId="961b8a01-72f6-402d-803e-2bd16a82fc1b" providerId="ADAL" clId="{B923A19D-3E62-436E-9C8F-C5F5FD6554E2}" dt="2019-03-28T16:30:17.160" v="2539" actId="478"/>
          <ac:graphicFrameMkLst>
            <pc:docMk/>
            <pc:sldMk cId="2185318738" sldId="282"/>
            <ac:graphicFrameMk id="2" creationId="{B1B714C9-E10F-4C13-8AD7-49ECBA13DF92}"/>
          </ac:graphicFrameMkLst>
        </pc:graphicFrameChg>
        <pc:graphicFrameChg chg="del">
          <ac:chgData name="Jamie Rice" userId="961b8a01-72f6-402d-803e-2bd16a82fc1b" providerId="ADAL" clId="{B923A19D-3E62-436E-9C8F-C5F5FD6554E2}" dt="2019-03-28T15:46:30.717" v="2006" actId="478"/>
          <ac:graphicFrameMkLst>
            <pc:docMk/>
            <pc:sldMk cId="2185318738" sldId="282"/>
            <ac:graphicFrameMk id="8" creationId="{874143A3-AA13-4B32-B8F6-3FE77C510567}"/>
          </ac:graphicFrameMkLst>
        </pc:graphicFrameChg>
        <pc:graphicFrameChg chg="add mod modGraphic">
          <ac:chgData name="Jamie Rice" userId="961b8a01-72f6-402d-803e-2bd16a82fc1b" providerId="ADAL" clId="{B923A19D-3E62-436E-9C8F-C5F5FD6554E2}" dt="2019-03-28T16:31:49.704" v="2672"/>
          <ac:graphicFrameMkLst>
            <pc:docMk/>
            <pc:sldMk cId="2185318738" sldId="282"/>
            <ac:graphicFrameMk id="10" creationId="{085336D2-8CF7-4C47-A1F5-14B4ACCD41DE}"/>
          </ac:graphicFrameMkLst>
        </pc:graphicFrameChg>
        <pc:graphicFrameChg chg="add mod modGraphic">
          <ac:chgData name="Jamie Rice" userId="961b8a01-72f6-402d-803e-2bd16a82fc1b" providerId="ADAL" clId="{B923A19D-3E62-436E-9C8F-C5F5FD6554E2}" dt="2019-03-28T16:52:24.160" v="4248" actId="1076"/>
          <ac:graphicFrameMkLst>
            <pc:docMk/>
            <pc:sldMk cId="2185318738" sldId="282"/>
            <ac:graphicFrameMk id="13" creationId="{E0794B87-4CEC-453F-8956-B3009683437C}"/>
          </ac:graphicFrameMkLst>
        </pc:graphicFrameChg>
      </pc:sldChg>
      <pc:sldChg chg="modSp">
        <pc:chgData name="Jamie Rice" userId="961b8a01-72f6-402d-803e-2bd16a82fc1b" providerId="ADAL" clId="{B923A19D-3E62-436E-9C8F-C5F5FD6554E2}" dt="2019-03-28T16:52:39.490" v="4254" actId="6549"/>
        <pc:sldMkLst>
          <pc:docMk/>
          <pc:sldMk cId="1408479406" sldId="284"/>
        </pc:sldMkLst>
        <pc:spChg chg="mod">
          <ac:chgData name="Jamie Rice" userId="961b8a01-72f6-402d-803e-2bd16a82fc1b" providerId="ADAL" clId="{B923A19D-3E62-436E-9C8F-C5F5FD6554E2}" dt="2019-03-28T16:52:39.490" v="4254" actId="6549"/>
          <ac:spMkLst>
            <pc:docMk/>
            <pc:sldMk cId="1408479406" sldId="284"/>
            <ac:spMk id="10" creationId="{7DC5C9E5-C52B-4BA0-AA56-ECDFE669B99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1C6717-2BD4-4B28-A39D-DBD630746C18}" type="datetimeFigureOut">
              <a:rPr lang="en-GB" smtClean="0"/>
              <a:t>10/04/2019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5D9768A-470C-4C3A-AA1F-E55A53E82763}" type="slidenum">
              <a:rPr lang="en-GB" smtClean="0"/>
              <a:t>‹#›</a:t>
            </a:fld>
            <a:endParaRPr lang="en-GB"/>
          </a:p>
        </p:txBody>
      </p:sp>
    </p:spTree>
    <p:extLst>
      <p:ext uri="{BB962C8B-B14F-4D97-AF65-F5344CB8AC3E}">
        <p14:creationId xmlns:p14="http://schemas.microsoft.com/office/powerpoint/2010/main" val="782334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1C6717-2BD4-4B28-A39D-DBD630746C18}" type="datetimeFigureOut">
              <a:rPr lang="en-GB" smtClean="0"/>
              <a:t>10/04/2019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5D9768A-470C-4C3A-AA1F-E55A53E82763}" type="slidenum">
              <a:rPr lang="en-GB" smtClean="0"/>
              <a:t>‹#›</a:t>
            </a:fld>
            <a:endParaRPr lang="en-GB"/>
          </a:p>
        </p:txBody>
      </p:sp>
    </p:spTree>
    <p:extLst>
      <p:ext uri="{BB962C8B-B14F-4D97-AF65-F5344CB8AC3E}">
        <p14:creationId xmlns:p14="http://schemas.microsoft.com/office/powerpoint/2010/main" val="391979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1C6717-2BD4-4B28-A39D-DBD630746C18}" type="datetimeFigureOut">
              <a:rPr lang="en-GB" smtClean="0"/>
              <a:t>10/04/2019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5D9768A-470C-4C3A-AA1F-E55A53E82763}" type="slidenum">
              <a:rPr lang="en-GB" smtClean="0"/>
              <a:t>‹#›</a:t>
            </a:fld>
            <a:endParaRPr lang="en-GB"/>
          </a:p>
        </p:txBody>
      </p:sp>
    </p:spTree>
    <p:extLst>
      <p:ext uri="{BB962C8B-B14F-4D97-AF65-F5344CB8AC3E}">
        <p14:creationId xmlns:p14="http://schemas.microsoft.com/office/powerpoint/2010/main" val="741280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1C6717-2BD4-4B28-A39D-DBD630746C18}" type="datetimeFigureOut">
              <a:rPr lang="en-GB" smtClean="0"/>
              <a:t>10/04/2019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5D9768A-470C-4C3A-AA1F-E55A53E82763}" type="slidenum">
              <a:rPr lang="en-GB" smtClean="0"/>
              <a:t>‹#›</a:t>
            </a:fld>
            <a:endParaRPr lang="en-GB"/>
          </a:p>
        </p:txBody>
      </p:sp>
    </p:spTree>
    <p:extLst>
      <p:ext uri="{BB962C8B-B14F-4D97-AF65-F5344CB8AC3E}">
        <p14:creationId xmlns:p14="http://schemas.microsoft.com/office/powerpoint/2010/main" val="1627568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1C6717-2BD4-4B28-A39D-DBD630746C18}" type="datetimeFigureOut">
              <a:rPr lang="en-GB" smtClean="0"/>
              <a:t>10/04/2019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5D9768A-470C-4C3A-AA1F-E55A53E82763}" type="slidenum">
              <a:rPr lang="en-GB" smtClean="0"/>
              <a:t>‹#›</a:t>
            </a:fld>
            <a:endParaRPr lang="en-GB"/>
          </a:p>
        </p:txBody>
      </p:sp>
    </p:spTree>
    <p:extLst>
      <p:ext uri="{BB962C8B-B14F-4D97-AF65-F5344CB8AC3E}">
        <p14:creationId xmlns:p14="http://schemas.microsoft.com/office/powerpoint/2010/main" val="336645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1C6717-2BD4-4B28-A39D-DBD630746C18}" type="datetimeFigureOut">
              <a:rPr lang="en-GB" smtClean="0"/>
              <a:t>10/04/2019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5D9768A-470C-4C3A-AA1F-E55A53E82763}" type="slidenum">
              <a:rPr lang="en-GB" smtClean="0"/>
              <a:t>‹#›</a:t>
            </a:fld>
            <a:endParaRPr lang="en-GB"/>
          </a:p>
        </p:txBody>
      </p:sp>
    </p:spTree>
    <p:extLst>
      <p:ext uri="{BB962C8B-B14F-4D97-AF65-F5344CB8AC3E}">
        <p14:creationId xmlns:p14="http://schemas.microsoft.com/office/powerpoint/2010/main" val="1046688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1C6717-2BD4-4B28-A39D-DBD630746C18}" type="datetimeFigureOut">
              <a:rPr lang="en-GB" smtClean="0"/>
              <a:t>10/04/2019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5D9768A-470C-4C3A-AA1F-E55A53E82763}" type="slidenum">
              <a:rPr lang="en-GB" smtClean="0"/>
              <a:t>‹#›</a:t>
            </a:fld>
            <a:endParaRPr lang="en-GB"/>
          </a:p>
        </p:txBody>
      </p:sp>
    </p:spTree>
    <p:extLst>
      <p:ext uri="{BB962C8B-B14F-4D97-AF65-F5344CB8AC3E}">
        <p14:creationId xmlns:p14="http://schemas.microsoft.com/office/powerpoint/2010/main" val="972825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1C6717-2BD4-4B28-A39D-DBD630746C18}" type="datetimeFigureOut">
              <a:rPr lang="en-GB" smtClean="0"/>
              <a:t>10/04/2019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5D9768A-470C-4C3A-AA1F-E55A53E82763}" type="slidenum">
              <a:rPr lang="en-GB" smtClean="0"/>
              <a:t>‹#›</a:t>
            </a:fld>
            <a:endParaRPr lang="en-GB"/>
          </a:p>
        </p:txBody>
      </p:sp>
    </p:spTree>
    <p:extLst>
      <p:ext uri="{BB962C8B-B14F-4D97-AF65-F5344CB8AC3E}">
        <p14:creationId xmlns:p14="http://schemas.microsoft.com/office/powerpoint/2010/main" val="1114297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1C6717-2BD4-4B28-A39D-DBD630746C18}" type="datetimeFigureOut">
              <a:rPr lang="en-GB" smtClean="0"/>
              <a:t>10/04/2019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5D9768A-470C-4C3A-AA1F-E55A53E82763}" type="slidenum">
              <a:rPr lang="en-GB" smtClean="0"/>
              <a:t>‹#›</a:t>
            </a:fld>
            <a:endParaRPr lang="en-GB"/>
          </a:p>
        </p:txBody>
      </p:sp>
    </p:spTree>
    <p:extLst>
      <p:ext uri="{BB962C8B-B14F-4D97-AF65-F5344CB8AC3E}">
        <p14:creationId xmlns:p14="http://schemas.microsoft.com/office/powerpoint/2010/main" val="37573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1C6717-2BD4-4B28-A39D-DBD630746C18}" type="datetimeFigureOut">
              <a:rPr lang="en-GB" smtClean="0"/>
              <a:t>10/04/2019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5D9768A-470C-4C3A-AA1F-E55A53E82763}" type="slidenum">
              <a:rPr lang="en-GB" smtClean="0"/>
              <a:t>‹#›</a:t>
            </a:fld>
            <a:endParaRPr lang="en-GB"/>
          </a:p>
        </p:txBody>
      </p:sp>
    </p:spTree>
    <p:extLst>
      <p:ext uri="{BB962C8B-B14F-4D97-AF65-F5344CB8AC3E}">
        <p14:creationId xmlns:p14="http://schemas.microsoft.com/office/powerpoint/2010/main" val="429409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1C6717-2BD4-4B28-A39D-DBD630746C18}" type="datetimeFigureOut">
              <a:rPr lang="en-GB" smtClean="0"/>
              <a:t>10/04/2019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5D9768A-470C-4C3A-AA1F-E55A53E82763}" type="slidenum">
              <a:rPr lang="en-GB" smtClean="0"/>
              <a:t>‹#›</a:t>
            </a:fld>
            <a:endParaRPr lang="en-GB"/>
          </a:p>
        </p:txBody>
      </p:sp>
    </p:spTree>
    <p:extLst>
      <p:ext uri="{BB962C8B-B14F-4D97-AF65-F5344CB8AC3E}">
        <p14:creationId xmlns:p14="http://schemas.microsoft.com/office/powerpoint/2010/main" val="1050493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1C6717-2BD4-4B28-A39D-DBD630746C18}" type="datetimeFigureOut">
              <a:rPr lang="en-GB" smtClean="0"/>
              <a:t>10/04/2019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D9768A-470C-4C3A-AA1F-E55A53E82763}" type="slidenum">
              <a:rPr lang="en-GB" smtClean="0"/>
              <a:t>‹#›</a:t>
            </a:fld>
            <a:endParaRPr lang="en-GB"/>
          </a:p>
        </p:txBody>
      </p:sp>
    </p:spTree>
    <p:extLst>
      <p:ext uri="{BB962C8B-B14F-4D97-AF65-F5344CB8AC3E}">
        <p14:creationId xmlns:p14="http://schemas.microsoft.com/office/powerpoint/2010/main" val="19341482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E6F3D09-BA19-4E92-A5AC-3B9F9020AA9B}"/>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16023"/>
            <a:ext cx="10998437" cy="6874023"/>
          </a:xfrm>
          <a:custGeom>
            <a:avLst/>
            <a:gdLst>
              <a:gd name="connsiteX0" fmla="*/ 0 w 11862435"/>
              <a:gd name="connsiteY0" fmla="*/ 0 h 6858000"/>
              <a:gd name="connsiteX1" fmla="*/ 2537458 w 11862435"/>
              <a:gd name="connsiteY1" fmla="*/ 0 h 6858000"/>
              <a:gd name="connsiteX2" fmla="*/ 3074669 w 11862435"/>
              <a:gd name="connsiteY2" fmla="*/ 0 h 6858000"/>
              <a:gd name="connsiteX3" fmla="*/ 3784383 w 11862435"/>
              <a:gd name="connsiteY3" fmla="*/ 0 h 6858000"/>
              <a:gd name="connsiteX4" fmla="*/ 8686282 w 11862435"/>
              <a:gd name="connsiteY4" fmla="*/ 0 h 6858000"/>
              <a:gd name="connsiteX5" fmla="*/ 11862435 w 11862435"/>
              <a:gd name="connsiteY5" fmla="*/ 6857999 h 6858000"/>
              <a:gd name="connsiteX6" fmla="*/ 5896483 w 11862435"/>
              <a:gd name="connsiteY6" fmla="*/ 6857999 h 6858000"/>
              <a:gd name="connsiteX7" fmla="*/ 5896483 w 11862435"/>
              <a:gd name="connsiteY7" fmla="*/ 6858000 h 6858000"/>
              <a:gd name="connsiteX8" fmla="*/ 3074669 w 11862435"/>
              <a:gd name="connsiteY8" fmla="*/ 6858000 h 6858000"/>
              <a:gd name="connsiteX9" fmla="*/ 2537458 w 11862435"/>
              <a:gd name="connsiteY9" fmla="*/ 6858000 h 6858000"/>
              <a:gd name="connsiteX10" fmla="*/ 0 w 11862435"/>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2435" h="6858000">
                <a:moveTo>
                  <a:pt x="0" y="0"/>
                </a:moveTo>
                <a:lnTo>
                  <a:pt x="2537458" y="0"/>
                </a:lnTo>
                <a:lnTo>
                  <a:pt x="3074669" y="0"/>
                </a:lnTo>
                <a:lnTo>
                  <a:pt x="3784383" y="0"/>
                </a:lnTo>
                <a:lnTo>
                  <a:pt x="8686282" y="0"/>
                </a:lnTo>
                <a:lnTo>
                  <a:pt x="11862435" y="6857999"/>
                </a:lnTo>
                <a:lnTo>
                  <a:pt x="5896483" y="6857999"/>
                </a:lnTo>
                <a:lnTo>
                  <a:pt x="5896483" y="6858000"/>
                </a:lnTo>
                <a:lnTo>
                  <a:pt x="3074669" y="6858000"/>
                </a:lnTo>
                <a:lnTo>
                  <a:pt x="2537458" y="6858000"/>
                </a:lnTo>
                <a:lnTo>
                  <a:pt x="0" y="6858000"/>
                </a:lnTo>
                <a:close/>
              </a:path>
            </a:pathLst>
          </a:custGeom>
        </p:spPr>
      </p:pic>
      <p:pic>
        <p:nvPicPr>
          <p:cNvPr id="18" name="Picture 17">
            <a:extLst>
              <a:ext uri="{FF2B5EF4-FFF2-40B4-BE49-F238E27FC236}">
                <a16:creationId xmlns:a16="http://schemas.microsoft.com/office/drawing/2014/main" id="{EAF15805-6EFD-4046-9278-89CCBAE66E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993" y="163902"/>
            <a:ext cx="988056" cy="1497523"/>
          </a:xfrm>
          <a:prstGeom prst="rect">
            <a:avLst/>
          </a:prstGeom>
        </p:spPr>
      </p:pic>
      <p:sp>
        <p:nvSpPr>
          <p:cNvPr id="21" name="TextBox 20">
            <a:extLst>
              <a:ext uri="{FF2B5EF4-FFF2-40B4-BE49-F238E27FC236}">
                <a16:creationId xmlns:a16="http://schemas.microsoft.com/office/drawing/2014/main" id="{290F9747-6880-48F9-8289-CA10C634683C}"/>
              </a:ext>
            </a:extLst>
          </p:cNvPr>
          <p:cNvSpPr txBox="1"/>
          <p:nvPr/>
        </p:nvSpPr>
        <p:spPr>
          <a:xfrm>
            <a:off x="1145049" y="512553"/>
            <a:ext cx="3322978" cy="800219"/>
          </a:xfrm>
          <a:prstGeom prst="rect">
            <a:avLst/>
          </a:prstGeom>
          <a:noFill/>
        </p:spPr>
        <p:txBody>
          <a:bodyPr wrap="square" rtlCol="0">
            <a:spAutoFit/>
          </a:bodyPr>
          <a:lstStyle/>
          <a:p>
            <a:r>
              <a:rPr lang="en-US" sz="3400" dirty="0">
                <a:latin typeface="Trajan Pro" charset="0"/>
                <a:ea typeface="Trajan Pro" charset="0"/>
                <a:cs typeface="Trajan Pro" charset="0"/>
              </a:rPr>
              <a:t>Zen Wealth</a:t>
            </a:r>
          </a:p>
          <a:p>
            <a:r>
              <a:rPr lang="en-US" sz="1200" dirty="0">
                <a:latin typeface="Trajan Pro" charset="0"/>
                <a:ea typeface="Trajan Pro" charset="0"/>
                <a:cs typeface="Trajan Pro" charset="0"/>
              </a:rPr>
              <a:t>Financial Freedom and Security</a:t>
            </a:r>
          </a:p>
        </p:txBody>
      </p:sp>
      <p:sp>
        <p:nvSpPr>
          <p:cNvPr id="23" name="TextBox 22">
            <a:extLst>
              <a:ext uri="{FF2B5EF4-FFF2-40B4-BE49-F238E27FC236}">
                <a16:creationId xmlns:a16="http://schemas.microsoft.com/office/drawing/2014/main" id="{47A5A174-A0C2-466B-9A28-B25D129EB16A}"/>
              </a:ext>
            </a:extLst>
          </p:cNvPr>
          <p:cNvSpPr txBox="1"/>
          <p:nvPr/>
        </p:nvSpPr>
        <p:spPr>
          <a:xfrm>
            <a:off x="-1" y="4808475"/>
            <a:ext cx="8238147" cy="892552"/>
          </a:xfrm>
          <a:prstGeom prst="rect">
            <a:avLst/>
          </a:prstGeom>
          <a:solidFill>
            <a:schemeClr val="tx2">
              <a:lumMod val="75000"/>
            </a:schemeClr>
          </a:solidFill>
        </p:spPr>
        <p:txBody>
          <a:bodyPr wrap="square" rtlCol="0">
            <a:spAutoFit/>
          </a:bodyPr>
          <a:lstStyle/>
          <a:p>
            <a:r>
              <a:rPr lang="en-US" sz="2400" dirty="0">
                <a:solidFill>
                  <a:schemeClr val="bg1"/>
                </a:solidFill>
                <a:latin typeface="Trajan Pro" charset="0"/>
                <a:ea typeface="Trajan Pro" charset="0"/>
                <a:cs typeface="Trajan Pro" charset="0"/>
              </a:rPr>
              <a:t>Wrap Due Diligence Document</a:t>
            </a:r>
          </a:p>
          <a:p>
            <a:r>
              <a:rPr lang="en-US" sz="1600" dirty="0">
                <a:solidFill>
                  <a:schemeClr val="bg1"/>
                </a:solidFill>
                <a:latin typeface="Trajan Pro" charset="0"/>
                <a:ea typeface="Trajan Pro" charset="0"/>
                <a:cs typeface="Trajan Pro" charset="0"/>
              </a:rPr>
              <a:t>January 2019</a:t>
            </a:r>
          </a:p>
          <a:p>
            <a:pPr algn="r"/>
            <a:r>
              <a:rPr lang="en-GB" sz="1200" dirty="0">
                <a:solidFill>
                  <a:schemeClr val="bg1"/>
                </a:solidFill>
                <a:ea typeface="Calibri" panose="020F0502020204030204" pitchFamily="34" charset="0"/>
              </a:rPr>
              <a:t>For internal use only and not for distribution</a:t>
            </a:r>
            <a:endParaRPr lang="en-US" sz="1600" dirty="0">
              <a:solidFill>
                <a:schemeClr val="bg1"/>
              </a:solidFill>
              <a:latin typeface="Trajan Pro" charset="0"/>
              <a:ea typeface="Trajan Pro" charset="0"/>
              <a:cs typeface="Trajan Pro" charset="0"/>
            </a:endParaRPr>
          </a:p>
        </p:txBody>
      </p:sp>
      <p:sp>
        <p:nvSpPr>
          <p:cNvPr id="24" name="Text Box 24">
            <a:extLst>
              <a:ext uri="{FF2B5EF4-FFF2-40B4-BE49-F238E27FC236}">
                <a16:creationId xmlns:a16="http://schemas.microsoft.com/office/drawing/2014/main" id="{B085E45D-734D-4F06-A5FB-BB0E070B6D93}"/>
              </a:ext>
            </a:extLst>
          </p:cNvPr>
          <p:cNvSpPr txBox="1">
            <a:spLocks noChangeArrowheads="1"/>
          </p:cNvSpPr>
          <p:nvPr/>
        </p:nvSpPr>
        <p:spPr bwMode="auto">
          <a:xfrm>
            <a:off x="0" y="6329076"/>
            <a:ext cx="10189907" cy="528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20000"/>
              </a:lnSpc>
              <a:spcAft>
                <a:spcPts val="1000"/>
              </a:spcAft>
            </a:pPr>
            <a:r>
              <a:rPr lang="en-US" sz="1100" b="1" dirty="0">
                <a:effectLst/>
                <a:latin typeface="Avenir Book" charset="0"/>
                <a:ea typeface="Avenir Book" charset="0"/>
                <a:cs typeface="Avenir Book" charset="0"/>
              </a:rPr>
              <a:t>Zen Wealth LLP is an appointed representative of Best Practice IFA Group Limited which is authorised and regulated by the Financial Conduct Authority. </a:t>
            </a:r>
            <a:endParaRPr lang="en-GB" sz="1100" b="1" dirty="0">
              <a:effectLst/>
              <a:latin typeface="Avenir Book" charset="0"/>
              <a:ea typeface="Avenir Book" charset="0"/>
              <a:cs typeface="Avenir Book" charset="0"/>
            </a:endParaRPr>
          </a:p>
          <a:p>
            <a:pPr algn="ctr">
              <a:lnSpc>
                <a:spcPct val="120000"/>
              </a:lnSpc>
              <a:spcAft>
                <a:spcPts val="1000"/>
              </a:spcAft>
            </a:pPr>
            <a:r>
              <a:rPr lang="en-US" sz="1100" dirty="0">
                <a:effectLst/>
                <a:ea typeface="Microsoft Himalaya" panose="01010100010101010101" pitchFamily="2" charset="0"/>
                <a:cs typeface="Microsoft Himalaya" panose="01010100010101010101" pitchFamily="2" charset="0"/>
              </a:rPr>
              <a:t> </a:t>
            </a:r>
            <a:endParaRPr lang="en-GB" sz="1100" dirty="0">
              <a:effectLst/>
              <a:ea typeface="Microsoft Himalaya" panose="01010100010101010101" pitchFamily="2" charset="0"/>
              <a:cs typeface="Microsoft Himalaya" panose="01010100010101010101" pitchFamily="2" charset="0"/>
            </a:endParaRPr>
          </a:p>
          <a:p>
            <a:pPr algn="ctr">
              <a:lnSpc>
                <a:spcPct val="120000"/>
              </a:lnSpc>
              <a:spcAft>
                <a:spcPts val="1000"/>
              </a:spcAft>
            </a:pPr>
            <a:r>
              <a:rPr lang="en-US" sz="1100" dirty="0">
                <a:solidFill>
                  <a:srgbClr val="92D050"/>
                </a:solidFill>
                <a:effectLst/>
                <a:ea typeface="Microsoft Himalaya" panose="01010100010101010101" pitchFamily="2" charset="0"/>
                <a:cs typeface="Microsoft Himalaya" panose="01010100010101010101" pitchFamily="2" charset="0"/>
              </a:rPr>
              <a:t> </a:t>
            </a:r>
            <a:endParaRPr lang="en-GB" sz="1100" dirty="0">
              <a:solidFill>
                <a:srgbClr val="242424"/>
              </a:solidFill>
              <a:effectLst/>
              <a:ea typeface="Microsoft Himalaya" panose="01010100010101010101" pitchFamily="2" charset="0"/>
              <a:cs typeface="Microsoft Himalaya" panose="01010100010101010101" pitchFamily="2" charset="0"/>
            </a:endParaRPr>
          </a:p>
        </p:txBody>
      </p:sp>
      <p:pic>
        <p:nvPicPr>
          <p:cNvPr id="5" name="Picture 4">
            <a:extLst>
              <a:ext uri="{FF2B5EF4-FFF2-40B4-BE49-F238E27FC236}">
                <a16:creationId xmlns:a16="http://schemas.microsoft.com/office/drawing/2014/main" id="{A2F2C132-7253-4CF5-A3CC-95ED073FED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89907" y="11897"/>
            <a:ext cx="1344530" cy="1972710"/>
          </a:xfrm>
          <a:prstGeom prst="rect">
            <a:avLst/>
          </a:prstGeom>
        </p:spPr>
      </p:pic>
    </p:spTree>
    <p:extLst>
      <p:ext uri="{BB962C8B-B14F-4D97-AF65-F5344CB8AC3E}">
        <p14:creationId xmlns:p14="http://schemas.microsoft.com/office/powerpoint/2010/main" val="2084608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A9875C-05FE-48A6-9794-5F80B1516B74}"/>
              </a:ext>
            </a:extLst>
          </p:cNvPr>
          <p:cNvSpPr>
            <a:spLocks noGrp="1"/>
          </p:cNvSpPr>
          <p:nvPr>
            <p:ph type="title"/>
          </p:nvPr>
        </p:nvSpPr>
        <p:spPr>
          <a:xfrm>
            <a:off x="201720" y="50830"/>
            <a:ext cx="6586491" cy="1017246"/>
          </a:xfrm>
        </p:spPr>
        <p:txBody>
          <a:bodyPr vert="horz" lIns="91440" tIns="45720" rIns="91440" bIns="45720" rtlCol="0" anchor="ctr">
            <a:normAutofit/>
          </a:bodyPr>
          <a:lstStyle/>
          <a:p>
            <a:r>
              <a:rPr lang="en-GB" dirty="0">
                <a:solidFill>
                  <a:schemeClr val="accent1">
                    <a:lumMod val="75000"/>
                  </a:schemeClr>
                </a:solidFill>
              </a:rPr>
              <a:t>Using a Wrap Platform</a:t>
            </a:r>
          </a:p>
        </p:txBody>
      </p:sp>
      <p:sp>
        <p:nvSpPr>
          <p:cNvPr id="6" name="Content Placeholder 5">
            <a:extLst>
              <a:ext uri="{FF2B5EF4-FFF2-40B4-BE49-F238E27FC236}">
                <a16:creationId xmlns:a16="http://schemas.microsoft.com/office/drawing/2014/main" id="{C1C8DC6B-CE7A-4949-B737-1623F6C64712}"/>
              </a:ext>
            </a:extLst>
          </p:cNvPr>
          <p:cNvSpPr>
            <a:spLocks noGrp="1"/>
          </p:cNvSpPr>
          <p:nvPr>
            <p:ph sz="half" idx="1"/>
          </p:nvPr>
        </p:nvSpPr>
        <p:spPr>
          <a:xfrm>
            <a:off x="201720" y="876299"/>
            <a:ext cx="11442883" cy="5476104"/>
          </a:xfrm>
        </p:spPr>
        <p:txBody>
          <a:bodyPr vert="horz" lIns="91440" tIns="45720" rIns="91440" bIns="45720" numCol="2" spcCol="360000" rtlCol="0">
            <a:noAutofit/>
          </a:bodyPr>
          <a:lstStyle/>
          <a:p>
            <a:pPr marL="0" indent="0">
              <a:buNone/>
            </a:pPr>
            <a:r>
              <a:rPr lang="en-GB" sz="1000" dirty="0"/>
              <a:t>At Zen Wealth our Model Portfolio Service is implemented via a Wrap Platform.  We believe that Platforms will play a major role in the delivery of our portfolio based solution.  We utilise Wrap Platforms to implement the strategy.</a:t>
            </a:r>
          </a:p>
          <a:p>
            <a:pPr marL="0" indent="0">
              <a:buNone/>
            </a:pPr>
            <a:r>
              <a:rPr lang="en-GB" sz="1000" b="1" dirty="0"/>
              <a:t>Advantages of investing via a platform</a:t>
            </a:r>
            <a:endParaRPr lang="en-GB" sz="1000" dirty="0"/>
          </a:p>
          <a:p>
            <a:r>
              <a:rPr lang="en-GB" sz="1000" dirty="0"/>
              <a:t>The ability to hold one or a number of different investment vehicles “under one roof”.</a:t>
            </a:r>
          </a:p>
          <a:p>
            <a:r>
              <a:rPr lang="en-GB" sz="1000" dirty="0"/>
              <a:t>It provides access to a significant number of investment funds from different fund managers to allow the creation of a diversified portfolio with the ability to switch funds at any time.</a:t>
            </a:r>
          </a:p>
          <a:p>
            <a:r>
              <a:rPr lang="en-GB" sz="1000" dirty="0"/>
              <a:t>It also provides the facility to obtain up-to-date valuations on all your investments whenever required.</a:t>
            </a:r>
          </a:p>
          <a:p>
            <a:pPr marL="0" indent="0">
              <a:buNone/>
            </a:pPr>
            <a:r>
              <a:rPr lang="en-GB" sz="1000" b="1" dirty="0"/>
              <a:t>Disadvantages of investing via a platform</a:t>
            </a:r>
            <a:endParaRPr lang="en-GB" sz="1000" dirty="0"/>
          </a:p>
          <a:p>
            <a:r>
              <a:rPr lang="en-GB" sz="1000" dirty="0"/>
              <a:t>The platform provider imposes charges on funds held on the platform.  Some of the charges may be significantly higher than are incurred by purchasing more traditional products, however, the ability to purchase funds at a significant discount and the ability to switch funds throughout the platform at no additional cost, reduces  the overall cost and allows us to deliver a higher quality service than would be available through individual product purchases.</a:t>
            </a:r>
          </a:p>
          <a:p>
            <a:pPr marL="0" indent="0">
              <a:buNone/>
            </a:pPr>
            <a:r>
              <a:rPr lang="en-GB" sz="1000" dirty="0"/>
              <a:t>Our selection process identified a range of funds which are not available via more traditional products.  We believe that by utilising Wrap Platforms we can offer the highest level of service.  We are not tied to one provider. We individually match the Wrap Platform to your specific needs and requirement from the portfolio service we can provide.</a:t>
            </a:r>
          </a:p>
          <a:p>
            <a:pPr marL="0" indent="0">
              <a:buNone/>
            </a:pPr>
            <a:r>
              <a:rPr lang="en-GB" sz="1000" dirty="0"/>
              <a:t>Due to the complexities of managing such a range of portfolios, we currently utilise two Platforms, Transact and Aegon Retirement Choices.  This said, it is possible to build and construct the portfolios on other platforms and we will only recommend a solution once we have considered your wider circumstances.</a:t>
            </a:r>
          </a:p>
          <a:p>
            <a:pPr marL="0" indent="0">
              <a:buNone/>
            </a:pPr>
            <a:r>
              <a:rPr lang="en-GB" sz="1000" dirty="0"/>
              <a:t>When you meet with us, we will get to understand your individual circumstances and ask you to complete a risk profile questionnaire.  This will enable us to have an informed discussion about whether a Model Portfolio is suitable and if so which model would best suit your needs.</a:t>
            </a:r>
          </a:p>
          <a:p>
            <a:pPr marL="0" indent="0">
              <a:buNone/>
            </a:pPr>
            <a:r>
              <a:rPr lang="en-GB" sz="1000" dirty="0"/>
              <a:t>We will never make changes to your investment portfolio without your authority.  We will send you a review report which will outline our recommendation and give you the information you need to make a decision. </a:t>
            </a:r>
          </a:p>
          <a:p>
            <a:pPr marL="0" indent="0">
              <a:buNone/>
            </a:pPr>
            <a:r>
              <a:rPr lang="en-GB" sz="1000" dirty="0"/>
              <a:t>While we are keen to promote the service it will not suit everyone.  If our discussions lead us to believe something else would be more suitable whether it is a more traditional single product, a single managed fund or a bespoke portfolio.</a:t>
            </a:r>
          </a:p>
          <a:p>
            <a:pPr marL="0" indent="0">
              <a:buNone/>
            </a:pPr>
            <a:endParaRPr lang="en-GB" sz="1100" dirty="0"/>
          </a:p>
        </p:txBody>
      </p:sp>
      <p:sp>
        <p:nvSpPr>
          <p:cNvPr id="23" name="Rectangle 31">
            <a:extLst>
              <a:ext uri="{FF2B5EF4-FFF2-40B4-BE49-F238E27FC236}">
                <a16:creationId xmlns:a16="http://schemas.microsoft.com/office/drawing/2014/main" id="{CEAEEBCB-21C4-4FCE-AF49-64778B597135}"/>
              </a:ext>
            </a:extLst>
          </p:cNvPr>
          <p:cNvSpPr>
            <a:spLocks noChangeArrowheads="1"/>
          </p:cNvSpPr>
          <p:nvPr/>
        </p:nvSpPr>
        <p:spPr bwMode="auto">
          <a:xfrm>
            <a:off x="104775" y="1628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32">
            <a:extLst>
              <a:ext uri="{FF2B5EF4-FFF2-40B4-BE49-F238E27FC236}">
                <a16:creationId xmlns:a16="http://schemas.microsoft.com/office/drawing/2014/main" id="{61B6B28D-8B2B-42F0-A33E-3D45A4BF0840}"/>
              </a:ext>
            </a:extLst>
          </p:cNvPr>
          <p:cNvSpPr>
            <a:spLocks noChangeArrowheads="1"/>
          </p:cNvSpPr>
          <p:nvPr/>
        </p:nvSpPr>
        <p:spPr bwMode="auto">
          <a:xfrm>
            <a:off x="104775" y="59817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TextBox 8">
            <a:extLst>
              <a:ext uri="{FF2B5EF4-FFF2-40B4-BE49-F238E27FC236}">
                <a16:creationId xmlns:a16="http://schemas.microsoft.com/office/drawing/2014/main" id="{08E7CFA0-F60B-49DA-AB1C-A995868168ED}"/>
              </a:ext>
            </a:extLst>
          </p:cNvPr>
          <p:cNvSpPr txBox="1"/>
          <p:nvPr/>
        </p:nvSpPr>
        <p:spPr>
          <a:xfrm>
            <a:off x="655320" y="6427419"/>
            <a:ext cx="6502400" cy="253916"/>
          </a:xfrm>
          <a:prstGeom prst="rect">
            <a:avLst/>
          </a:prstGeom>
          <a:noFill/>
        </p:spPr>
        <p:txBody>
          <a:bodyPr wrap="square" rtlCol="0">
            <a:spAutoFit/>
          </a:bodyPr>
          <a:lstStyle/>
          <a:p>
            <a:r>
              <a:rPr lang="en-GB" sz="1050" b="1" dirty="0"/>
              <a:t>The past is not necessarily a guide to future performance</a:t>
            </a:r>
          </a:p>
        </p:txBody>
      </p:sp>
    </p:spTree>
    <p:extLst>
      <p:ext uri="{BB962C8B-B14F-4D97-AF65-F5344CB8AC3E}">
        <p14:creationId xmlns:p14="http://schemas.microsoft.com/office/powerpoint/2010/main" val="396179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C4FA999-3F34-416C-8FF2-17099F5CF0C1}"/>
              </a:ext>
            </a:extLst>
          </p:cNvPr>
          <p:cNvSpPr>
            <a:spLocks noGrp="1"/>
          </p:cNvSpPr>
          <p:nvPr>
            <p:ph type="title"/>
          </p:nvPr>
        </p:nvSpPr>
        <p:spPr>
          <a:xfrm>
            <a:off x="615258" y="209798"/>
            <a:ext cx="5734050" cy="1207823"/>
          </a:xfrm>
        </p:spPr>
        <p:txBody>
          <a:bodyPr vert="horz" lIns="91440" tIns="45720" rIns="91440" bIns="45720" rtlCol="0" anchor="ctr">
            <a:normAutofit/>
          </a:bodyPr>
          <a:lstStyle/>
          <a:p>
            <a:r>
              <a:rPr lang="en-US" kern="1200" dirty="0">
                <a:solidFill>
                  <a:schemeClr val="accent1"/>
                </a:solidFill>
                <a:latin typeface="+mj-lt"/>
                <a:ea typeface="+mj-ea"/>
                <a:cs typeface="+mj-cs"/>
              </a:rPr>
              <a:t>Selecting the Right Wrap</a:t>
            </a:r>
          </a:p>
        </p:txBody>
      </p:sp>
      <p:sp>
        <p:nvSpPr>
          <p:cNvPr id="6" name="Content Placeholder 5">
            <a:extLst>
              <a:ext uri="{FF2B5EF4-FFF2-40B4-BE49-F238E27FC236}">
                <a16:creationId xmlns:a16="http://schemas.microsoft.com/office/drawing/2014/main" id="{C1C8DC6B-CE7A-4949-B737-1623F6C64712}"/>
              </a:ext>
            </a:extLst>
          </p:cNvPr>
          <p:cNvSpPr>
            <a:spLocks noGrp="1"/>
          </p:cNvSpPr>
          <p:nvPr>
            <p:ph sz="half" idx="1"/>
          </p:nvPr>
        </p:nvSpPr>
        <p:spPr>
          <a:xfrm>
            <a:off x="615258" y="1417621"/>
            <a:ext cx="10629900" cy="3065198"/>
          </a:xfrm>
        </p:spPr>
        <p:txBody>
          <a:bodyPr vert="horz" lIns="91440" tIns="45720" rIns="91440" bIns="45720" numCol="2" spcCol="360000" rtlCol="0" anchor="ctr">
            <a:normAutofit/>
          </a:bodyPr>
          <a:lstStyle/>
          <a:p>
            <a:pPr marL="0" indent="0">
              <a:buNone/>
            </a:pPr>
            <a:r>
              <a:rPr lang="en-US" sz="1200" dirty="0"/>
              <a:t>This Due Diligence report should be read in conjunction with the Independent </a:t>
            </a:r>
            <a:r>
              <a:rPr lang="en-US" sz="1200" dirty="0" err="1"/>
              <a:t>FinalytiQ</a:t>
            </a:r>
            <a:r>
              <a:rPr lang="en-US" sz="1200" dirty="0"/>
              <a:t> report, Best Practice Wrap Matrix and </a:t>
            </a:r>
            <a:r>
              <a:rPr lang="en-US" sz="1200" dirty="0" err="1"/>
              <a:t>Defaqto</a:t>
            </a:r>
            <a:r>
              <a:rPr lang="en-US" sz="1200" dirty="0"/>
              <a:t> Engage.  These contain key financial metrics and information we have used in order to determine whether or not a platform is considered.  </a:t>
            </a:r>
          </a:p>
          <a:p>
            <a:pPr marL="0" indent="0">
              <a:buNone/>
            </a:pPr>
            <a:r>
              <a:rPr lang="en-US" sz="1200" dirty="0"/>
              <a:t>Every client is unique, and depending on those circumstances it could mean that different platforms may be selected.  It is expected that this document will provide a basis for the large majority of clients, as many clients face similar concerns and objectives.</a:t>
            </a:r>
          </a:p>
          <a:p>
            <a:pPr marL="0" indent="0">
              <a:buNone/>
            </a:pPr>
            <a:r>
              <a:rPr lang="en-US" sz="1200" dirty="0"/>
              <a:t>However, there will be occasion when an adviser will need to recommend alternatives.  It is expected that when this occurs, the adviser should attach additional advice notes detailing the reason why a specific platform is not selected. </a:t>
            </a:r>
          </a:p>
          <a:p>
            <a:pPr marL="0" indent="0">
              <a:buNone/>
            </a:pPr>
            <a:r>
              <a:rPr lang="en-US" sz="1200" dirty="0"/>
              <a:t>At the core of the advice process is the Zen Wealth Investment Philosophy, when we consider a product, we look at its ability to deliver on our core investment beliefs.  </a:t>
            </a:r>
          </a:p>
          <a:p>
            <a:pPr marL="0" indent="0">
              <a:buNone/>
            </a:pPr>
            <a:r>
              <a:rPr lang="en-US" sz="1200" dirty="0"/>
              <a:t>To this end we have designed our own range of risk rated model portfolios, however, we are aware that our philosophy is not unique, and therefore it is possible that other products and solutions are able to meet our general philosophy without replicating the funds. </a:t>
            </a:r>
          </a:p>
          <a:p>
            <a:pPr marL="0" indent="0">
              <a:buNone/>
            </a:pPr>
            <a:r>
              <a:rPr lang="en-US" sz="1200" dirty="0"/>
              <a:t>This is considered as part of the wider platform suitability exercise.</a:t>
            </a:r>
          </a:p>
          <a:p>
            <a:pPr marL="0" indent="0">
              <a:buNone/>
            </a:pPr>
            <a:r>
              <a:rPr lang="en-US" sz="1200" dirty="0"/>
              <a:t>In addition to this, we are now placing a higher emphasis on Platform Profitability, in light of the evidence coming out of Beaufort Securities administration. </a:t>
            </a:r>
          </a:p>
          <a:p>
            <a:pPr marL="0"/>
            <a:endParaRPr lang="en-US" sz="1500" dirty="0"/>
          </a:p>
        </p:txBody>
      </p:sp>
    </p:spTree>
    <p:extLst>
      <p:ext uri="{BB962C8B-B14F-4D97-AF65-F5344CB8AC3E}">
        <p14:creationId xmlns:p14="http://schemas.microsoft.com/office/powerpoint/2010/main" val="2582933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C4FA999-3F34-416C-8FF2-17099F5CF0C1}"/>
              </a:ext>
            </a:extLst>
          </p:cNvPr>
          <p:cNvSpPr>
            <a:spLocks noGrp="1"/>
          </p:cNvSpPr>
          <p:nvPr>
            <p:ph type="title"/>
          </p:nvPr>
        </p:nvSpPr>
        <p:spPr>
          <a:xfrm>
            <a:off x="723900" y="544777"/>
            <a:ext cx="5734050" cy="1207823"/>
          </a:xfrm>
        </p:spPr>
        <p:txBody>
          <a:bodyPr vert="horz" lIns="91440" tIns="45720" rIns="91440" bIns="45720" rtlCol="0" anchor="ctr">
            <a:normAutofit fontScale="90000"/>
          </a:bodyPr>
          <a:lstStyle/>
          <a:p>
            <a:r>
              <a:rPr lang="en-US" kern="1200" dirty="0">
                <a:solidFill>
                  <a:schemeClr val="accent1"/>
                </a:solidFill>
                <a:latin typeface="+mj-lt"/>
                <a:ea typeface="+mj-ea"/>
                <a:cs typeface="+mj-cs"/>
              </a:rPr>
              <a:t>Fund Availability, Platform Assets and AKG Rating</a:t>
            </a:r>
          </a:p>
        </p:txBody>
      </p:sp>
      <p:sp>
        <p:nvSpPr>
          <p:cNvPr id="6" name="Content Placeholder 5">
            <a:extLst>
              <a:ext uri="{FF2B5EF4-FFF2-40B4-BE49-F238E27FC236}">
                <a16:creationId xmlns:a16="http://schemas.microsoft.com/office/drawing/2014/main" id="{C1C8DC6B-CE7A-4949-B737-1623F6C64712}"/>
              </a:ext>
            </a:extLst>
          </p:cNvPr>
          <p:cNvSpPr>
            <a:spLocks noGrp="1"/>
          </p:cNvSpPr>
          <p:nvPr>
            <p:ph sz="half" idx="1"/>
          </p:nvPr>
        </p:nvSpPr>
        <p:spPr>
          <a:xfrm>
            <a:off x="723899" y="1752600"/>
            <a:ext cx="10887075" cy="4152900"/>
          </a:xfrm>
        </p:spPr>
        <p:txBody>
          <a:bodyPr vert="horz" lIns="91440" tIns="45720" rIns="91440" bIns="45720" numCol="2" spcCol="360000" rtlCol="0" anchor="ctr">
            <a:noAutofit/>
          </a:bodyPr>
          <a:lstStyle/>
          <a:p>
            <a:pPr marL="0" indent="0">
              <a:buNone/>
            </a:pPr>
            <a:r>
              <a:rPr lang="en-US" sz="1100" dirty="0"/>
              <a:t>Our starting point is to review the different platforms and confirm whether the platform can provide support for the fund range selected as part of the investment philosophy.  This is extended to our Core Accumulation Models. It is felt that the investments should drive the process rather than the provider and therefore greater stock is placed in having the strategies available.  </a:t>
            </a:r>
          </a:p>
          <a:p>
            <a:pPr marL="0" indent="0">
              <a:buNone/>
            </a:pPr>
            <a:r>
              <a:rPr lang="en-US" sz="1100" dirty="0"/>
              <a:t>The investment experience in our opinion, is more likely to drive a positive or negative experience than the service of the provider.  </a:t>
            </a:r>
          </a:p>
          <a:p>
            <a:pPr marL="0" indent="0">
              <a:buNone/>
            </a:pPr>
            <a:r>
              <a:rPr lang="en-US" sz="1100" dirty="0"/>
              <a:t>Whilst it is important that we consider the platforms overall suitability as well this forms the starting point for our analysis.</a:t>
            </a:r>
          </a:p>
          <a:p>
            <a:pPr marL="0" indent="0">
              <a:buNone/>
            </a:pPr>
            <a:r>
              <a:rPr lang="en-US" sz="1100" dirty="0"/>
              <a:t>We used </a:t>
            </a:r>
            <a:r>
              <a:rPr lang="en-US" sz="1100" dirty="0" err="1"/>
              <a:t>Aequos</a:t>
            </a:r>
            <a:r>
              <a:rPr lang="en-US" sz="1100" dirty="0"/>
              <a:t> Engage and Fusion Wealth’s fund list to determine which platforms were capable of holding our funds.  This process reduced the options to 12 Platforms.  We then used the Financial Strength Assessment provided </a:t>
            </a:r>
            <a:r>
              <a:rPr lang="en-US" sz="1100" dirty="0" err="1"/>
              <a:t>Aequos</a:t>
            </a:r>
            <a:r>
              <a:rPr lang="en-US" sz="1100" dirty="0"/>
              <a:t>. </a:t>
            </a:r>
          </a:p>
          <a:p>
            <a:pPr marL="0" indent="0">
              <a:buNone/>
            </a:pPr>
            <a:endParaRPr lang="en-US" sz="1100" dirty="0"/>
          </a:p>
          <a:p>
            <a:pPr marL="0" indent="0">
              <a:buNone/>
            </a:pPr>
            <a:endParaRPr lang="en-US" sz="1100" dirty="0"/>
          </a:p>
          <a:p>
            <a:endParaRPr lang="en-US" sz="1100" dirty="0"/>
          </a:p>
          <a:p>
            <a:endParaRPr lang="en-US" sz="1100" dirty="0"/>
          </a:p>
          <a:p>
            <a:endParaRPr lang="en-US" sz="1100" dirty="0"/>
          </a:p>
          <a:p>
            <a:endParaRPr lang="en-US" sz="1100" dirty="0"/>
          </a:p>
          <a:p>
            <a:pPr marL="0" indent="0">
              <a:buNone/>
            </a:pPr>
            <a:endParaRPr lang="en-US" sz="1100" dirty="0"/>
          </a:p>
          <a:p>
            <a:pPr marL="0" indent="0">
              <a:buNone/>
            </a:pPr>
            <a:endParaRPr lang="en-US" sz="1500" dirty="0"/>
          </a:p>
          <a:p>
            <a:pPr marL="0" indent="0">
              <a:buNone/>
            </a:pPr>
            <a:endParaRPr lang="en-US" sz="1500" dirty="0"/>
          </a:p>
          <a:p>
            <a:pPr marL="0"/>
            <a:endParaRPr lang="en-US" sz="1500" dirty="0"/>
          </a:p>
        </p:txBody>
      </p:sp>
      <p:graphicFrame>
        <p:nvGraphicFramePr>
          <p:cNvPr id="4" name="Table 3">
            <a:extLst>
              <a:ext uri="{FF2B5EF4-FFF2-40B4-BE49-F238E27FC236}">
                <a16:creationId xmlns:a16="http://schemas.microsoft.com/office/drawing/2014/main" id="{E647F0D0-62AB-4178-A860-7BDF1D051A36}"/>
              </a:ext>
            </a:extLst>
          </p:cNvPr>
          <p:cNvGraphicFramePr>
            <a:graphicFrameLocks noGrp="1"/>
          </p:cNvGraphicFramePr>
          <p:nvPr>
            <p:extLst>
              <p:ext uri="{D42A27DB-BD31-4B8C-83A1-F6EECF244321}">
                <p14:modId xmlns:p14="http://schemas.microsoft.com/office/powerpoint/2010/main" val="2238776084"/>
              </p:ext>
            </p:extLst>
          </p:nvPr>
        </p:nvGraphicFramePr>
        <p:xfrm>
          <a:off x="6361106" y="1881175"/>
          <a:ext cx="5179736" cy="2476500"/>
        </p:xfrm>
        <a:graphic>
          <a:graphicData uri="http://schemas.openxmlformats.org/drawingml/2006/table">
            <a:tbl>
              <a:tblPr firstRow="1">
                <a:tableStyleId>{5C22544A-7EE6-4342-B048-85BDC9FD1C3A}</a:tableStyleId>
              </a:tblPr>
              <a:tblGrid>
                <a:gridCol w="2436521">
                  <a:extLst>
                    <a:ext uri="{9D8B030D-6E8A-4147-A177-3AD203B41FA5}">
                      <a16:colId xmlns:a16="http://schemas.microsoft.com/office/drawing/2014/main" val="3505908127"/>
                    </a:ext>
                  </a:extLst>
                </a:gridCol>
                <a:gridCol w="817853">
                  <a:extLst>
                    <a:ext uri="{9D8B030D-6E8A-4147-A177-3AD203B41FA5}">
                      <a16:colId xmlns:a16="http://schemas.microsoft.com/office/drawing/2014/main" val="3057523085"/>
                    </a:ext>
                  </a:extLst>
                </a:gridCol>
                <a:gridCol w="1925362">
                  <a:extLst>
                    <a:ext uri="{9D8B030D-6E8A-4147-A177-3AD203B41FA5}">
                      <a16:colId xmlns:a16="http://schemas.microsoft.com/office/drawing/2014/main" val="459331248"/>
                    </a:ext>
                  </a:extLst>
                </a:gridCol>
              </a:tblGrid>
              <a:tr h="190500">
                <a:tc>
                  <a:txBody>
                    <a:bodyPr/>
                    <a:lstStyle/>
                    <a:p>
                      <a:pPr algn="l" fontAlgn="b"/>
                      <a:r>
                        <a:rPr lang="en-GB" sz="1100" u="none" strike="noStrike" dirty="0">
                          <a:effectLst/>
                        </a:rPr>
                        <a:t>Provider</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dirty="0">
                          <a:effectLst/>
                        </a:rPr>
                        <a:t>AUA (£BN)</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dirty="0">
                          <a:effectLst/>
                        </a:rPr>
                        <a:t>AKG Financial Strength</a:t>
                      </a:r>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25020812"/>
                  </a:ext>
                </a:extLst>
              </a:tr>
              <a:tr h="190500">
                <a:tc>
                  <a:txBody>
                    <a:bodyPr/>
                    <a:lstStyle/>
                    <a:p>
                      <a:pPr algn="l" fontAlgn="b"/>
                      <a:r>
                        <a:rPr lang="en-GB" sz="1100" u="none" strike="noStrike">
                          <a:effectLst/>
                        </a:rPr>
                        <a:t>Aegon Retirement Choices</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25.47</a:t>
                      </a:r>
                    </a:p>
                  </a:txBody>
                  <a:tcPr marL="9525" marR="9525" marT="9525" marB="0" anchor="b"/>
                </a:tc>
                <a:tc>
                  <a:txBody>
                    <a:bodyPr/>
                    <a:lstStyle/>
                    <a:p>
                      <a:pPr algn="ctr" fontAlgn="b"/>
                      <a:r>
                        <a:rPr lang="en-GB" sz="1100" u="none" strike="noStrike" dirty="0">
                          <a:effectLst/>
                        </a:rPr>
                        <a:t>B</a:t>
                      </a:r>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72316153"/>
                  </a:ext>
                </a:extLst>
              </a:tr>
              <a:tr h="190500">
                <a:tc>
                  <a:txBody>
                    <a:bodyPr/>
                    <a:lstStyle/>
                    <a:p>
                      <a:pPr algn="l" fontAlgn="b"/>
                      <a:r>
                        <a:rPr lang="en-GB" sz="1100" u="none" strike="noStrike" dirty="0">
                          <a:effectLst/>
                        </a:rPr>
                        <a:t>AJ Bell</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dirty="0">
                          <a:effectLst/>
                        </a:rPr>
                        <a:t>37.30</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100" u="none" strike="noStrike" dirty="0">
                          <a:effectLst/>
                        </a:rPr>
                        <a:t>B+</a:t>
                      </a:r>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51851311"/>
                  </a:ext>
                </a:extLst>
              </a:tr>
              <a:tr h="190500">
                <a:tc>
                  <a:txBody>
                    <a:bodyPr/>
                    <a:lstStyle/>
                    <a:p>
                      <a:pPr algn="l" fontAlgn="b"/>
                      <a:r>
                        <a:rPr lang="en-GB" sz="1100" u="none" strike="noStrike" dirty="0">
                          <a:effectLst/>
                        </a:rPr>
                        <a:t>Elevate</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dirty="0">
                          <a:effectLst/>
                        </a:rPr>
                        <a:t>54.00</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100" u="none" strike="noStrike" dirty="0">
                          <a:effectLst/>
                        </a:rPr>
                        <a:t>A</a:t>
                      </a:r>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00865350"/>
                  </a:ext>
                </a:extLst>
              </a:tr>
              <a:tr h="190500">
                <a:tc>
                  <a:txBody>
                    <a:bodyPr/>
                    <a:lstStyle/>
                    <a:p>
                      <a:pPr algn="l" fontAlgn="b"/>
                      <a:r>
                        <a:rPr lang="en-GB" sz="1100" u="none" strike="noStrike" dirty="0">
                          <a:effectLst/>
                        </a:rPr>
                        <a:t>James Hay Wrap</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dirty="0">
                          <a:effectLst/>
                        </a:rPr>
                        <a:t>25.40</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100" u="none" strike="noStrike" dirty="0">
                          <a:effectLst/>
                        </a:rPr>
                        <a:t>B</a:t>
                      </a:r>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62911210"/>
                  </a:ext>
                </a:extLst>
              </a:tr>
              <a:tr h="190500">
                <a:tc>
                  <a:txBody>
                    <a:bodyPr/>
                    <a:lstStyle/>
                    <a:p>
                      <a:pPr algn="l" fontAlgn="b"/>
                      <a:r>
                        <a:rPr lang="en-GB" sz="1100" u="none" strike="noStrike" dirty="0" err="1">
                          <a:effectLst/>
                        </a:rPr>
                        <a:t>Novia</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dirty="0">
                          <a:effectLst/>
                        </a:rPr>
                        <a:t>6.30</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100" u="none" strike="noStrike" dirty="0">
                          <a:effectLst/>
                        </a:rPr>
                        <a:t>B</a:t>
                      </a:r>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46323573"/>
                  </a:ext>
                </a:extLst>
              </a:tr>
              <a:tr h="190500">
                <a:tc>
                  <a:txBody>
                    <a:bodyPr/>
                    <a:lstStyle/>
                    <a:p>
                      <a:pPr algn="l" fontAlgn="b"/>
                      <a:r>
                        <a:rPr lang="en-GB" sz="1100" u="none" strike="noStrike" dirty="0">
                          <a:effectLst/>
                        </a:rPr>
                        <a:t>Nucleus</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dirty="0">
                          <a:effectLst/>
                        </a:rPr>
                        <a:t>14.30</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100" u="none" strike="noStrike" dirty="0">
                          <a:effectLst/>
                        </a:rPr>
                        <a:t>B</a:t>
                      </a:r>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6658757"/>
                  </a:ext>
                </a:extLst>
              </a:tr>
              <a:tr h="190500">
                <a:tc>
                  <a:txBody>
                    <a:bodyPr/>
                    <a:lstStyle/>
                    <a:p>
                      <a:pPr algn="l" fontAlgn="b"/>
                      <a:r>
                        <a:rPr lang="en-GB" sz="1100" u="none" strike="noStrike" dirty="0">
                          <a:effectLst/>
                        </a:rPr>
                        <a:t>Pershing</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dirty="0">
                          <a:effectLst/>
                        </a:rPr>
                        <a:t>63.00</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100" u="none" strike="noStrike" dirty="0">
                          <a:effectLst/>
                        </a:rPr>
                        <a:t>NA</a:t>
                      </a:r>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8238176"/>
                  </a:ext>
                </a:extLst>
              </a:tr>
              <a:tr h="190500">
                <a:tc>
                  <a:txBody>
                    <a:bodyPr/>
                    <a:lstStyle/>
                    <a:p>
                      <a:pPr algn="l" fontAlgn="b"/>
                      <a:r>
                        <a:rPr lang="en-GB" sz="1100" b="0" i="0" u="none" strike="noStrike" dirty="0">
                          <a:solidFill>
                            <a:srgbClr val="000000"/>
                          </a:solidFill>
                          <a:effectLst/>
                          <a:latin typeface="Calibri" panose="020F0502020204030204" pitchFamily="34" charset="0"/>
                        </a:rPr>
                        <a:t>Raymond James</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10.16</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B</a:t>
                      </a:r>
                    </a:p>
                  </a:txBody>
                  <a:tcPr marL="9525" marR="9525" marT="9525" marB="0" anchor="b"/>
                </a:tc>
                <a:extLst>
                  <a:ext uri="{0D108BD9-81ED-4DB2-BD59-A6C34878D82A}">
                    <a16:rowId xmlns:a16="http://schemas.microsoft.com/office/drawing/2014/main" val="2835279905"/>
                  </a:ext>
                </a:extLst>
              </a:tr>
              <a:tr h="190500">
                <a:tc>
                  <a:txBody>
                    <a:bodyPr/>
                    <a:lstStyle/>
                    <a:p>
                      <a:pPr algn="l" fontAlgn="b"/>
                      <a:r>
                        <a:rPr lang="en-GB" sz="1100" b="0" i="0" u="none" strike="noStrike" dirty="0">
                          <a:solidFill>
                            <a:srgbClr val="000000"/>
                          </a:solidFill>
                          <a:effectLst/>
                          <a:latin typeface="Calibri" panose="020F0502020204030204" pitchFamily="34" charset="0"/>
                        </a:rPr>
                        <a:t>Seven Investment Management</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14.30</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B</a:t>
                      </a:r>
                    </a:p>
                  </a:txBody>
                  <a:tcPr marL="9525" marR="9525" marT="9525" marB="0" anchor="b"/>
                </a:tc>
                <a:extLst>
                  <a:ext uri="{0D108BD9-81ED-4DB2-BD59-A6C34878D82A}">
                    <a16:rowId xmlns:a16="http://schemas.microsoft.com/office/drawing/2014/main" val="967914320"/>
                  </a:ext>
                </a:extLst>
              </a:tr>
              <a:tr h="190500">
                <a:tc>
                  <a:txBody>
                    <a:bodyPr/>
                    <a:lstStyle/>
                    <a:p>
                      <a:pPr algn="l" fontAlgn="b"/>
                      <a:r>
                        <a:rPr lang="en-GB" sz="1100" b="0" i="0" u="none" strike="noStrike" dirty="0">
                          <a:solidFill>
                            <a:srgbClr val="000000"/>
                          </a:solidFill>
                          <a:effectLst/>
                          <a:latin typeface="Calibri" panose="020F0502020204030204" pitchFamily="34" charset="0"/>
                        </a:rPr>
                        <a:t>Transact</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33.10</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B</a:t>
                      </a:r>
                    </a:p>
                  </a:txBody>
                  <a:tcPr marL="9525" marR="9525" marT="9525" marB="0" anchor="b"/>
                </a:tc>
                <a:extLst>
                  <a:ext uri="{0D108BD9-81ED-4DB2-BD59-A6C34878D82A}">
                    <a16:rowId xmlns:a16="http://schemas.microsoft.com/office/drawing/2014/main" val="608594729"/>
                  </a:ext>
                </a:extLst>
              </a:tr>
              <a:tr h="190500">
                <a:tc>
                  <a:txBody>
                    <a:bodyPr/>
                    <a:lstStyle/>
                    <a:p>
                      <a:pPr algn="l" fontAlgn="b"/>
                      <a:r>
                        <a:rPr lang="en-GB" sz="1100" b="0" i="0" u="none" strike="noStrike" dirty="0" err="1">
                          <a:solidFill>
                            <a:srgbClr val="000000"/>
                          </a:solidFill>
                          <a:effectLst/>
                          <a:latin typeface="Calibri" panose="020F0502020204030204" pitchFamily="34" charset="0"/>
                        </a:rPr>
                        <a:t>Wealthtime</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1.7</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B</a:t>
                      </a:r>
                    </a:p>
                  </a:txBody>
                  <a:tcPr marL="9525" marR="9525" marT="9525" marB="0" anchor="b"/>
                </a:tc>
                <a:extLst>
                  <a:ext uri="{0D108BD9-81ED-4DB2-BD59-A6C34878D82A}">
                    <a16:rowId xmlns:a16="http://schemas.microsoft.com/office/drawing/2014/main" val="507196824"/>
                  </a:ext>
                </a:extLst>
              </a:tr>
              <a:tr h="190500">
                <a:tc>
                  <a:txBody>
                    <a:bodyPr/>
                    <a:lstStyle/>
                    <a:p>
                      <a:pPr algn="l" fontAlgn="b"/>
                      <a:r>
                        <a:rPr lang="en-GB" sz="1100" b="0" i="0" u="none" strike="noStrike" dirty="0">
                          <a:solidFill>
                            <a:srgbClr val="000000"/>
                          </a:solidFill>
                          <a:effectLst/>
                          <a:latin typeface="Calibri" panose="020F0502020204030204" pitchFamily="34" charset="0"/>
                        </a:rPr>
                        <a:t>Fusion Wealth</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N/A</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N/A</a:t>
                      </a:r>
                    </a:p>
                  </a:txBody>
                  <a:tcPr marL="9525" marR="9525" marT="9525" marB="0" anchor="b"/>
                </a:tc>
                <a:extLst>
                  <a:ext uri="{0D108BD9-81ED-4DB2-BD59-A6C34878D82A}">
                    <a16:rowId xmlns:a16="http://schemas.microsoft.com/office/drawing/2014/main" val="313149264"/>
                  </a:ext>
                </a:extLst>
              </a:tr>
            </a:tbl>
          </a:graphicData>
        </a:graphic>
      </p:graphicFrame>
    </p:spTree>
    <p:extLst>
      <p:ext uri="{BB962C8B-B14F-4D97-AF65-F5344CB8AC3E}">
        <p14:creationId xmlns:p14="http://schemas.microsoft.com/office/powerpoint/2010/main" val="3132628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C4FA999-3F34-416C-8FF2-17099F5CF0C1}"/>
              </a:ext>
            </a:extLst>
          </p:cNvPr>
          <p:cNvSpPr>
            <a:spLocks noGrp="1"/>
          </p:cNvSpPr>
          <p:nvPr>
            <p:ph type="title"/>
          </p:nvPr>
        </p:nvSpPr>
        <p:spPr>
          <a:xfrm>
            <a:off x="723900" y="544777"/>
            <a:ext cx="5734050" cy="1207823"/>
          </a:xfrm>
        </p:spPr>
        <p:txBody>
          <a:bodyPr vert="horz" lIns="91440" tIns="45720" rIns="91440" bIns="45720" rtlCol="0" anchor="ctr">
            <a:normAutofit/>
          </a:bodyPr>
          <a:lstStyle/>
          <a:p>
            <a:r>
              <a:rPr lang="en-US" kern="1200" dirty="0">
                <a:solidFill>
                  <a:schemeClr val="accent1"/>
                </a:solidFill>
                <a:latin typeface="+mj-lt"/>
                <a:ea typeface="+mj-ea"/>
                <a:cs typeface="+mj-cs"/>
              </a:rPr>
              <a:t>Financial Analysis</a:t>
            </a:r>
          </a:p>
        </p:txBody>
      </p:sp>
      <p:sp>
        <p:nvSpPr>
          <p:cNvPr id="6" name="Content Placeholder 5">
            <a:extLst>
              <a:ext uri="{FF2B5EF4-FFF2-40B4-BE49-F238E27FC236}">
                <a16:creationId xmlns:a16="http://schemas.microsoft.com/office/drawing/2014/main" id="{C1C8DC6B-CE7A-4949-B737-1623F6C64712}"/>
              </a:ext>
            </a:extLst>
          </p:cNvPr>
          <p:cNvSpPr>
            <a:spLocks noGrp="1"/>
          </p:cNvSpPr>
          <p:nvPr>
            <p:ph sz="half" idx="1"/>
          </p:nvPr>
        </p:nvSpPr>
        <p:spPr>
          <a:xfrm>
            <a:off x="723899" y="1752600"/>
            <a:ext cx="10887075" cy="4152900"/>
          </a:xfrm>
        </p:spPr>
        <p:txBody>
          <a:bodyPr vert="horz" lIns="91440" tIns="45720" rIns="91440" bIns="45720" numCol="2" spcCol="360000" rtlCol="0" anchor="t" anchorCtr="0">
            <a:noAutofit/>
          </a:bodyPr>
          <a:lstStyle/>
          <a:p>
            <a:pPr marL="0" indent="0">
              <a:buNone/>
            </a:pPr>
            <a:r>
              <a:rPr lang="en-US" sz="1100" dirty="0"/>
              <a:t>We used data collected by </a:t>
            </a:r>
            <a:r>
              <a:rPr lang="en-US" sz="1100" dirty="0" err="1"/>
              <a:t>FinalytiQ</a:t>
            </a:r>
            <a:r>
              <a:rPr lang="en-US" sz="1100" dirty="0"/>
              <a:t> as well as their analysis and judgement of Financial Performance.  This enables us to rank the financial performance of the platforms. With the consolidation which has been occurring, it is important that we consider the financial position of the company.  It is difficult to actively </a:t>
            </a:r>
            <a:r>
              <a:rPr lang="en-US" sz="1100" dirty="0" err="1"/>
              <a:t>analyse</a:t>
            </a:r>
            <a:r>
              <a:rPr lang="en-US" sz="1100" dirty="0"/>
              <a:t> the financial dealings of the companies and therefore relying on third party information to help underpin our advice process is key. </a:t>
            </a:r>
          </a:p>
          <a:p>
            <a:pPr marL="0" indent="0">
              <a:buNone/>
            </a:pPr>
            <a:r>
              <a:rPr lang="en-US" sz="1100" dirty="0"/>
              <a:t>As there are a wide range of platforms available to us which have an excellent Financial Performance we have excluded all platforms which don’t achieve their rating of excellent.</a:t>
            </a:r>
          </a:p>
          <a:p>
            <a:pPr marL="0" indent="0">
              <a:buNone/>
            </a:pPr>
            <a:r>
              <a:rPr lang="en-US" sz="1100" dirty="0"/>
              <a:t>We have also excluded </a:t>
            </a:r>
            <a:r>
              <a:rPr lang="en-US" sz="1100" dirty="0" err="1"/>
              <a:t>Wealthtime</a:t>
            </a:r>
            <a:r>
              <a:rPr lang="en-US" sz="1100" dirty="0"/>
              <a:t> as our minimum AKG Rating is B+.</a:t>
            </a:r>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p:txBody>
      </p:sp>
      <p:graphicFrame>
        <p:nvGraphicFramePr>
          <p:cNvPr id="7" name="Table 6">
            <a:extLst>
              <a:ext uri="{FF2B5EF4-FFF2-40B4-BE49-F238E27FC236}">
                <a16:creationId xmlns:a16="http://schemas.microsoft.com/office/drawing/2014/main" id="{97890A88-816A-43CF-B13A-D90F432871DA}"/>
              </a:ext>
            </a:extLst>
          </p:cNvPr>
          <p:cNvGraphicFramePr>
            <a:graphicFrameLocks noGrp="1"/>
          </p:cNvGraphicFramePr>
          <p:nvPr>
            <p:extLst>
              <p:ext uri="{D42A27DB-BD31-4B8C-83A1-F6EECF244321}">
                <p14:modId xmlns:p14="http://schemas.microsoft.com/office/powerpoint/2010/main" val="3649007773"/>
              </p:ext>
            </p:extLst>
          </p:nvPr>
        </p:nvGraphicFramePr>
        <p:xfrm>
          <a:off x="6361106" y="1752600"/>
          <a:ext cx="4361883" cy="2648575"/>
        </p:xfrm>
        <a:graphic>
          <a:graphicData uri="http://schemas.openxmlformats.org/drawingml/2006/table">
            <a:tbl>
              <a:tblPr firstRow="1">
                <a:tableStyleId>{5C22544A-7EE6-4342-B048-85BDC9FD1C3A}</a:tableStyleId>
              </a:tblPr>
              <a:tblGrid>
                <a:gridCol w="2436521">
                  <a:extLst>
                    <a:ext uri="{9D8B030D-6E8A-4147-A177-3AD203B41FA5}">
                      <a16:colId xmlns:a16="http://schemas.microsoft.com/office/drawing/2014/main" val="3505908127"/>
                    </a:ext>
                  </a:extLst>
                </a:gridCol>
                <a:gridCol w="1925362">
                  <a:extLst>
                    <a:ext uri="{9D8B030D-6E8A-4147-A177-3AD203B41FA5}">
                      <a16:colId xmlns:a16="http://schemas.microsoft.com/office/drawing/2014/main" val="459331248"/>
                    </a:ext>
                  </a:extLst>
                </a:gridCol>
              </a:tblGrid>
              <a:tr h="190500">
                <a:tc>
                  <a:txBody>
                    <a:bodyPr/>
                    <a:lstStyle/>
                    <a:p>
                      <a:pPr algn="ctr" fontAlgn="b"/>
                      <a:r>
                        <a:rPr lang="en-GB" sz="1100" u="none" strike="noStrike" dirty="0">
                          <a:effectLst/>
                        </a:rPr>
                        <a:t>Provider</a:t>
                      </a:r>
                      <a:endParaRPr lang="en-GB"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dirty="0" err="1">
                          <a:effectLst/>
                        </a:rPr>
                        <a:t>FinalytiQ</a:t>
                      </a:r>
                      <a:r>
                        <a:rPr lang="en-GB" sz="1100" u="none" strike="noStrike" dirty="0">
                          <a:effectLst/>
                        </a:rPr>
                        <a:t> Financial Performance Rating</a:t>
                      </a:r>
                      <a:endParaRPr lang="en-GB"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25020812"/>
                  </a:ext>
                </a:extLst>
              </a:tr>
              <a:tr h="190500">
                <a:tc>
                  <a:txBody>
                    <a:bodyPr/>
                    <a:lstStyle/>
                    <a:p>
                      <a:pPr algn="l" fontAlgn="b"/>
                      <a:r>
                        <a:rPr lang="en-GB" sz="1100" u="none" strike="noStrike" dirty="0">
                          <a:effectLst/>
                        </a:rPr>
                        <a:t>Aegon Retirement Choices</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100" u="none" strike="noStrike" dirty="0">
                          <a:effectLst/>
                        </a:rPr>
                        <a:t>Fair</a:t>
                      </a:r>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72316153"/>
                  </a:ext>
                </a:extLst>
              </a:tr>
              <a:tr h="190500">
                <a:tc>
                  <a:txBody>
                    <a:bodyPr/>
                    <a:lstStyle/>
                    <a:p>
                      <a:pPr algn="l" fontAlgn="b"/>
                      <a:r>
                        <a:rPr lang="en-GB" sz="1100" u="none" strike="noStrike" dirty="0">
                          <a:effectLst/>
                        </a:rPr>
                        <a:t>AJ Bell</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100" u="none" strike="noStrike" dirty="0">
                          <a:effectLst/>
                        </a:rPr>
                        <a:t>Excellent</a:t>
                      </a:r>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51851311"/>
                  </a:ext>
                </a:extLst>
              </a:tr>
              <a:tr h="190500">
                <a:tc>
                  <a:txBody>
                    <a:bodyPr/>
                    <a:lstStyle/>
                    <a:p>
                      <a:pPr algn="l" fontAlgn="b"/>
                      <a:r>
                        <a:rPr lang="en-GB" sz="1100" u="none" strike="noStrike" dirty="0">
                          <a:effectLst/>
                        </a:rPr>
                        <a:t>Elevate</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100" u="none" strike="noStrike" dirty="0">
                          <a:effectLst/>
                        </a:rPr>
                        <a:t>Poor</a:t>
                      </a:r>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00865350"/>
                  </a:ext>
                </a:extLst>
              </a:tr>
              <a:tr h="208270">
                <a:tc>
                  <a:txBody>
                    <a:bodyPr/>
                    <a:lstStyle/>
                    <a:p>
                      <a:pPr algn="l" fontAlgn="b"/>
                      <a:r>
                        <a:rPr lang="en-GB" sz="1100" u="none" strike="noStrike" dirty="0">
                          <a:effectLst/>
                        </a:rPr>
                        <a:t>James Hay Wrap</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100" u="none" strike="noStrike" dirty="0">
                          <a:effectLst/>
                        </a:rPr>
                        <a:t>Good</a:t>
                      </a:r>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62911210"/>
                  </a:ext>
                </a:extLst>
              </a:tr>
              <a:tr h="190500">
                <a:tc>
                  <a:txBody>
                    <a:bodyPr/>
                    <a:lstStyle/>
                    <a:p>
                      <a:pPr algn="l" fontAlgn="b"/>
                      <a:r>
                        <a:rPr lang="en-GB" sz="1100" u="none" strike="noStrike" dirty="0" err="1">
                          <a:effectLst/>
                        </a:rPr>
                        <a:t>Novia</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100" u="none" strike="noStrike" dirty="0">
                          <a:effectLst/>
                        </a:rPr>
                        <a:t>Good</a:t>
                      </a:r>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46323573"/>
                  </a:ext>
                </a:extLst>
              </a:tr>
              <a:tr h="190500">
                <a:tc>
                  <a:txBody>
                    <a:bodyPr/>
                    <a:lstStyle/>
                    <a:p>
                      <a:pPr algn="l" fontAlgn="b"/>
                      <a:r>
                        <a:rPr lang="en-GB" sz="1100" u="none" strike="noStrike" dirty="0">
                          <a:effectLst/>
                        </a:rPr>
                        <a:t>Nucleus</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100" u="none" strike="noStrike" dirty="0">
                          <a:effectLst/>
                        </a:rPr>
                        <a:t>Good</a:t>
                      </a:r>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6658757"/>
                  </a:ext>
                </a:extLst>
              </a:tr>
              <a:tr h="190500">
                <a:tc>
                  <a:txBody>
                    <a:bodyPr/>
                    <a:lstStyle/>
                    <a:p>
                      <a:pPr algn="l" fontAlgn="b"/>
                      <a:r>
                        <a:rPr lang="en-GB" sz="1100" u="none" strike="noStrike" dirty="0">
                          <a:effectLst/>
                        </a:rPr>
                        <a:t>Pershing</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100" u="none" strike="noStrike" dirty="0">
                          <a:effectLst/>
                        </a:rPr>
                        <a:t>NA</a:t>
                      </a:r>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8238176"/>
                  </a:ext>
                </a:extLst>
              </a:tr>
              <a:tr h="190500">
                <a:tc>
                  <a:txBody>
                    <a:bodyPr/>
                    <a:lstStyle/>
                    <a:p>
                      <a:pPr algn="l" fontAlgn="b"/>
                      <a:r>
                        <a:rPr lang="en-GB" sz="1100" b="0" i="0" u="none" strike="noStrike" dirty="0">
                          <a:solidFill>
                            <a:srgbClr val="000000"/>
                          </a:solidFill>
                          <a:effectLst/>
                          <a:latin typeface="Calibri" panose="020F0502020204030204" pitchFamily="34" charset="0"/>
                        </a:rPr>
                        <a:t>Raymond James</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Fair</a:t>
                      </a:r>
                    </a:p>
                  </a:txBody>
                  <a:tcPr marL="9525" marR="9525" marT="9525" marB="0" anchor="b"/>
                </a:tc>
                <a:extLst>
                  <a:ext uri="{0D108BD9-81ED-4DB2-BD59-A6C34878D82A}">
                    <a16:rowId xmlns:a16="http://schemas.microsoft.com/office/drawing/2014/main" val="2835279905"/>
                  </a:ext>
                </a:extLst>
              </a:tr>
              <a:tr h="190500">
                <a:tc>
                  <a:txBody>
                    <a:bodyPr/>
                    <a:lstStyle/>
                    <a:p>
                      <a:pPr algn="l" fontAlgn="b"/>
                      <a:r>
                        <a:rPr lang="en-GB" sz="1100" b="0" i="0" u="none" strike="noStrike" dirty="0">
                          <a:solidFill>
                            <a:srgbClr val="000000"/>
                          </a:solidFill>
                          <a:effectLst/>
                          <a:latin typeface="Calibri" panose="020F0502020204030204" pitchFamily="34" charset="0"/>
                        </a:rPr>
                        <a:t>Seven Investment Management</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Excellent</a:t>
                      </a:r>
                    </a:p>
                  </a:txBody>
                  <a:tcPr marL="9525" marR="9525" marT="9525" marB="0" anchor="b"/>
                </a:tc>
                <a:extLst>
                  <a:ext uri="{0D108BD9-81ED-4DB2-BD59-A6C34878D82A}">
                    <a16:rowId xmlns:a16="http://schemas.microsoft.com/office/drawing/2014/main" val="967914320"/>
                  </a:ext>
                </a:extLst>
              </a:tr>
              <a:tr h="190500">
                <a:tc>
                  <a:txBody>
                    <a:bodyPr/>
                    <a:lstStyle/>
                    <a:p>
                      <a:pPr algn="l" fontAlgn="b"/>
                      <a:r>
                        <a:rPr lang="en-GB" sz="1100" b="0" i="0" u="none" strike="noStrike" dirty="0">
                          <a:solidFill>
                            <a:srgbClr val="000000"/>
                          </a:solidFill>
                          <a:effectLst/>
                          <a:latin typeface="Calibri" panose="020F0502020204030204" pitchFamily="34" charset="0"/>
                        </a:rPr>
                        <a:t>Transact</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Excellent</a:t>
                      </a:r>
                    </a:p>
                  </a:txBody>
                  <a:tcPr marL="9525" marR="9525" marT="9525" marB="0" anchor="b"/>
                </a:tc>
                <a:extLst>
                  <a:ext uri="{0D108BD9-81ED-4DB2-BD59-A6C34878D82A}">
                    <a16:rowId xmlns:a16="http://schemas.microsoft.com/office/drawing/2014/main" val="608594729"/>
                  </a:ext>
                </a:extLst>
              </a:tr>
              <a:tr h="190500">
                <a:tc>
                  <a:txBody>
                    <a:bodyPr/>
                    <a:lstStyle/>
                    <a:p>
                      <a:pPr algn="l" fontAlgn="b"/>
                      <a:r>
                        <a:rPr lang="en-GB" sz="1100" b="0" i="0" u="none" strike="noStrike" dirty="0" err="1">
                          <a:solidFill>
                            <a:srgbClr val="000000"/>
                          </a:solidFill>
                          <a:effectLst/>
                          <a:latin typeface="Calibri" panose="020F0502020204030204" pitchFamily="34" charset="0"/>
                        </a:rPr>
                        <a:t>Wealthtime</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Excellent</a:t>
                      </a:r>
                    </a:p>
                  </a:txBody>
                  <a:tcPr marL="9525" marR="9525" marT="9525" marB="0" anchor="b"/>
                </a:tc>
                <a:extLst>
                  <a:ext uri="{0D108BD9-81ED-4DB2-BD59-A6C34878D82A}">
                    <a16:rowId xmlns:a16="http://schemas.microsoft.com/office/drawing/2014/main" val="507196824"/>
                  </a:ext>
                </a:extLst>
              </a:tr>
              <a:tr h="190500">
                <a:tc>
                  <a:txBody>
                    <a:bodyPr/>
                    <a:lstStyle/>
                    <a:p>
                      <a:pPr algn="l" fontAlgn="b"/>
                      <a:r>
                        <a:rPr lang="en-GB" sz="1100" b="0" i="0" u="none" strike="noStrike" dirty="0">
                          <a:solidFill>
                            <a:srgbClr val="000000"/>
                          </a:solidFill>
                          <a:effectLst/>
                          <a:latin typeface="Calibri" panose="020F0502020204030204" pitchFamily="34" charset="0"/>
                        </a:rPr>
                        <a:t>Fusion Wealth</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Excellent</a:t>
                      </a:r>
                    </a:p>
                  </a:txBody>
                  <a:tcPr marL="9525" marR="9525" marT="9525" marB="0" anchor="b"/>
                </a:tc>
                <a:extLst>
                  <a:ext uri="{0D108BD9-81ED-4DB2-BD59-A6C34878D82A}">
                    <a16:rowId xmlns:a16="http://schemas.microsoft.com/office/drawing/2014/main" val="313149264"/>
                  </a:ext>
                </a:extLst>
              </a:tr>
            </a:tbl>
          </a:graphicData>
        </a:graphic>
      </p:graphicFrame>
    </p:spTree>
    <p:extLst>
      <p:ext uri="{BB962C8B-B14F-4D97-AF65-F5344CB8AC3E}">
        <p14:creationId xmlns:p14="http://schemas.microsoft.com/office/powerpoint/2010/main" val="3311962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C4FA999-3F34-416C-8FF2-17099F5CF0C1}"/>
              </a:ext>
            </a:extLst>
          </p:cNvPr>
          <p:cNvSpPr>
            <a:spLocks noGrp="1"/>
          </p:cNvSpPr>
          <p:nvPr>
            <p:ph type="title"/>
          </p:nvPr>
        </p:nvSpPr>
        <p:spPr>
          <a:xfrm>
            <a:off x="723900" y="544777"/>
            <a:ext cx="5734050" cy="1207823"/>
          </a:xfrm>
        </p:spPr>
        <p:txBody>
          <a:bodyPr vert="horz" lIns="91440" tIns="45720" rIns="91440" bIns="45720" rtlCol="0" anchor="ctr">
            <a:normAutofit/>
          </a:bodyPr>
          <a:lstStyle/>
          <a:p>
            <a:r>
              <a:rPr lang="en-US" kern="1200" dirty="0">
                <a:solidFill>
                  <a:schemeClr val="accent1"/>
                </a:solidFill>
                <a:latin typeface="+mj-lt"/>
                <a:ea typeface="+mj-ea"/>
                <a:cs typeface="+mj-cs"/>
              </a:rPr>
              <a:t>Functionality</a:t>
            </a:r>
          </a:p>
        </p:txBody>
      </p:sp>
      <p:graphicFrame>
        <p:nvGraphicFramePr>
          <p:cNvPr id="10" name="Table 9">
            <a:extLst>
              <a:ext uri="{FF2B5EF4-FFF2-40B4-BE49-F238E27FC236}">
                <a16:creationId xmlns:a16="http://schemas.microsoft.com/office/drawing/2014/main" id="{085336D2-8CF7-4C47-A1F5-14B4ACCD41DE}"/>
              </a:ext>
            </a:extLst>
          </p:cNvPr>
          <p:cNvGraphicFramePr>
            <a:graphicFrameLocks noGrp="1"/>
          </p:cNvGraphicFramePr>
          <p:nvPr>
            <p:extLst>
              <p:ext uri="{D42A27DB-BD31-4B8C-83A1-F6EECF244321}">
                <p14:modId xmlns:p14="http://schemas.microsoft.com/office/powerpoint/2010/main" val="1843428407"/>
              </p:ext>
            </p:extLst>
          </p:nvPr>
        </p:nvGraphicFramePr>
        <p:xfrm>
          <a:off x="723898" y="2569238"/>
          <a:ext cx="5163069" cy="1596390"/>
        </p:xfrm>
        <a:graphic>
          <a:graphicData uri="http://schemas.openxmlformats.org/drawingml/2006/table">
            <a:tbl>
              <a:tblPr firstRow="1">
                <a:tableStyleId>{5C22544A-7EE6-4342-B048-85BDC9FD1C3A}</a:tableStyleId>
              </a:tblPr>
              <a:tblGrid>
                <a:gridCol w="1042824">
                  <a:extLst>
                    <a:ext uri="{9D8B030D-6E8A-4147-A177-3AD203B41FA5}">
                      <a16:colId xmlns:a16="http://schemas.microsoft.com/office/drawing/2014/main" val="3505908127"/>
                    </a:ext>
                  </a:extLst>
                </a:gridCol>
                <a:gridCol w="824049">
                  <a:extLst>
                    <a:ext uri="{9D8B030D-6E8A-4147-A177-3AD203B41FA5}">
                      <a16:colId xmlns:a16="http://schemas.microsoft.com/office/drawing/2014/main" val="459331248"/>
                    </a:ext>
                  </a:extLst>
                </a:gridCol>
                <a:gridCol w="824049">
                  <a:extLst>
                    <a:ext uri="{9D8B030D-6E8A-4147-A177-3AD203B41FA5}">
                      <a16:colId xmlns:a16="http://schemas.microsoft.com/office/drawing/2014/main" val="2143212121"/>
                    </a:ext>
                  </a:extLst>
                </a:gridCol>
                <a:gridCol w="953102">
                  <a:extLst>
                    <a:ext uri="{9D8B030D-6E8A-4147-A177-3AD203B41FA5}">
                      <a16:colId xmlns:a16="http://schemas.microsoft.com/office/drawing/2014/main" val="2061441678"/>
                    </a:ext>
                  </a:extLst>
                </a:gridCol>
                <a:gridCol w="694996">
                  <a:extLst>
                    <a:ext uri="{9D8B030D-6E8A-4147-A177-3AD203B41FA5}">
                      <a16:colId xmlns:a16="http://schemas.microsoft.com/office/drawing/2014/main" val="1023163981"/>
                    </a:ext>
                  </a:extLst>
                </a:gridCol>
                <a:gridCol w="824049">
                  <a:extLst>
                    <a:ext uri="{9D8B030D-6E8A-4147-A177-3AD203B41FA5}">
                      <a16:colId xmlns:a16="http://schemas.microsoft.com/office/drawing/2014/main" val="2095075015"/>
                    </a:ext>
                  </a:extLst>
                </a:gridCol>
              </a:tblGrid>
              <a:tr h="190500">
                <a:tc>
                  <a:txBody>
                    <a:bodyPr/>
                    <a:lstStyle/>
                    <a:p>
                      <a:pPr algn="ctr" fontAlgn="b"/>
                      <a:r>
                        <a:rPr lang="en-GB" sz="1100" u="none" strike="noStrike" dirty="0">
                          <a:effectLst/>
                        </a:rPr>
                        <a:t>Provider</a:t>
                      </a:r>
                      <a:endParaRPr lang="en-GB"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dirty="0">
                          <a:effectLst/>
                        </a:rPr>
                        <a:t>Capital Gains Calculator</a:t>
                      </a:r>
                      <a:endParaRPr lang="en-GB"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b="1" i="0" u="none" strike="noStrike" dirty="0">
                          <a:solidFill>
                            <a:schemeClr val="bg1"/>
                          </a:solidFill>
                          <a:effectLst/>
                          <a:latin typeface="Calibri" panose="020F0502020204030204" pitchFamily="34" charset="0"/>
                        </a:rPr>
                        <a:t>Model Portfolio Management Tool</a:t>
                      </a:r>
                    </a:p>
                  </a:txBody>
                  <a:tcPr marL="9525" marR="9525" marT="9525" marB="0" anchor="ctr"/>
                </a:tc>
                <a:tc>
                  <a:txBody>
                    <a:bodyPr/>
                    <a:lstStyle/>
                    <a:p>
                      <a:pPr algn="ctr" fontAlgn="b"/>
                      <a:r>
                        <a:rPr lang="en-GB" sz="1100" b="1" i="0" u="none" strike="noStrike" dirty="0">
                          <a:solidFill>
                            <a:schemeClr val="bg1"/>
                          </a:solidFill>
                          <a:effectLst/>
                          <a:latin typeface="Calibri" panose="020F0502020204030204" pitchFamily="34" charset="0"/>
                        </a:rPr>
                        <a:t>Consolidated Tax Voucher</a:t>
                      </a:r>
                    </a:p>
                  </a:txBody>
                  <a:tcPr marL="9525" marR="9525" marT="9525" marB="0" anchor="ctr"/>
                </a:tc>
                <a:tc>
                  <a:txBody>
                    <a:bodyPr/>
                    <a:lstStyle/>
                    <a:p>
                      <a:pPr algn="ctr" fontAlgn="b"/>
                      <a:r>
                        <a:rPr lang="en-GB" sz="1100" b="1" i="0" u="none" strike="noStrike" dirty="0">
                          <a:solidFill>
                            <a:schemeClr val="bg1"/>
                          </a:solidFill>
                          <a:effectLst/>
                          <a:latin typeface="Calibri" panose="020F0502020204030204" pitchFamily="34" charset="0"/>
                        </a:rPr>
                        <a:t>Bed and ISA</a:t>
                      </a:r>
                    </a:p>
                  </a:txBody>
                  <a:tcPr marL="9525" marR="9525" marT="9525" marB="0" anchor="ctr"/>
                </a:tc>
                <a:tc>
                  <a:txBody>
                    <a:bodyPr/>
                    <a:lstStyle/>
                    <a:p>
                      <a:pPr algn="ctr" fontAlgn="b"/>
                      <a:r>
                        <a:rPr lang="en-GB" sz="1100" b="1" i="0" u="none" strike="noStrike" dirty="0">
                          <a:solidFill>
                            <a:schemeClr val="bg1"/>
                          </a:solidFill>
                          <a:effectLst/>
                          <a:latin typeface="Calibri" panose="020F0502020204030204" pitchFamily="34" charset="0"/>
                        </a:rPr>
                        <a:t>Inter Spousal Transfer</a:t>
                      </a:r>
                    </a:p>
                  </a:txBody>
                  <a:tcPr marL="9525" marR="9525" marT="9525" marB="0" anchor="ctr"/>
                </a:tc>
                <a:extLst>
                  <a:ext uri="{0D108BD9-81ED-4DB2-BD59-A6C34878D82A}">
                    <a16:rowId xmlns:a16="http://schemas.microsoft.com/office/drawing/2014/main" val="525020812"/>
                  </a:ext>
                </a:extLst>
              </a:tr>
              <a:tr h="190500">
                <a:tc>
                  <a:txBody>
                    <a:bodyPr/>
                    <a:lstStyle/>
                    <a:p>
                      <a:pPr algn="l" fontAlgn="b"/>
                      <a:r>
                        <a:rPr lang="en-GB" sz="1100" u="none" strike="noStrike" dirty="0">
                          <a:effectLst/>
                        </a:rPr>
                        <a:t>AJ Bell</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100" u="none" strike="noStrike" dirty="0">
                          <a:effectLst/>
                        </a:rPr>
                        <a:t>Excellent</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Yes</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Yes</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Yes</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Yes</a:t>
                      </a:r>
                    </a:p>
                  </a:txBody>
                  <a:tcPr marL="9525" marR="9525" marT="9525" marB="0" anchor="b"/>
                </a:tc>
                <a:extLst>
                  <a:ext uri="{0D108BD9-81ED-4DB2-BD59-A6C34878D82A}">
                    <a16:rowId xmlns:a16="http://schemas.microsoft.com/office/drawing/2014/main" val="2951851311"/>
                  </a:ext>
                </a:extLst>
              </a:tr>
              <a:tr h="190500">
                <a:tc>
                  <a:txBody>
                    <a:bodyPr/>
                    <a:lstStyle/>
                    <a:p>
                      <a:pPr algn="l" fontAlgn="b"/>
                      <a:r>
                        <a:rPr lang="en-GB" sz="1100" b="0" i="0" u="none" strike="noStrike" dirty="0">
                          <a:solidFill>
                            <a:srgbClr val="000000"/>
                          </a:solidFill>
                          <a:effectLst/>
                          <a:latin typeface="Calibri" panose="020F0502020204030204" pitchFamily="34" charset="0"/>
                        </a:rPr>
                        <a:t>Seven Investment Management</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Excellent</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Yes</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Yes</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Yes</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Yes</a:t>
                      </a:r>
                    </a:p>
                  </a:txBody>
                  <a:tcPr marL="9525" marR="9525" marT="9525" marB="0" anchor="b"/>
                </a:tc>
                <a:extLst>
                  <a:ext uri="{0D108BD9-81ED-4DB2-BD59-A6C34878D82A}">
                    <a16:rowId xmlns:a16="http://schemas.microsoft.com/office/drawing/2014/main" val="967914320"/>
                  </a:ext>
                </a:extLst>
              </a:tr>
              <a:tr h="190500">
                <a:tc>
                  <a:txBody>
                    <a:bodyPr/>
                    <a:lstStyle/>
                    <a:p>
                      <a:pPr algn="l" fontAlgn="b"/>
                      <a:r>
                        <a:rPr lang="en-GB" sz="1100" b="0" i="0" u="none" strike="noStrike" dirty="0">
                          <a:solidFill>
                            <a:srgbClr val="000000"/>
                          </a:solidFill>
                          <a:effectLst/>
                          <a:latin typeface="Calibri" panose="020F0502020204030204" pitchFamily="34" charset="0"/>
                        </a:rPr>
                        <a:t>Transact</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Excellent</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Yes</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Yes</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Yes</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Yes</a:t>
                      </a:r>
                    </a:p>
                  </a:txBody>
                  <a:tcPr marL="9525" marR="9525" marT="9525" marB="0" anchor="b"/>
                </a:tc>
                <a:extLst>
                  <a:ext uri="{0D108BD9-81ED-4DB2-BD59-A6C34878D82A}">
                    <a16:rowId xmlns:a16="http://schemas.microsoft.com/office/drawing/2014/main" val="608594729"/>
                  </a:ext>
                </a:extLst>
              </a:tr>
              <a:tr h="190500">
                <a:tc>
                  <a:txBody>
                    <a:bodyPr/>
                    <a:lstStyle/>
                    <a:p>
                      <a:pPr algn="l" fontAlgn="b"/>
                      <a:r>
                        <a:rPr lang="en-GB" sz="1100" b="0" i="0" u="none" strike="noStrike" dirty="0">
                          <a:solidFill>
                            <a:srgbClr val="000000"/>
                          </a:solidFill>
                          <a:effectLst/>
                          <a:latin typeface="Calibri" panose="020F0502020204030204" pitchFamily="34" charset="0"/>
                        </a:rPr>
                        <a:t>Fusion Wealth</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Excellent</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Yes</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Yes</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Yes</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Yes</a:t>
                      </a:r>
                    </a:p>
                  </a:txBody>
                  <a:tcPr marL="9525" marR="9525" marT="9525" marB="0" anchor="b"/>
                </a:tc>
                <a:extLst>
                  <a:ext uri="{0D108BD9-81ED-4DB2-BD59-A6C34878D82A}">
                    <a16:rowId xmlns:a16="http://schemas.microsoft.com/office/drawing/2014/main" val="313149264"/>
                  </a:ext>
                </a:extLst>
              </a:tr>
            </a:tbl>
          </a:graphicData>
        </a:graphic>
      </p:graphicFrame>
      <p:sp>
        <p:nvSpPr>
          <p:cNvPr id="11" name="Title 1">
            <a:extLst>
              <a:ext uri="{FF2B5EF4-FFF2-40B4-BE49-F238E27FC236}">
                <a16:creationId xmlns:a16="http://schemas.microsoft.com/office/drawing/2014/main" id="{0A0125EA-6AC4-4879-88B8-5DBA4951DE28}"/>
              </a:ext>
            </a:extLst>
          </p:cNvPr>
          <p:cNvSpPr txBox="1">
            <a:spLocks/>
          </p:cNvSpPr>
          <p:nvPr/>
        </p:nvSpPr>
        <p:spPr>
          <a:xfrm>
            <a:off x="6304270" y="572436"/>
            <a:ext cx="5397934" cy="1207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1"/>
                </a:solidFill>
              </a:rPr>
              <a:t>Costs and Charges </a:t>
            </a:r>
          </a:p>
        </p:txBody>
      </p:sp>
      <p:graphicFrame>
        <p:nvGraphicFramePr>
          <p:cNvPr id="13" name="Table 12">
            <a:extLst>
              <a:ext uri="{FF2B5EF4-FFF2-40B4-BE49-F238E27FC236}">
                <a16:creationId xmlns:a16="http://schemas.microsoft.com/office/drawing/2014/main" id="{E0794B87-4CEC-453F-8956-B3009683437C}"/>
              </a:ext>
            </a:extLst>
          </p:cNvPr>
          <p:cNvGraphicFramePr>
            <a:graphicFrameLocks noGrp="1"/>
          </p:cNvGraphicFramePr>
          <p:nvPr>
            <p:extLst>
              <p:ext uri="{D42A27DB-BD31-4B8C-83A1-F6EECF244321}">
                <p14:modId xmlns:p14="http://schemas.microsoft.com/office/powerpoint/2010/main" val="3190504716"/>
              </p:ext>
            </p:extLst>
          </p:nvPr>
        </p:nvGraphicFramePr>
        <p:xfrm>
          <a:off x="6437846" y="2926496"/>
          <a:ext cx="5057202" cy="1806694"/>
        </p:xfrm>
        <a:graphic>
          <a:graphicData uri="http://schemas.openxmlformats.org/drawingml/2006/table">
            <a:tbl>
              <a:tblPr firstRow="1">
                <a:tableStyleId>{5C22544A-7EE6-4342-B048-85BDC9FD1C3A}</a:tableStyleId>
              </a:tblPr>
              <a:tblGrid>
                <a:gridCol w="2824924">
                  <a:extLst>
                    <a:ext uri="{9D8B030D-6E8A-4147-A177-3AD203B41FA5}">
                      <a16:colId xmlns:a16="http://schemas.microsoft.com/office/drawing/2014/main" val="3505908127"/>
                    </a:ext>
                  </a:extLst>
                </a:gridCol>
                <a:gridCol w="2232278">
                  <a:extLst>
                    <a:ext uri="{9D8B030D-6E8A-4147-A177-3AD203B41FA5}">
                      <a16:colId xmlns:a16="http://schemas.microsoft.com/office/drawing/2014/main" val="459331248"/>
                    </a:ext>
                  </a:extLst>
                </a:gridCol>
              </a:tblGrid>
              <a:tr h="246499">
                <a:tc>
                  <a:txBody>
                    <a:bodyPr/>
                    <a:lstStyle/>
                    <a:p>
                      <a:pPr algn="ctr" fontAlgn="b"/>
                      <a:r>
                        <a:rPr lang="en-GB" sz="1100" u="none" strike="noStrike" dirty="0">
                          <a:effectLst/>
                        </a:rPr>
                        <a:t>Provider</a:t>
                      </a:r>
                      <a:endParaRPr lang="en-GB"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dirty="0">
                          <a:effectLst/>
                        </a:rPr>
                        <a:t>Cost</a:t>
                      </a:r>
                      <a:endParaRPr lang="en-GB"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25020812"/>
                  </a:ext>
                </a:extLst>
              </a:tr>
              <a:tr h="190500">
                <a:tc>
                  <a:txBody>
                    <a:bodyPr/>
                    <a:lstStyle/>
                    <a:p>
                      <a:pPr algn="l" fontAlgn="b"/>
                      <a:r>
                        <a:rPr lang="en-GB" sz="1100" u="none" strike="noStrike" dirty="0">
                          <a:effectLst/>
                        </a:rPr>
                        <a:t>AJ Bell</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100" u="none" strike="noStrike" dirty="0">
                          <a:effectLst/>
                        </a:rPr>
                        <a:t>0.20% reducing once assets are above £1m to 0.15% with no cost applying once assets are above £2m</a:t>
                      </a:r>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51851311"/>
                  </a:ext>
                </a:extLst>
              </a:tr>
              <a:tr h="190500">
                <a:tc>
                  <a:txBody>
                    <a:bodyPr/>
                    <a:lstStyle/>
                    <a:p>
                      <a:pPr algn="l" fontAlgn="b"/>
                      <a:r>
                        <a:rPr lang="en-GB" sz="1100" b="0" i="0" u="none" strike="noStrike" dirty="0">
                          <a:solidFill>
                            <a:srgbClr val="000000"/>
                          </a:solidFill>
                          <a:effectLst/>
                          <a:latin typeface="Calibri" panose="020F0502020204030204" pitchFamily="34" charset="0"/>
                        </a:rPr>
                        <a:t>Seven Investment Management</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0.30% reducing to 0.25% at £500,000 and again to 0.15% over £1m</a:t>
                      </a:r>
                    </a:p>
                  </a:txBody>
                  <a:tcPr marL="9525" marR="9525" marT="9525" marB="0" anchor="b"/>
                </a:tc>
                <a:extLst>
                  <a:ext uri="{0D108BD9-81ED-4DB2-BD59-A6C34878D82A}">
                    <a16:rowId xmlns:a16="http://schemas.microsoft.com/office/drawing/2014/main" val="967914320"/>
                  </a:ext>
                </a:extLst>
              </a:tr>
              <a:tr h="190500">
                <a:tc>
                  <a:txBody>
                    <a:bodyPr/>
                    <a:lstStyle/>
                    <a:p>
                      <a:pPr algn="l" fontAlgn="b"/>
                      <a:r>
                        <a:rPr lang="en-GB" sz="1100" b="0" i="0" u="none" strike="noStrike" dirty="0">
                          <a:solidFill>
                            <a:srgbClr val="000000"/>
                          </a:solidFill>
                          <a:effectLst/>
                          <a:latin typeface="Calibri" panose="020F0502020204030204" pitchFamily="34" charset="0"/>
                        </a:rPr>
                        <a:t>Transact</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0.29% </a:t>
                      </a:r>
                      <a:r>
                        <a:rPr lang="en-GB" sz="1100" b="0" i="0" u="none" strike="noStrike" dirty="0" err="1">
                          <a:solidFill>
                            <a:srgbClr val="000000"/>
                          </a:solidFill>
                          <a:effectLst/>
                          <a:latin typeface="Calibri" panose="020F0502020204030204" pitchFamily="34" charset="0"/>
                        </a:rPr>
                        <a:t>upt</a:t>
                      </a:r>
                      <a:r>
                        <a:rPr lang="en-GB" sz="1100" b="0" i="0" u="none" strike="noStrike" dirty="0">
                          <a:solidFill>
                            <a:srgbClr val="000000"/>
                          </a:solidFill>
                          <a:effectLst/>
                          <a:latin typeface="Calibri" panose="020F0502020204030204" pitchFamily="34" charset="0"/>
                        </a:rPr>
                        <a:t> to £600,000, reducing to 0.19% up to £1.2m and 0.07% from 1.2M to £5M</a:t>
                      </a:r>
                    </a:p>
                  </a:txBody>
                  <a:tcPr marL="9525" marR="9525" marT="9525" marB="0" anchor="b"/>
                </a:tc>
                <a:extLst>
                  <a:ext uri="{0D108BD9-81ED-4DB2-BD59-A6C34878D82A}">
                    <a16:rowId xmlns:a16="http://schemas.microsoft.com/office/drawing/2014/main" val="608594729"/>
                  </a:ext>
                </a:extLst>
              </a:tr>
              <a:tr h="190500">
                <a:tc>
                  <a:txBody>
                    <a:bodyPr/>
                    <a:lstStyle/>
                    <a:p>
                      <a:pPr algn="l" fontAlgn="b"/>
                      <a:r>
                        <a:rPr lang="en-GB" sz="1100" b="0" i="0" u="none" strike="noStrike" dirty="0">
                          <a:solidFill>
                            <a:srgbClr val="000000"/>
                          </a:solidFill>
                          <a:effectLst/>
                          <a:latin typeface="Calibri" panose="020F0502020204030204" pitchFamily="34" charset="0"/>
                        </a:rPr>
                        <a:t>Fusion Wealth</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0.35%</a:t>
                      </a:r>
                    </a:p>
                  </a:txBody>
                  <a:tcPr marL="9525" marR="9525" marT="9525" marB="0" anchor="b"/>
                </a:tc>
                <a:extLst>
                  <a:ext uri="{0D108BD9-81ED-4DB2-BD59-A6C34878D82A}">
                    <a16:rowId xmlns:a16="http://schemas.microsoft.com/office/drawing/2014/main" val="313149264"/>
                  </a:ext>
                </a:extLst>
              </a:tr>
            </a:tbl>
          </a:graphicData>
        </a:graphic>
      </p:graphicFrame>
      <p:sp>
        <p:nvSpPr>
          <p:cNvPr id="3" name="TextBox 2">
            <a:extLst>
              <a:ext uri="{FF2B5EF4-FFF2-40B4-BE49-F238E27FC236}">
                <a16:creationId xmlns:a16="http://schemas.microsoft.com/office/drawing/2014/main" id="{8D4F0FC2-4FE8-4022-8E82-1526E7E7C9A0}"/>
              </a:ext>
            </a:extLst>
          </p:cNvPr>
          <p:cNvSpPr txBox="1"/>
          <p:nvPr/>
        </p:nvSpPr>
        <p:spPr>
          <a:xfrm>
            <a:off x="723897" y="1616364"/>
            <a:ext cx="5163069" cy="553998"/>
          </a:xfrm>
          <a:prstGeom prst="rect">
            <a:avLst/>
          </a:prstGeom>
          <a:noFill/>
        </p:spPr>
        <p:txBody>
          <a:bodyPr wrap="square" rtlCol="0">
            <a:spAutoFit/>
          </a:bodyPr>
          <a:lstStyle/>
          <a:p>
            <a:r>
              <a:rPr lang="en-US" sz="1000" dirty="0"/>
              <a:t>We looked at a number of factors when selecting a provider including the different functionality available.  We considered the profile of our typical client and impact on those clients when considering the output.</a:t>
            </a:r>
          </a:p>
        </p:txBody>
      </p:sp>
      <p:sp>
        <p:nvSpPr>
          <p:cNvPr id="16" name="TextBox 15">
            <a:extLst>
              <a:ext uri="{FF2B5EF4-FFF2-40B4-BE49-F238E27FC236}">
                <a16:creationId xmlns:a16="http://schemas.microsoft.com/office/drawing/2014/main" id="{65AE56C0-B424-4249-B70F-554E24FEA42D}"/>
              </a:ext>
            </a:extLst>
          </p:cNvPr>
          <p:cNvSpPr txBox="1"/>
          <p:nvPr/>
        </p:nvSpPr>
        <p:spPr>
          <a:xfrm>
            <a:off x="6331979" y="1616364"/>
            <a:ext cx="5163069" cy="1169551"/>
          </a:xfrm>
          <a:prstGeom prst="rect">
            <a:avLst/>
          </a:prstGeom>
          <a:noFill/>
        </p:spPr>
        <p:txBody>
          <a:bodyPr wrap="square" rtlCol="0">
            <a:spAutoFit/>
          </a:bodyPr>
          <a:lstStyle/>
          <a:p>
            <a:r>
              <a:rPr lang="en-US" sz="1000" dirty="0"/>
              <a:t>As highlighted in our Investment Philosophy documentation, costs are important.  The higher the cost, the harder an investment has to work to generate a return, therefore we are conscious that different charging structures will have different investment outcomes dependent on the amount of the initial investment we have looked at the weighted cost of the platform depending on different investment amounts.  </a:t>
            </a:r>
          </a:p>
          <a:p>
            <a:endParaRPr lang="en-US" sz="1000" dirty="0"/>
          </a:p>
          <a:p>
            <a:r>
              <a:rPr lang="en-US" sz="1000" dirty="0"/>
              <a:t>In this calculation, we look at headline rates for managing our Model Portfolio.  </a:t>
            </a:r>
          </a:p>
        </p:txBody>
      </p:sp>
    </p:spTree>
    <p:extLst>
      <p:ext uri="{BB962C8B-B14F-4D97-AF65-F5344CB8AC3E}">
        <p14:creationId xmlns:p14="http://schemas.microsoft.com/office/powerpoint/2010/main" val="2185318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C4FA999-3F34-416C-8FF2-17099F5CF0C1}"/>
              </a:ext>
            </a:extLst>
          </p:cNvPr>
          <p:cNvSpPr>
            <a:spLocks noGrp="1"/>
          </p:cNvSpPr>
          <p:nvPr>
            <p:ph type="title"/>
          </p:nvPr>
        </p:nvSpPr>
        <p:spPr>
          <a:xfrm>
            <a:off x="723900" y="544777"/>
            <a:ext cx="5734050" cy="1207823"/>
          </a:xfrm>
        </p:spPr>
        <p:txBody>
          <a:bodyPr vert="horz" lIns="91440" tIns="45720" rIns="91440" bIns="45720" rtlCol="0" anchor="ctr">
            <a:normAutofit/>
          </a:bodyPr>
          <a:lstStyle/>
          <a:p>
            <a:r>
              <a:rPr lang="en-US" kern="1200" dirty="0">
                <a:solidFill>
                  <a:schemeClr val="accent1"/>
                </a:solidFill>
                <a:latin typeface="+mj-lt"/>
                <a:ea typeface="+mj-ea"/>
                <a:cs typeface="+mj-cs"/>
              </a:rPr>
              <a:t>Conclusion</a:t>
            </a:r>
          </a:p>
        </p:txBody>
      </p:sp>
      <p:sp>
        <p:nvSpPr>
          <p:cNvPr id="10" name="Content Placeholder 5">
            <a:extLst>
              <a:ext uri="{FF2B5EF4-FFF2-40B4-BE49-F238E27FC236}">
                <a16:creationId xmlns:a16="http://schemas.microsoft.com/office/drawing/2014/main" id="{7DC5C9E5-C52B-4BA0-AA56-ECDFE669B996}"/>
              </a:ext>
            </a:extLst>
          </p:cNvPr>
          <p:cNvSpPr>
            <a:spLocks noGrp="1"/>
          </p:cNvSpPr>
          <p:nvPr>
            <p:ph sz="half" idx="1"/>
          </p:nvPr>
        </p:nvSpPr>
        <p:spPr>
          <a:xfrm>
            <a:off x="723898" y="1491048"/>
            <a:ext cx="10887075" cy="5009339"/>
          </a:xfrm>
        </p:spPr>
        <p:txBody>
          <a:bodyPr vert="horz" lIns="91440" tIns="45720" rIns="91440" bIns="45720" numCol="2" spcCol="360000" rtlCol="0" anchor="t" anchorCtr="0">
            <a:noAutofit/>
          </a:bodyPr>
          <a:lstStyle/>
          <a:p>
            <a:pPr marL="0" indent="0">
              <a:buNone/>
            </a:pPr>
            <a:r>
              <a:rPr lang="en-US" sz="1100" dirty="0"/>
              <a:t>There is a generalization in this report, however it provides an objective look at the current platform market and its place within our business.  The key operational </a:t>
            </a:r>
            <a:r>
              <a:rPr lang="en-US" sz="1100"/>
              <a:t>drivers which have </a:t>
            </a:r>
            <a:r>
              <a:rPr lang="en-US" sz="1100" dirty="0"/>
              <a:t>been considered are that our Retirement Income Solution which is outsourced to WM Capital Management should be separated from research.  The Retirement Income Solution is only available via 7IM and Transact currently.  </a:t>
            </a:r>
          </a:p>
          <a:p>
            <a:pPr marL="0" indent="0">
              <a:buNone/>
            </a:pPr>
            <a:r>
              <a:rPr lang="en-US" sz="1100" dirty="0"/>
              <a:t>Therefore the motivation behind the selection process needs to be cost, unless there are specific drivers which will impact on the recommendation.  For example, the additional costs levied at product level by Transact, or the fact that 7IM make not charge for transactions.  </a:t>
            </a:r>
          </a:p>
          <a:p>
            <a:pPr marL="0" indent="0">
              <a:buNone/>
            </a:pPr>
            <a:r>
              <a:rPr lang="en-US" sz="1100" dirty="0"/>
              <a:t>Therefore we should consider the panel below, ideally selecting the cheapest option for managing and maintaining our portfolio.</a:t>
            </a:r>
          </a:p>
          <a:p>
            <a:pPr marL="0" indent="0">
              <a:buNone/>
            </a:pPr>
            <a:r>
              <a:rPr lang="en-US" sz="1100" dirty="0"/>
              <a:t>Platform Selection</a:t>
            </a:r>
          </a:p>
          <a:p>
            <a:pPr marL="0" indent="0">
              <a:buNone/>
            </a:pPr>
            <a:r>
              <a:rPr lang="en-US" sz="1100" dirty="0"/>
              <a:t>We have therefore elected to have a panel of four providers which should be able to meet the cross section of our clients needs.</a:t>
            </a:r>
          </a:p>
          <a:p>
            <a:r>
              <a:rPr lang="en-US" sz="1100" dirty="0"/>
              <a:t>AJ Bell</a:t>
            </a:r>
          </a:p>
          <a:p>
            <a:r>
              <a:rPr lang="en-US" sz="1100" dirty="0"/>
              <a:t>Fusion</a:t>
            </a:r>
          </a:p>
          <a:p>
            <a:r>
              <a:rPr lang="en-US" sz="1100" dirty="0"/>
              <a:t>Transact</a:t>
            </a:r>
          </a:p>
          <a:p>
            <a:r>
              <a:rPr lang="en-US" sz="1100" dirty="0"/>
              <a:t>7IM</a:t>
            </a:r>
          </a:p>
          <a:p>
            <a:pPr marL="0" indent="0">
              <a:buNone/>
            </a:pPr>
            <a:r>
              <a:rPr lang="en-US" sz="1100" b="1" dirty="0"/>
              <a:t>Where possible the choice of platform should be driven by the cost to the client which will vary depending on the clients circumstances.  </a:t>
            </a:r>
          </a:p>
          <a:p>
            <a:pPr marL="0" indent="0">
              <a:buNone/>
            </a:pPr>
            <a:endParaRPr lang="en-US" sz="1100" dirty="0"/>
          </a:p>
          <a:p>
            <a:pPr marL="0" indent="0">
              <a:buNone/>
            </a:pPr>
            <a:endParaRPr lang="en-US" sz="1100" dirty="0"/>
          </a:p>
        </p:txBody>
      </p:sp>
    </p:spTree>
    <p:extLst>
      <p:ext uri="{BB962C8B-B14F-4D97-AF65-F5344CB8AC3E}">
        <p14:creationId xmlns:p14="http://schemas.microsoft.com/office/powerpoint/2010/main" val="1408479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96A56BB2-8CB9-4ED4-879E-A6FD9DBD268E}"/>
              </a:ext>
            </a:extLst>
          </p:cNvPr>
          <p:cNvSpPr/>
          <p:nvPr/>
        </p:nvSpPr>
        <p:spPr>
          <a:xfrm rot="5400000">
            <a:off x="-195943" y="195942"/>
            <a:ext cx="3144416" cy="2752531"/>
          </a:xfrm>
          <a:prstGeom prst="r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A2F2C132-7253-4CF5-A3CC-95ED073FE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535" y="128192"/>
            <a:ext cx="1344530" cy="1972710"/>
          </a:xfrm>
          <a:prstGeom prst="rect">
            <a:avLst/>
          </a:prstGeom>
        </p:spPr>
      </p:pic>
      <p:sp>
        <p:nvSpPr>
          <p:cNvPr id="2" name="Rectangle 1">
            <a:extLst>
              <a:ext uri="{FF2B5EF4-FFF2-40B4-BE49-F238E27FC236}">
                <a16:creationId xmlns:a16="http://schemas.microsoft.com/office/drawing/2014/main" id="{03D5F7B8-F3A1-4A19-A051-DCE87E5277CA}"/>
              </a:ext>
            </a:extLst>
          </p:cNvPr>
          <p:cNvSpPr/>
          <p:nvPr/>
        </p:nvSpPr>
        <p:spPr>
          <a:xfrm>
            <a:off x="5345131" y="2100902"/>
            <a:ext cx="6096000" cy="1200329"/>
          </a:xfrm>
          <a:prstGeom prst="rect">
            <a:avLst/>
          </a:prstGeom>
        </p:spPr>
        <p:txBody>
          <a:bodyP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venir Book" charset="0"/>
                <a:ea typeface="Avenir Book" charset="0"/>
                <a:cs typeface="Avenir Book" charset="0"/>
              </a:rPr>
              <a:t>Level 30</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venir Book" charset="0"/>
                <a:ea typeface="Avenir Book" charset="0"/>
                <a:cs typeface="Avenir Book" charset="0"/>
              </a:rPr>
              <a:t>The Leadenhall Building</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venir Book" charset="0"/>
                <a:ea typeface="Avenir Book" charset="0"/>
                <a:cs typeface="Avenir Book" charset="0"/>
              </a:rPr>
              <a:t>122 Leadenhall Street</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venir Book" charset="0"/>
                <a:ea typeface="Avenir Book" charset="0"/>
                <a:cs typeface="Avenir Book" charset="0"/>
              </a:rPr>
              <a:t>London</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venir Book" charset="0"/>
                <a:ea typeface="Avenir Book" charset="0"/>
                <a:cs typeface="Avenir Book" charset="0"/>
              </a:rPr>
              <a:t>EC3V 4AB</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venir Book" charset="0"/>
                <a:ea typeface="Avenir Book" charset="0"/>
                <a:cs typeface="Avenir Book" charset="0"/>
              </a:rPr>
              <a:t>Tel: 020 3753 4638</a:t>
            </a:r>
          </a:p>
        </p:txBody>
      </p:sp>
      <p:pic>
        <p:nvPicPr>
          <p:cNvPr id="10" name="Picture 9">
            <a:extLst>
              <a:ext uri="{FF2B5EF4-FFF2-40B4-BE49-F238E27FC236}">
                <a16:creationId xmlns:a16="http://schemas.microsoft.com/office/drawing/2014/main" id="{50737563-5955-4A59-B7A7-E5C236661E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535" y="128192"/>
            <a:ext cx="988056" cy="1497523"/>
          </a:xfrm>
          <a:prstGeom prst="rect">
            <a:avLst/>
          </a:prstGeom>
        </p:spPr>
      </p:pic>
      <p:sp>
        <p:nvSpPr>
          <p:cNvPr id="13" name="Text Box 24">
            <a:extLst>
              <a:ext uri="{FF2B5EF4-FFF2-40B4-BE49-F238E27FC236}">
                <a16:creationId xmlns:a16="http://schemas.microsoft.com/office/drawing/2014/main" id="{6E220BD4-78F3-4553-B9D4-7E3624E2A4FD}"/>
              </a:ext>
            </a:extLst>
          </p:cNvPr>
          <p:cNvSpPr txBox="1">
            <a:spLocks noChangeArrowheads="1"/>
          </p:cNvSpPr>
          <p:nvPr/>
        </p:nvSpPr>
        <p:spPr bwMode="auto">
          <a:xfrm>
            <a:off x="258387" y="6254648"/>
            <a:ext cx="8201102" cy="603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algn="l" defTabSz="914400" rtl="0" eaLnBrk="1" fontAlgn="auto" latinLnBrk="0" hangingPunct="1">
              <a:lnSpc>
                <a:spcPct val="120000"/>
              </a:lnSpc>
              <a:spcBef>
                <a:spcPts val="0"/>
              </a:spcBef>
              <a:spcAft>
                <a:spcPts val="10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anose="020F0502020204030204"/>
                <a:ea typeface="Microsoft Himalaya" panose="01010100010101010101" pitchFamily="2" charset="0"/>
                <a:cs typeface="Microsoft Himalaya" panose="01010100010101010101" pitchFamily="2" charset="0"/>
              </a:rPr>
              <a:t>Zen Wealth LLP is an appointed representative of Best Practice IFA Group Limited which is authorised and regulated by the Financial Conduct Authority. </a:t>
            </a:r>
            <a:endParaRPr kumimoji="0" lang="en-GB" sz="1000" b="0" i="0" u="none" strike="noStrike" kern="1200" cap="none" spc="0" normalizeH="0" baseline="0" noProof="0" dirty="0">
              <a:ln>
                <a:noFill/>
              </a:ln>
              <a:solidFill>
                <a:prstClr val="white"/>
              </a:solidFill>
              <a:effectLst/>
              <a:uLnTx/>
              <a:uFillTx/>
              <a:latin typeface="Calibri" panose="020F0502020204030204"/>
              <a:ea typeface="Microsoft Himalaya" panose="01010100010101010101" pitchFamily="2" charset="0"/>
              <a:cs typeface="Microsoft Himalaya" panose="01010100010101010101" pitchFamily="2" charset="0"/>
            </a:endParaRPr>
          </a:p>
          <a:p>
            <a:pPr marL="0" marR="0" lvl="0" indent="0" algn="l" defTabSz="914400" rtl="0" eaLnBrk="1" fontAlgn="auto" latinLnBrk="0" hangingPunct="1">
              <a:lnSpc>
                <a:spcPct val="120000"/>
              </a:lnSpc>
              <a:spcBef>
                <a:spcPts val="0"/>
              </a:spcBef>
              <a:spcAft>
                <a:spcPts val="10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anose="020F0502020204030204"/>
                <a:ea typeface="Microsoft Himalaya" panose="01010100010101010101" pitchFamily="2" charset="0"/>
                <a:cs typeface="Microsoft Himalaya" panose="01010100010101010101" pitchFamily="2" charset="0"/>
              </a:rPr>
              <a:t> </a:t>
            </a:r>
            <a:endParaRPr kumimoji="0" lang="en-GB" sz="1000" b="0" i="0" u="none" strike="noStrike" kern="1200" cap="none" spc="0" normalizeH="0" baseline="0" noProof="0" dirty="0">
              <a:ln>
                <a:noFill/>
              </a:ln>
              <a:solidFill>
                <a:prstClr val="white"/>
              </a:solidFill>
              <a:effectLst/>
              <a:uLnTx/>
              <a:uFillTx/>
              <a:latin typeface="Calibri" panose="020F0502020204030204"/>
              <a:ea typeface="Microsoft Himalaya" panose="01010100010101010101" pitchFamily="2" charset="0"/>
              <a:cs typeface="Microsoft Himalaya" panose="01010100010101010101" pitchFamily="2" charset="0"/>
            </a:endParaRPr>
          </a:p>
          <a:p>
            <a:pPr marL="0" marR="0" lvl="0" indent="0" algn="l" defTabSz="914400" rtl="0" eaLnBrk="1" fontAlgn="auto" latinLnBrk="0" hangingPunct="1">
              <a:lnSpc>
                <a:spcPct val="120000"/>
              </a:lnSpc>
              <a:spcBef>
                <a:spcPts val="0"/>
              </a:spcBef>
              <a:spcAft>
                <a:spcPts val="10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anose="020F0502020204030204"/>
                <a:ea typeface="Microsoft Himalaya" panose="01010100010101010101" pitchFamily="2" charset="0"/>
                <a:cs typeface="Microsoft Himalaya" panose="01010100010101010101" pitchFamily="2" charset="0"/>
              </a:rPr>
              <a:t> </a:t>
            </a:r>
            <a:endParaRPr kumimoji="0" lang="en-GB" sz="1000" b="0" i="0" u="none" strike="noStrike" kern="1200" cap="none" spc="0" normalizeH="0" baseline="0" noProof="0" dirty="0">
              <a:ln>
                <a:noFill/>
              </a:ln>
              <a:solidFill>
                <a:prstClr val="white"/>
              </a:solidFill>
              <a:effectLst/>
              <a:uLnTx/>
              <a:uFillTx/>
              <a:latin typeface="Calibri" panose="020F0502020204030204"/>
              <a:ea typeface="Microsoft Himalaya" panose="01010100010101010101" pitchFamily="2" charset="0"/>
              <a:cs typeface="Microsoft Himalaya" panose="01010100010101010101" pitchFamily="2" charset="0"/>
            </a:endParaRPr>
          </a:p>
        </p:txBody>
      </p:sp>
    </p:spTree>
    <p:extLst>
      <p:ext uri="{BB962C8B-B14F-4D97-AF65-F5344CB8AC3E}">
        <p14:creationId xmlns:p14="http://schemas.microsoft.com/office/powerpoint/2010/main" val="23387208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EE0AB6730563748A595D8547ECA7A26" ma:contentTypeVersion="12" ma:contentTypeDescription="Create a new document." ma:contentTypeScope="" ma:versionID="886f28a0e9150c48f62cda0a5241de3d">
  <xsd:schema xmlns:xsd="http://www.w3.org/2001/XMLSchema" xmlns:xs="http://www.w3.org/2001/XMLSchema" xmlns:p="http://schemas.microsoft.com/office/2006/metadata/properties" xmlns:ns2="47132339-6cbe-43f9-930d-2ac39d782e15" xmlns:ns3="3b5fcbd9-33b5-4d28-99d3-91b6a09c8465" targetNamespace="http://schemas.microsoft.com/office/2006/metadata/properties" ma:root="true" ma:fieldsID="6e6e1bf8b4a06dbc15610dbc352d1cf1" ns2:_="" ns3:_="">
    <xsd:import namespace="47132339-6cbe-43f9-930d-2ac39d782e15"/>
    <xsd:import namespace="3b5fcbd9-33b5-4d28-99d3-91b6a09c8465"/>
    <xsd:element name="properties">
      <xsd:complexType>
        <xsd:sequence>
          <xsd:element name="documentManagement">
            <xsd:complexType>
              <xsd:all>
                <xsd:element ref="ns2:SharedWithUsers" minOccurs="0"/>
                <xsd:element ref="ns2:SharingHintHash"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132339-6cbe-43f9-930d-2ac39d782e1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b5fcbd9-33b5-4d28-99d3-91b6a09c8465"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490754-9B71-457D-8309-106DBDC71B2F}"/>
</file>

<file path=customXml/itemProps2.xml><?xml version="1.0" encoding="utf-8"?>
<ds:datastoreItem xmlns:ds="http://schemas.openxmlformats.org/officeDocument/2006/customXml" ds:itemID="{AD398190-E3CF-4242-B8F0-CA367A8A4ECB}">
  <ds:schemaRefs>
    <ds:schemaRef ds:uri="http://purl.org/dc/terms/"/>
    <ds:schemaRef ds:uri="http://schemas.microsoft.com/office/2006/documentManagement/types"/>
    <ds:schemaRef ds:uri="47132339-6cbe-43f9-930d-2ac39d782e15"/>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3b5fcbd9-33b5-4d28-99d3-91b6a09c8465"/>
    <ds:schemaRef ds:uri="http://www.w3.org/XML/1998/namespace"/>
  </ds:schemaRefs>
</ds:datastoreItem>
</file>

<file path=customXml/itemProps3.xml><?xml version="1.0" encoding="utf-8"?>
<ds:datastoreItem xmlns:ds="http://schemas.openxmlformats.org/officeDocument/2006/customXml" ds:itemID="{CB149D3F-A924-443F-81AF-25E03F5B8E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1421</TotalTime>
  <Words>1604</Words>
  <Application>Microsoft Office PowerPoint</Application>
  <PresentationFormat>Widescreen</PresentationFormat>
  <Paragraphs>185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Avenir Book</vt:lpstr>
      <vt:lpstr>Calibri</vt:lpstr>
      <vt:lpstr>Calibri Light</vt:lpstr>
      <vt:lpstr>Trajan Pro</vt:lpstr>
      <vt:lpstr>Office Theme</vt:lpstr>
      <vt:lpstr>PowerPoint Presentation</vt:lpstr>
      <vt:lpstr>Using a Wrap Platform</vt:lpstr>
      <vt:lpstr>Selecting the Right Wrap</vt:lpstr>
      <vt:lpstr>Fund Availability, Platform Assets and AKG Rating</vt:lpstr>
      <vt:lpstr>Financial Analysis</vt:lpstr>
      <vt:lpstr>Functionality</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Jamie Rice</dc:creator>
  <cp:lastModifiedBy>Jamie Rice</cp:lastModifiedBy>
  <cp:revision>5</cp:revision>
  <dcterms:created xsi:type="dcterms:W3CDTF">2017-09-22T15:11:31Z</dcterms:created>
  <dcterms:modified xsi:type="dcterms:W3CDTF">2019-04-10T15:53:35Z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0x010100CEE0AB6730563748A595D8547ECA7A26</vt:lpwstr>
  </property>
  <property fmtid="{D5CDD505-2E9C-101B-9397-08002B2CF9AE}" pid="3" name="AuthorIds_UIVersion_6144">
    <vt:lpwstr>12</vt:lpwstr>
  </property>
</Properties>
</file>