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78f7ea64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78f7ea64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78f7ea64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78f7ea64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78f7ea64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78f7ea64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78f7ea64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8f7ea64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8f7ea64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8f7ea64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Permissioned Blockchain is the focus of our study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78f7ea64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78f7ea64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78f7ea64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78f7ea64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78f7ea64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78f7ea64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8f7ea64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8f7ea64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78f7ea64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78f7ea64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Fabric environment is composed of: One peer, one ordorer, one ledger and chaincode per peer and a client application.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8f7ea64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8f7ea64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78f7ea64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78f7ea64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 new financial Cooperative system based Permissioned Blockchain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 user can do through the application?</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The Application can be used to:</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Create a new user profile by entering his member Id, choosing his  group or creating a new one, and entering his first and last Name.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They can save asst into their respective group’s account, send money from one another and request and settle a loan from or to  an existing group account.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They can see all transaction or activities recorded in the ledger through the smart contract.</a:t>
            </a:r>
            <a:endParaRPr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a:t>
            </a:r>
            <a:endParaRPr/>
          </a:p>
        </p:txBody>
      </p:sp>
      <p:sp>
        <p:nvSpPr>
          <p:cNvPr id="151" name="Google Shape;151;p23"/>
          <p:cNvSpPr txBox="1"/>
          <p:nvPr>
            <p:ph idx="1" type="body"/>
          </p:nvPr>
        </p:nvSpPr>
        <p:spPr>
          <a:xfrm>
            <a:off x="729450" y="1853850"/>
            <a:ext cx="7688700" cy="32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Every member has a percentage on the amount save inside the group’s account:</a:t>
            </a:r>
            <a:endParaRPr sz="1500">
              <a:solidFill>
                <a:srgbClr val="000000"/>
              </a:solidFill>
            </a:endParaRPr>
          </a:p>
          <a:p>
            <a:pPr indent="-323850" lvl="0" marL="457200" rtl="0" algn="l">
              <a:spcBef>
                <a:spcPts val="1600"/>
              </a:spcBef>
              <a:spcAft>
                <a:spcPts val="0"/>
              </a:spcAft>
              <a:buClr>
                <a:srgbClr val="000000"/>
              </a:buClr>
              <a:buSzPts val="1500"/>
              <a:buAutoNum type="arabicPeriod"/>
            </a:pPr>
            <a:r>
              <a:t/>
            </a:r>
            <a:endParaRPr sz="1500">
              <a:solidFill>
                <a:srgbClr val="000000"/>
              </a:solidFill>
            </a:endParaRPr>
          </a:p>
        </p:txBody>
      </p:sp>
      <p:pic>
        <p:nvPicPr>
          <p:cNvPr id="152" name="Google Shape;152;p23"/>
          <p:cNvPicPr preferRelativeResize="0"/>
          <p:nvPr/>
        </p:nvPicPr>
        <p:blipFill>
          <a:blip r:embed="rId3">
            <a:alphaModFix/>
          </a:blip>
          <a:stretch>
            <a:fillRect/>
          </a:stretch>
        </p:blipFill>
        <p:spPr>
          <a:xfrm>
            <a:off x="834100" y="2317825"/>
            <a:ext cx="7475800" cy="2825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blockchain and how does it work</a:t>
            </a:r>
            <a:endParaRPr/>
          </a:p>
        </p:txBody>
      </p:sp>
      <p:sp>
        <p:nvSpPr>
          <p:cNvPr id="93" name="Google Shape;93;p14"/>
          <p:cNvSpPr txBox="1"/>
          <p:nvPr>
            <p:ph idx="1" type="body"/>
          </p:nvPr>
        </p:nvSpPr>
        <p:spPr>
          <a:xfrm>
            <a:off x="729450" y="2078875"/>
            <a:ext cx="7688700" cy="29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500">
                <a:solidFill>
                  <a:srgbClr val="000000"/>
                </a:solidFill>
              </a:rPr>
              <a:t>A Blockchain is a type of diary or spreadsheet containing information about transactions. Each transaction generates a hash. ... Each block refers to the previous block and together make the Blockchain. A Blockchain is effective as it is spread over many computers, each of which have a copy of the Blockchain. There three existing kind of blockchain:</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Permissionless Blockchain/Public Blockchain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Permissioned Blockchain/Private Blockchain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Hybrid Blockchain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Consortium Blockchain</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Permissioned Blockchain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rPr>
              <a:t>Permissioned blockchains are blockchain networks that require access to be part of.  There are </a:t>
            </a:r>
            <a:r>
              <a:rPr lang="en" sz="1500">
                <a:solidFill>
                  <a:srgbClr val="000000"/>
                </a:solidFill>
              </a:rPr>
              <a:t>different</a:t>
            </a:r>
            <a:r>
              <a:rPr lang="en" sz="1500">
                <a:solidFill>
                  <a:srgbClr val="000000"/>
                </a:solidFill>
              </a:rPr>
              <a:t> type of permissioned blockchain. Depending on the trust among participant on the network and depending on the data shared among participant, permissioned blockchain is more effective for participant with no trust one another and with the desire to share private Data.</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028700"/>
            <a:ext cx="7688700" cy="8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 of a permissioned Blockchain vs Permissionless Blockchain</a:t>
            </a:r>
            <a:endParaRPr/>
          </a:p>
        </p:txBody>
      </p:sp>
      <p:sp>
        <p:nvSpPr>
          <p:cNvPr id="105" name="Google Shape;105;p16"/>
          <p:cNvSpPr txBox="1"/>
          <p:nvPr>
            <p:ph idx="1" type="body"/>
          </p:nvPr>
        </p:nvSpPr>
        <p:spPr>
          <a:xfrm>
            <a:off x="1181225" y="1940200"/>
            <a:ext cx="6081900" cy="311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1181100" y="1940200"/>
            <a:ext cx="6081926" cy="3112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Hyperledger</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rPr>
              <a:t>Hyperledger model is developed by Linux foundation to allow organizations to build and run industry specific blockchain applications for their business. There are more than 180 members in Hyperledger that covers representatives from multiple industries including finance, insurance, healthcare, supply chain, manufacturing, etc. It has five different frameworks: Fabric, Iroha, Sawtooth, Burrow and Indy. Fabric is the first framework by Hyperledger and it is the most mature among the other platforms.</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 of using Hyperledger Fabric</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Hyperledger Fabric is the most used hyperledger framework for enterprise application. Hyperledger Fabric offers:</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 Highly flexible </a:t>
            </a:r>
            <a:r>
              <a:rPr lang="en" sz="1500">
                <a:solidFill>
                  <a:srgbClr val="000000"/>
                </a:solidFill>
              </a:rPr>
              <a:t>architecture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Transaction Speed Is High In Hyperledger Fabric</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Hyperledger Fabric Allows Private Channels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Backed By Tech Giants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Smart Contracts</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Hyperledger Fabric Design</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729450" y="1805200"/>
            <a:ext cx="7688701" cy="316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Side</a:t>
            </a:r>
            <a:endParaRPr/>
          </a:p>
        </p:txBody>
      </p:sp>
      <p:sp>
        <p:nvSpPr>
          <p:cNvPr id="131" name="Google Shape;131;p20"/>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The Client side of the application is design using:</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Bootstrap-vue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Vuejs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Html5</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Css3</a:t>
            </a:r>
            <a:endParaRPr sz="1500">
              <a:solidFill>
                <a:srgbClr val="000000"/>
              </a:solidFill>
            </a:endParaRPr>
          </a:p>
          <a:p>
            <a:pPr indent="0" lvl="0" marL="457200" rtl="0" algn="l">
              <a:spcBef>
                <a:spcPts val="1600"/>
              </a:spcBef>
              <a:spcAft>
                <a:spcPts val="0"/>
              </a:spcAft>
              <a:buNone/>
            </a:pPr>
            <a:r>
              <a:t/>
            </a:r>
            <a:endParaRPr sz="1500">
              <a:solidFill>
                <a:srgbClr val="000000"/>
              </a:solidFill>
            </a:endParaRPr>
          </a:p>
          <a:p>
            <a:pPr indent="0" lvl="0" marL="0" rtl="0" algn="l">
              <a:spcBef>
                <a:spcPts val="1600"/>
              </a:spcBef>
              <a:spcAft>
                <a:spcPts val="0"/>
              </a:spcAft>
              <a:buNone/>
            </a:pPr>
            <a:r>
              <a:t/>
            </a:r>
            <a:endParaRPr sz="1500">
              <a:solidFill>
                <a:srgbClr val="000000"/>
              </a:solidFill>
            </a:endParaRPr>
          </a:p>
          <a:p>
            <a:pPr indent="0" lvl="0" marL="457200" rtl="0" algn="l">
              <a:spcBef>
                <a:spcPts val="1600"/>
              </a:spcBef>
              <a:spcAft>
                <a:spcPts val="1600"/>
              </a:spcAft>
              <a:buNone/>
            </a:pPr>
            <a:r>
              <a:t/>
            </a:r>
            <a:endParaRPr sz="1500">
              <a:solidFill>
                <a:srgbClr val="000000"/>
              </a:solidFill>
            </a:endParaRPr>
          </a:p>
        </p:txBody>
      </p:sp>
      <p:sp>
        <p:nvSpPr>
          <p:cNvPr id="132" name="Google Shape;132;p20"/>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Inside the source directory,  we have:</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Components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Stores Directory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Routers Directory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Services Directory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 main entry file main.js</a:t>
            </a:r>
            <a:endParaRPr sz="1500">
              <a:solidFill>
                <a:srgbClr val="000000"/>
              </a:solidFill>
            </a:endParaRPr>
          </a:p>
          <a:p>
            <a:pPr indent="0" lvl="0" marL="0" rtl="0" algn="l">
              <a:spcBef>
                <a:spcPts val="1600"/>
              </a:spcBef>
              <a:spcAft>
                <a:spcPts val="0"/>
              </a:spcAft>
              <a:buNone/>
            </a:pPr>
            <a:r>
              <a:t/>
            </a:r>
            <a:endParaRPr sz="15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Side</a:t>
            </a:r>
            <a:endParaRPr/>
          </a:p>
          <a:p>
            <a:pPr indent="0" lvl="0" marL="0" rtl="0" algn="l">
              <a:lnSpc>
                <a:spcPct val="115000"/>
              </a:lnSpc>
              <a:spcBef>
                <a:spcPts val="0"/>
              </a:spcBef>
              <a:spcAft>
                <a:spcPts val="1600"/>
              </a:spcAft>
              <a:buNone/>
            </a:pPr>
            <a:r>
              <a:rPr b="0" lang="en" sz="1500">
                <a:solidFill>
                  <a:srgbClr val="000000"/>
                </a:solidFill>
                <a:latin typeface="Lato"/>
                <a:ea typeface="Lato"/>
                <a:cs typeface="Lato"/>
                <a:sym typeface="Lato"/>
              </a:rPr>
              <a:t>We use Expressjs and Fabric sdk to implement the server side</a:t>
            </a:r>
            <a:endParaRPr/>
          </a:p>
        </p:txBody>
      </p:sp>
      <p:sp>
        <p:nvSpPr>
          <p:cNvPr id="138" name="Google Shape;138;p21"/>
          <p:cNvSpPr txBox="1"/>
          <p:nvPr>
            <p:ph idx="1" type="body"/>
          </p:nvPr>
        </p:nvSpPr>
        <p:spPr>
          <a:xfrm>
            <a:off x="560050"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rPr>
              <a:t>Express is a module framework for Node that you can use for applications that are based on server/s that will "listen" for any input/connection requests from clients. </a:t>
            </a:r>
            <a:endParaRPr sz="1500">
              <a:solidFill>
                <a:srgbClr val="000000"/>
              </a:solidFill>
            </a:endParaRPr>
          </a:p>
        </p:txBody>
      </p:sp>
      <p:sp>
        <p:nvSpPr>
          <p:cNvPr id="139" name="Google Shape;139;p21"/>
          <p:cNvSpPr txBox="1"/>
          <p:nvPr>
            <p:ph idx="2" type="body"/>
          </p:nvPr>
        </p:nvSpPr>
        <p:spPr>
          <a:xfrm>
            <a:off x="4643600" y="2078875"/>
            <a:ext cx="3774300" cy="24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Fabric Sdk help connect to the fabric network environment.  The fabric sdk connect the server to the gateway of the peer connect to the network:</a:t>
            </a:r>
            <a:endParaRPr sz="15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rPr>
              <a:t>We connect to the Fabric network</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We register the identity of the client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We invoke functions to the peer</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We receiver the invoke response</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