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8" r:id="rId11"/>
    <p:sldId id="267" r:id="rId12"/>
    <p:sldId id="270" r:id="rId13"/>
    <p:sldId id="271" r:id="rId14"/>
    <p:sldId id="275" r:id="rId15"/>
    <p:sldId id="276" r:id="rId16"/>
    <p:sldId id="272" r:id="rId17"/>
    <p:sldId id="278" r:id="rId18"/>
    <p:sldId id="273" r:id="rId19"/>
    <p:sldId id="265"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varScale="1">
        <p:scale>
          <a:sx n="59" d="100"/>
          <a:sy n="59" d="100"/>
        </p:scale>
        <p:origin x="15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945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716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1301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598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023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0e290b834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0e290b83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0ee434ca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0ee434ca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0e290b834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0e290b83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0e290b83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0e290b83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0e290b83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0e290b83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0ee434ca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80ee434ca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0e290b8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0e290b8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e290b83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e290b83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0e290b83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0e290b83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8" Type="http://schemas.openxmlformats.org/officeDocument/2006/relationships/hyperlink" Target="http://people.math.harvard.edu/~ctm/home/text/others/shannon/entropy/entropy.pdf" TargetMode="External"/><Relationship Id="rId3" Type="http://schemas.openxmlformats.org/officeDocument/2006/relationships/hyperlink" Target="https://web.stanford.edu/class/ee398a/BookWiegandSchwarz.pdf" TargetMode="External"/><Relationship Id="rId7" Type="http://schemas.openxmlformats.org/officeDocument/2006/relationships/hyperlink" Target="https://indico.cern.ch/event/48127/attachments/956600/1357608/Error_Control_Coding.pdf"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hyperlink" Target="http://home.cse.ust.hk/faculty/golin/COMP271Sp03/Notes/MyL17.pdf" TargetMode="External"/><Relationship Id="rId5" Type="http://schemas.openxmlformats.org/officeDocument/2006/relationships/hyperlink" Target="http://www.csc.lsu.edu/~kundu/dstr/4-huffman.pdf" TargetMode="External"/><Relationship Id="rId4" Type="http://schemas.openxmlformats.org/officeDocument/2006/relationships/hyperlink" Target="https://www.u-aizu.ac.jp/~hamada/IT/L7-IT.pdf"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p:nvPr/>
        </p:nvSpPr>
        <p:spPr>
          <a:xfrm>
            <a:off x="1779750" y="1134000"/>
            <a:ext cx="55845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rgbClr val="FFFFFF"/>
                </a:solidFill>
              </a:rPr>
              <a:t>Huffman Coding</a:t>
            </a:r>
            <a:endParaRPr dirty="0">
              <a:solidFill>
                <a:srgbClr val="FFFFFF"/>
              </a:solidFill>
              <a:highlight>
                <a:srgbClr val="000000"/>
              </a:highlight>
            </a:endParaRPr>
          </a:p>
        </p:txBody>
      </p:sp>
      <p:sp>
        <p:nvSpPr>
          <p:cNvPr id="56" name="Google Shape;56;p13"/>
          <p:cNvSpPr txBox="1"/>
          <p:nvPr/>
        </p:nvSpPr>
        <p:spPr>
          <a:xfrm>
            <a:off x="470025" y="3933350"/>
            <a:ext cx="2081700" cy="8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solidFill>
                  <a:srgbClr val="FFFFFF"/>
                </a:solidFill>
              </a:rPr>
              <a:t>Presented By</a:t>
            </a:r>
            <a:endParaRPr b="1" dirty="0">
              <a:solidFill>
                <a:srgbClr val="FFFFFF"/>
              </a:solidFill>
            </a:endParaRPr>
          </a:p>
          <a:p>
            <a:pPr marL="0" lvl="0" indent="0" algn="l" rtl="0">
              <a:lnSpc>
                <a:spcPct val="115000"/>
              </a:lnSpc>
              <a:spcBef>
                <a:spcPts val="0"/>
              </a:spcBef>
              <a:spcAft>
                <a:spcPts val="0"/>
              </a:spcAft>
              <a:buNone/>
            </a:pPr>
            <a:r>
              <a:rPr lang="en" dirty="0">
                <a:solidFill>
                  <a:srgbClr val="FFFFFF"/>
                </a:solidFill>
              </a:rPr>
              <a:t>Zena Poudel</a:t>
            </a:r>
            <a:endParaRPr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2456850" y="280225"/>
            <a:ext cx="4230300" cy="99276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Greedy Algorithm Paradigm</a:t>
            </a:r>
            <a:r>
              <a:rPr lang="en" sz="3000" b="1" dirty="0">
                <a:solidFill>
                  <a:schemeClr val="dk2"/>
                </a:solidFill>
                <a:highlight>
                  <a:schemeClr val="dk2"/>
                </a:highlight>
              </a:rPr>
              <a:t>_</a:t>
            </a:r>
            <a:r>
              <a:rPr lang="en" sz="2400" b="1" dirty="0">
                <a:solidFill>
                  <a:srgbClr val="FFFFFF"/>
                </a:solidFill>
                <a:highlight>
                  <a:srgbClr val="134F5C"/>
                </a:highlight>
              </a:rPr>
              <a:t>        </a:t>
            </a:r>
            <a:endParaRPr sz="2400" b="1" dirty="0">
              <a:solidFill>
                <a:srgbClr val="FFFFFF"/>
              </a:solidFill>
              <a:highlight>
                <a:srgbClr val="134F5C"/>
              </a:highlight>
            </a:endParaRPr>
          </a:p>
        </p:txBody>
      </p:sp>
      <p:sp>
        <p:nvSpPr>
          <p:cNvPr id="117" name="Google Shape;117;p21"/>
          <p:cNvSpPr txBox="1"/>
          <p:nvPr/>
        </p:nvSpPr>
        <p:spPr>
          <a:xfrm>
            <a:off x="1262483" y="1437625"/>
            <a:ext cx="7338000" cy="2951057"/>
          </a:xfrm>
          <a:prstGeom prst="rect">
            <a:avLst/>
          </a:prstGeom>
          <a:noFill/>
          <a:ln>
            <a:noFill/>
          </a:ln>
        </p:spPr>
        <p:txBody>
          <a:bodyPr spcFirstLastPara="1" wrap="square" lIns="91425" tIns="91425" rIns="91425" bIns="91425" anchor="t" anchorCtr="0">
            <a:noAutofit/>
          </a:bodyPr>
          <a:lstStyle/>
          <a:p>
            <a:pPr marL="400050" lvl="0" indent="-285750" algn="l" rtl="0">
              <a:lnSpc>
                <a:spcPct val="115000"/>
              </a:lnSpc>
              <a:spcBef>
                <a:spcPts val="0"/>
              </a:spcBef>
              <a:spcAft>
                <a:spcPts val="0"/>
              </a:spcAft>
              <a:buClr>
                <a:schemeClr val="dk2"/>
              </a:buClr>
              <a:buSzPts val="1800"/>
              <a:buFont typeface="Wingdings" panose="05000000000000000000" pitchFamily="2" charset="2"/>
              <a:buChar char="v"/>
            </a:pPr>
            <a:r>
              <a:rPr lang="en-US" sz="1800" dirty="0">
                <a:solidFill>
                  <a:schemeClr val="dk2"/>
                </a:solidFill>
                <a:latin typeface="Comic Sans MS"/>
                <a:ea typeface="Comic Sans MS"/>
                <a:cs typeface="Comic Sans MS"/>
                <a:sym typeface="Comic Sans MS"/>
              </a:rPr>
              <a:t>Builds up a solution piece by piece.</a:t>
            </a:r>
          </a:p>
          <a:p>
            <a:pPr marL="400050" lvl="0" indent="-285750" algn="l" rtl="0">
              <a:lnSpc>
                <a:spcPct val="115000"/>
              </a:lnSpc>
              <a:spcBef>
                <a:spcPts val="0"/>
              </a:spcBef>
              <a:spcAft>
                <a:spcPts val="0"/>
              </a:spcAft>
              <a:buClr>
                <a:schemeClr val="dk2"/>
              </a:buClr>
              <a:buSzPts val="1800"/>
              <a:buFont typeface="Wingdings" panose="05000000000000000000" pitchFamily="2" charset="2"/>
              <a:buChar char="v"/>
            </a:pPr>
            <a:r>
              <a:rPr lang="en-US" sz="1800" dirty="0">
                <a:solidFill>
                  <a:schemeClr val="dk2"/>
                </a:solidFill>
                <a:latin typeface="Comic Sans MS"/>
                <a:ea typeface="Comic Sans MS"/>
                <a:cs typeface="Comic Sans MS"/>
                <a:sym typeface="Comic Sans MS"/>
              </a:rPr>
              <a:t>Next choice will be most obvious and immediate benefit.</a:t>
            </a:r>
          </a:p>
          <a:p>
            <a:pPr marL="400050" lvl="0" indent="-285750" algn="l" rtl="0">
              <a:lnSpc>
                <a:spcPct val="115000"/>
              </a:lnSpc>
              <a:spcBef>
                <a:spcPts val="0"/>
              </a:spcBef>
              <a:spcAft>
                <a:spcPts val="0"/>
              </a:spcAft>
              <a:buClr>
                <a:schemeClr val="dk2"/>
              </a:buClr>
              <a:buSzPts val="1800"/>
              <a:buFont typeface="Wingdings" panose="05000000000000000000" pitchFamily="2" charset="2"/>
              <a:buChar char="v"/>
            </a:pPr>
            <a:r>
              <a:rPr lang="en-US" sz="1800" dirty="0" err="1">
                <a:solidFill>
                  <a:schemeClr val="dk2"/>
                </a:solidFill>
                <a:latin typeface="Comic Sans MS"/>
                <a:ea typeface="Comic Sans MS"/>
                <a:cs typeface="Comic Sans MS"/>
                <a:sym typeface="Comic Sans MS"/>
              </a:rPr>
              <a:t>i.e</a:t>
            </a:r>
            <a:r>
              <a:rPr lang="en-US" sz="1800" dirty="0">
                <a:solidFill>
                  <a:schemeClr val="dk2"/>
                </a:solidFill>
                <a:latin typeface="Comic Sans MS"/>
                <a:ea typeface="Comic Sans MS"/>
                <a:cs typeface="Comic Sans MS"/>
                <a:sym typeface="Comic Sans MS"/>
              </a:rPr>
              <a:t> It makes the choice that seems to be best at the moment.</a:t>
            </a:r>
          </a:p>
          <a:p>
            <a:pPr marL="400050" lvl="0" indent="-285750" algn="l" rtl="0">
              <a:lnSpc>
                <a:spcPct val="115000"/>
              </a:lnSpc>
              <a:spcBef>
                <a:spcPts val="0"/>
              </a:spcBef>
              <a:spcAft>
                <a:spcPts val="0"/>
              </a:spcAft>
              <a:buClr>
                <a:schemeClr val="dk2"/>
              </a:buClr>
              <a:buSzPts val="1800"/>
              <a:buFont typeface="Wingdings" panose="05000000000000000000" pitchFamily="2" charset="2"/>
              <a:buChar char="v"/>
            </a:pPr>
            <a:endParaRPr lang="en-US" sz="1800" dirty="0">
              <a:solidFill>
                <a:schemeClr val="dk2"/>
              </a:solidFill>
              <a:latin typeface="Comic Sans MS"/>
              <a:ea typeface="Comic Sans MS"/>
              <a:cs typeface="Comic Sans MS"/>
              <a:sym typeface="Comic Sans MS"/>
            </a:endParaRPr>
          </a:p>
          <a:p>
            <a:pPr marL="400050" lvl="0" indent="-285750" algn="l" rtl="0">
              <a:lnSpc>
                <a:spcPct val="115000"/>
              </a:lnSpc>
              <a:spcBef>
                <a:spcPts val="0"/>
              </a:spcBef>
              <a:spcAft>
                <a:spcPts val="0"/>
              </a:spcAft>
              <a:buClr>
                <a:schemeClr val="dk2"/>
              </a:buClr>
              <a:buSzPts val="1800"/>
              <a:buFont typeface="Wingdings" panose="05000000000000000000" pitchFamily="2" charset="2"/>
              <a:buChar char="v"/>
            </a:pPr>
            <a:endParaRPr lang="en-US" sz="1800" dirty="0">
              <a:solidFill>
                <a:schemeClr val="dk2"/>
              </a:solidFill>
              <a:latin typeface="Comic Sans MS"/>
              <a:ea typeface="Comic Sans MS"/>
              <a:cs typeface="Comic Sans MS"/>
              <a:sym typeface="Comic Sans MS"/>
            </a:endParaRPr>
          </a:p>
        </p:txBody>
      </p:sp>
    </p:spTree>
    <p:extLst>
      <p:ext uri="{BB962C8B-B14F-4D97-AF65-F5344CB8AC3E}">
        <p14:creationId xmlns:p14="http://schemas.microsoft.com/office/powerpoint/2010/main" val="318937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2456850" y="280225"/>
            <a:ext cx="4230300" cy="11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Huffman Coding</a:t>
            </a:r>
            <a:r>
              <a:rPr lang="en" sz="3000" b="1" dirty="0">
                <a:solidFill>
                  <a:schemeClr val="dk2"/>
                </a:solidFill>
                <a:highlight>
                  <a:schemeClr val="dk2"/>
                </a:highlight>
              </a:rPr>
              <a:t>_</a:t>
            </a:r>
            <a:r>
              <a:rPr lang="en" sz="2400" b="1" dirty="0">
                <a:solidFill>
                  <a:srgbClr val="FFFFFF"/>
                </a:solidFill>
                <a:highlight>
                  <a:srgbClr val="134F5C"/>
                </a:highlight>
              </a:rPr>
              <a:t>        </a:t>
            </a:r>
            <a:endParaRPr sz="2400" b="1" dirty="0">
              <a:solidFill>
                <a:srgbClr val="FFFFFF"/>
              </a:solidFill>
              <a:highlight>
                <a:srgbClr val="134F5C"/>
              </a:highlight>
            </a:endParaRPr>
          </a:p>
        </p:txBody>
      </p:sp>
      <p:sp>
        <p:nvSpPr>
          <p:cNvPr id="117" name="Google Shape;117;p21"/>
          <p:cNvSpPr txBox="1"/>
          <p:nvPr/>
        </p:nvSpPr>
        <p:spPr>
          <a:xfrm>
            <a:off x="1262483" y="1437625"/>
            <a:ext cx="7338000" cy="34256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Variable length encoding.</a:t>
            </a:r>
          </a:p>
          <a:p>
            <a:pPr marL="457200" lvl="0" indent="-342900" algn="l" rtl="0">
              <a:lnSpc>
                <a:spcPct val="115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Prefix free code.</a:t>
            </a:r>
          </a:p>
          <a:p>
            <a:pPr marL="457200" lvl="0" indent="-342900" algn="l" rtl="0">
              <a:lnSpc>
                <a:spcPct val="115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Lossless </a:t>
            </a:r>
          </a:p>
          <a:p>
            <a:pPr marL="457200" lvl="0" indent="-342900" algn="l" rtl="0">
              <a:lnSpc>
                <a:spcPct val="115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Most probable elements are coded with less or few bits and least probable coded with greater no. of bits. </a:t>
            </a:r>
          </a:p>
          <a:p>
            <a:pPr marL="457200" lvl="0" indent="-342900" algn="l" rtl="0">
              <a:lnSpc>
                <a:spcPct val="115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Greedy algorithm. </a:t>
            </a:r>
          </a:p>
          <a:p>
            <a:pPr marL="457200" lvl="0" indent="-342900" algn="l" rtl="0">
              <a:lnSpc>
                <a:spcPct val="115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Optimum Prefix source coding in  O(N.log N) time.</a:t>
            </a:r>
          </a:p>
          <a:p>
            <a:pPr marL="457200" lvl="0" indent="-342900" algn="l" rtl="0">
              <a:lnSpc>
                <a:spcPct val="115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Generally include 2 steps:-</a:t>
            </a:r>
          </a:p>
          <a:p>
            <a:pPr marL="457200" lvl="0" indent="-342900" algn="l" rtl="0">
              <a:lnSpc>
                <a:spcPct val="115000"/>
              </a:lnSpc>
              <a:spcBef>
                <a:spcPts val="0"/>
              </a:spcBef>
              <a:spcAft>
                <a:spcPts val="0"/>
              </a:spcAft>
              <a:buClr>
                <a:schemeClr val="dk2"/>
              </a:buClr>
              <a:buSzPts val="1800"/>
              <a:buFont typeface="+mj-lt"/>
              <a:buAutoNum type="arabicPeriod"/>
            </a:pPr>
            <a:r>
              <a:rPr lang="en-US" sz="1800" dirty="0">
                <a:solidFill>
                  <a:schemeClr val="dk2"/>
                </a:solidFill>
                <a:latin typeface="Comic Sans MS"/>
                <a:ea typeface="Comic Sans MS"/>
                <a:cs typeface="Comic Sans MS"/>
                <a:sym typeface="Comic Sans MS"/>
              </a:rPr>
              <a:t>Build Huffman tree </a:t>
            </a:r>
          </a:p>
          <a:p>
            <a:pPr marL="457200" lvl="0" indent="-342900" algn="l" rtl="0">
              <a:lnSpc>
                <a:spcPct val="115000"/>
              </a:lnSpc>
              <a:spcBef>
                <a:spcPts val="0"/>
              </a:spcBef>
              <a:spcAft>
                <a:spcPts val="0"/>
              </a:spcAft>
              <a:buClr>
                <a:schemeClr val="dk2"/>
              </a:buClr>
              <a:buSzPts val="1800"/>
              <a:buFont typeface="+mj-lt"/>
              <a:buAutoNum type="arabicPeriod"/>
            </a:pPr>
            <a:r>
              <a:rPr lang="en-US" sz="1800" dirty="0">
                <a:solidFill>
                  <a:schemeClr val="dk2"/>
                </a:solidFill>
                <a:latin typeface="Comic Sans MS"/>
                <a:ea typeface="Comic Sans MS"/>
                <a:cs typeface="Comic Sans MS"/>
                <a:sym typeface="Comic Sans MS"/>
              </a:rPr>
              <a:t>Traverse Huffman tree and assign codes.</a:t>
            </a:r>
          </a:p>
          <a:p>
            <a:pPr marL="457200" lvl="0" indent="-342900" algn="l" rtl="0">
              <a:lnSpc>
                <a:spcPct val="115000"/>
              </a:lnSpc>
              <a:spcBef>
                <a:spcPts val="0"/>
              </a:spcBef>
              <a:spcAft>
                <a:spcPts val="0"/>
              </a:spcAft>
              <a:buClr>
                <a:schemeClr val="dk2"/>
              </a:buClr>
              <a:buSzPts val="1800"/>
              <a:buFont typeface="Comic Sans MS"/>
              <a:buChar char="➔"/>
            </a:pPr>
            <a:endParaRPr lang="en-US" sz="1800" dirty="0">
              <a:solidFill>
                <a:schemeClr val="dk2"/>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chemeClr val="dk2"/>
              </a:buClr>
              <a:buSzPts val="1800"/>
              <a:buFont typeface="Comic Sans MS"/>
              <a:buChar char="➔"/>
            </a:pPr>
            <a:endParaRPr lang="en-US" sz="1800" dirty="0">
              <a:solidFill>
                <a:schemeClr val="dk2"/>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chemeClr val="dk2"/>
              </a:buClr>
              <a:buSzPts val="1800"/>
              <a:buFont typeface="Comic Sans MS"/>
              <a:buChar char="➔"/>
            </a:pPr>
            <a:endParaRPr lang="en-US" sz="1800" dirty="0">
              <a:solidFill>
                <a:schemeClr val="dk2"/>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chemeClr val="dk2"/>
              </a:buClr>
              <a:buSzPts val="1800"/>
              <a:buFont typeface="Comic Sans MS"/>
              <a:buChar char="➔"/>
            </a:pPr>
            <a:endParaRPr lang="en-US" sz="1800" dirty="0">
              <a:solidFill>
                <a:schemeClr val="dk2"/>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chemeClr val="dk2"/>
              </a:buClr>
              <a:buSzPts val="1800"/>
              <a:buFont typeface="Comic Sans MS"/>
              <a:buChar char="➔"/>
            </a:pPr>
            <a:endParaRPr lang="en-US" sz="1800" dirty="0">
              <a:solidFill>
                <a:schemeClr val="dk2"/>
              </a:solidFill>
              <a:latin typeface="Comic Sans MS"/>
              <a:ea typeface="Comic Sans MS"/>
              <a:cs typeface="Comic Sans MS"/>
              <a:sym typeface="Comic Sans MS"/>
            </a:endParaRPr>
          </a:p>
        </p:txBody>
      </p:sp>
    </p:spTree>
    <p:extLst>
      <p:ext uri="{BB962C8B-B14F-4D97-AF65-F5344CB8AC3E}">
        <p14:creationId xmlns:p14="http://schemas.microsoft.com/office/powerpoint/2010/main" val="416144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2456850" y="280225"/>
            <a:ext cx="4230300" cy="92104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Huffman Tree</a:t>
            </a:r>
            <a:r>
              <a:rPr lang="en" sz="3000" b="1" dirty="0">
                <a:solidFill>
                  <a:schemeClr val="dk2"/>
                </a:solidFill>
                <a:highlight>
                  <a:schemeClr val="dk2"/>
                </a:highlight>
              </a:rPr>
              <a:t>_</a:t>
            </a:r>
            <a:r>
              <a:rPr lang="en" sz="2400" b="1" dirty="0">
                <a:solidFill>
                  <a:srgbClr val="FFFFFF"/>
                </a:solidFill>
                <a:highlight>
                  <a:srgbClr val="134F5C"/>
                </a:highlight>
              </a:rPr>
              <a:t>        </a:t>
            </a:r>
            <a:endParaRPr sz="2400" b="1" dirty="0">
              <a:solidFill>
                <a:srgbClr val="FFFFFF"/>
              </a:solidFill>
              <a:highlight>
                <a:srgbClr val="134F5C"/>
              </a:highlight>
            </a:endParaRPr>
          </a:p>
        </p:txBody>
      </p:sp>
      <p:sp>
        <p:nvSpPr>
          <p:cNvPr id="117" name="Google Shape;117;p21"/>
          <p:cNvSpPr txBox="1"/>
          <p:nvPr/>
        </p:nvSpPr>
        <p:spPr>
          <a:xfrm>
            <a:off x="1262483" y="1004047"/>
            <a:ext cx="7338000" cy="3693459"/>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Comic Sans MS"/>
              <a:buChar char="➔"/>
            </a:pPr>
            <a:r>
              <a:rPr lang="en-US" sz="1800" b="1" dirty="0">
                <a:solidFill>
                  <a:schemeClr val="dk2"/>
                </a:solidFill>
                <a:latin typeface="Comic Sans MS"/>
                <a:ea typeface="Comic Sans MS"/>
                <a:cs typeface="Comic Sans MS"/>
                <a:sym typeface="Comic Sans MS"/>
              </a:rPr>
              <a:t>Binary tree with each non terminal node having 2 children.</a:t>
            </a:r>
          </a:p>
          <a:p>
            <a:pPr marL="457200" lvl="0" indent="-342900" algn="l" rtl="0">
              <a:lnSpc>
                <a:spcPct val="115000"/>
              </a:lnSpc>
              <a:spcBef>
                <a:spcPts val="0"/>
              </a:spcBef>
              <a:spcAft>
                <a:spcPts val="0"/>
              </a:spcAft>
              <a:buClr>
                <a:schemeClr val="dk2"/>
              </a:buClr>
              <a:buSzPts val="1800"/>
              <a:buFont typeface="Comic Sans MS"/>
              <a:buChar char="➔"/>
            </a:pPr>
            <a:endParaRPr lang="en-US" sz="1800" b="1" dirty="0">
              <a:solidFill>
                <a:schemeClr val="dk2"/>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chemeClr val="dk2"/>
              </a:buClr>
              <a:buSzPts val="1800"/>
              <a:buFont typeface="Comic Sans MS"/>
              <a:buChar char="➔"/>
            </a:pPr>
            <a:endParaRPr lang="en-US" sz="1800" b="1" dirty="0">
              <a:solidFill>
                <a:schemeClr val="dk2"/>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chemeClr val="dk2"/>
              </a:buClr>
              <a:buSzPts val="1800"/>
              <a:buFont typeface="Comic Sans MS"/>
              <a:buChar char="➔"/>
            </a:pPr>
            <a:r>
              <a:rPr lang="en-US" sz="1800" b="1" dirty="0">
                <a:solidFill>
                  <a:schemeClr val="dk2"/>
                </a:solidFill>
                <a:latin typeface="Comic Sans MS"/>
                <a:ea typeface="Comic Sans MS"/>
                <a:cs typeface="Comic Sans MS"/>
                <a:sym typeface="Comic Sans MS"/>
              </a:rPr>
              <a:t>Select the two letters ai and </a:t>
            </a:r>
            <a:r>
              <a:rPr lang="en-US" sz="1800" b="1" dirty="0" err="1">
                <a:solidFill>
                  <a:schemeClr val="dk2"/>
                </a:solidFill>
                <a:latin typeface="Comic Sans MS"/>
                <a:ea typeface="Comic Sans MS"/>
                <a:cs typeface="Comic Sans MS"/>
                <a:sym typeface="Comic Sans MS"/>
              </a:rPr>
              <a:t>aj</a:t>
            </a:r>
            <a:r>
              <a:rPr lang="en-US" sz="1800" b="1" dirty="0">
                <a:solidFill>
                  <a:schemeClr val="dk2"/>
                </a:solidFill>
                <a:latin typeface="Comic Sans MS"/>
                <a:ea typeface="Comic Sans MS"/>
                <a:cs typeface="Comic Sans MS"/>
                <a:sym typeface="Comic Sans MS"/>
              </a:rPr>
              <a:t> with the smallest probabilities and create a parent node for the nodes that represent these two letters in the binary code tree.</a:t>
            </a:r>
          </a:p>
          <a:p>
            <a:pPr marL="457200" lvl="0" indent="-342900" algn="l" rtl="0">
              <a:lnSpc>
                <a:spcPct val="115000"/>
              </a:lnSpc>
              <a:spcBef>
                <a:spcPts val="0"/>
              </a:spcBef>
              <a:spcAft>
                <a:spcPts val="0"/>
              </a:spcAft>
              <a:buClr>
                <a:schemeClr val="dk2"/>
              </a:buClr>
              <a:buSzPts val="1800"/>
              <a:buFont typeface="Comic Sans MS"/>
              <a:buChar char="➔"/>
            </a:pPr>
            <a:r>
              <a:rPr lang="en-US" sz="1800" b="1" dirty="0">
                <a:solidFill>
                  <a:schemeClr val="dk2"/>
                </a:solidFill>
                <a:latin typeface="Comic Sans MS"/>
                <a:ea typeface="Comic Sans MS"/>
                <a:cs typeface="Comic Sans MS"/>
                <a:sym typeface="Comic Sans MS"/>
              </a:rPr>
              <a:t>Replace the letters ai and </a:t>
            </a:r>
            <a:r>
              <a:rPr lang="en-US" sz="1800" b="1" dirty="0" err="1">
                <a:solidFill>
                  <a:schemeClr val="dk2"/>
                </a:solidFill>
                <a:latin typeface="Comic Sans MS"/>
                <a:ea typeface="Comic Sans MS"/>
                <a:cs typeface="Comic Sans MS"/>
                <a:sym typeface="Comic Sans MS"/>
              </a:rPr>
              <a:t>aj</a:t>
            </a:r>
            <a:r>
              <a:rPr lang="en-US" sz="1800" b="1" dirty="0">
                <a:solidFill>
                  <a:schemeClr val="dk2"/>
                </a:solidFill>
                <a:latin typeface="Comic Sans MS"/>
                <a:ea typeface="Comic Sans MS"/>
                <a:cs typeface="Comic Sans MS"/>
                <a:sym typeface="Comic Sans MS"/>
              </a:rPr>
              <a:t> by a new letter with an associated probability of p(ai) + p(</a:t>
            </a:r>
            <a:r>
              <a:rPr lang="en-US" sz="1800" b="1" dirty="0" err="1">
                <a:solidFill>
                  <a:schemeClr val="dk2"/>
                </a:solidFill>
                <a:latin typeface="Comic Sans MS"/>
                <a:ea typeface="Comic Sans MS"/>
                <a:cs typeface="Comic Sans MS"/>
                <a:sym typeface="Comic Sans MS"/>
              </a:rPr>
              <a:t>aj</a:t>
            </a:r>
            <a:r>
              <a:rPr lang="en-US" sz="1800" b="1" dirty="0">
                <a:solidFill>
                  <a:schemeClr val="dk2"/>
                </a:solidFill>
                <a:latin typeface="Comic Sans MS"/>
                <a:ea typeface="Comic Sans MS"/>
                <a:cs typeface="Comic Sans MS"/>
                <a:sym typeface="Comic Sans MS"/>
              </a:rPr>
              <a:t> ). </a:t>
            </a:r>
          </a:p>
          <a:p>
            <a:pPr marL="457200" lvl="0" indent="-342900" algn="l" rtl="0">
              <a:lnSpc>
                <a:spcPct val="115000"/>
              </a:lnSpc>
              <a:spcBef>
                <a:spcPts val="0"/>
              </a:spcBef>
              <a:spcAft>
                <a:spcPts val="0"/>
              </a:spcAft>
              <a:buClr>
                <a:schemeClr val="dk2"/>
              </a:buClr>
              <a:buSzPts val="1800"/>
              <a:buFont typeface="Comic Sans MS"/>
              <a:buChar char="➔"/>
            </a:pPr>
            <a:r>
              <a:rPr lang="en-US" sz="1800" b="1" dirty="0">
                <a:solidFill>
                  <a:schemeClr val="dk2"/>
                </a:solidFill>
                <a:latin typeface="Comic Sans MS"/>
                <a:ea typeface="Comic Sans MS"/>
                <a:cs typeface="Comic Sans MS"/>
                <a:sym typeface="Comic Sans MS"/>
              </a:rPr>
              <a:t>If more than one letter remains, repeat the previous steps. </a:t>
            </a:r>
          </a:p>
          <a:p>
            <a:pPr marL="457200" lvl="0" indent="-342900" algn="l" rtl="0">
              <a:lnSpc>
                <a:spcPct val="115000"/>
              </a:lnSpc>
              <a:spcBef>
                <a:spcPts val="0"/>
              </a:spcBef>
              <a:spcAft>
                <a:spcPts val="0"/>
              </a:spcAft>
              <a:buClr>
                <a:schemeClr val="dk2"/>
              </a:buClr>
              <a:buSzPts val="1800"/>
              <a:buFont typeface="Comic Sans MS"/>
              <a:buChar char="➔"/>
            </a:pPr>
            <a:r>
              <a:rPr lang="en-US" sz="1800" b="1" dirty="0">
                <a:solidFill>
                  <a:schemeClr val="dk2"/>
                </a:solidFill>
                <a:latin typeface="Comic Sans MS"/>
                <a:ea typeface="Comic Sans MS"/>
                <a:cs typeface="Comic Sans MS"/>
                <a:sym typeface="Comic Sans MS"/>
              </a:rPr>
              <a:t>Convert the binary code tree into a prefix code</a:t>
            </a:r>
          </a:p>
        </p:txBody>
      </p:sp>
      <p:sp>
        <p:nvSpPr>
          <p:cNvPr id="5" name="Google Shape;113;p21">
            <a:extLst>
              <a:ext uri="{FF2B5EF4-FFF2-40B4-BE49-F238E27FC236}">
                <a16:creationId xmlns:a16="http://schemas.microsoft.com/office/drawing/2014/main" id="{D8360A8A-41DA-4A74-9146-332BBFAADA8B}"/>
              </a:ext>
            </a:extLst>
          </p:cNvPr>
          <p:cNvSpPr txBox="1"/>
          <p:nvPr/>
        </p:nvSpPr>
        <p:spPr>
          <a:xfrm>
            <a:off x="2043953" y="1351352"/>
            <a:ext cx="2563906" cy="57374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Algorithm:</a:t>
            </a:r>
            <a:r>
              <a:rPr lang="en" sz="3000" b="1" dirty="0">
                <a:solidFill>
                  <a:schemeClr val="dk2"/>
                </a:solidFill>
                <a:highlight>
                  <a:schemeClr val="dk2"/>
                </a:highlight>
              </a:rPr>
              <a:t>_</a:t>
            </a:r>
            <a:r>
              <a:rPr lang="en" sz="2400" b="1" dirty="0">
                <a:solidFill>
                  <a:srgbClr val="FFFFFF"/>
                </a:solidFill>
                <a:highlight>
                  <a:srgbClr val="134F5C"/>
                </a:highlight>
              </a:rPr>
              <a:t>        </a:t>
            </a:r>
            <a:endParaRPr sz="2400" b="1" dirty="0">
              <a:solidFill>
                <a:srgbClr val="FFFFFF"/>
              </a:solidFill>
              <a:highlight>
                <a:srgbClr val="134F5C"/>
              </a:highlight>
            </a:endParaRPr>
          </a:p>
        </p:txBody>
      </p:sp>
    </p:spTree>
    <p:extLst>
      <p:ext uri="{BB962C8B-B14F-4D97-AF65-F5344CB8AC3E}">
        <p14:creationId xmlns:p14="http://schemas.microsoft.com/office/powerpoint/2010/main" val="4047720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2456850" y="280225"/>
            <a:ext cx="4230300" cy="92104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Complexity of an alg</a:t>
            </a:r>
            <a:endParaRPr sz="2400" b="1" dirty="0">
              <a:solidFill>
                <a:srgbClr val="FFFFFF"/>
              </a:solidFill>
              <a:highlight>
                <a:srgbClr val="134F5C"/>
              </a:highlight>
            </a:endParaRPr>
          </a:p>
        </p:txBody>
      </p:sp>
      <p:sp>
        <p:nvSpPr>
          <p:cNvPr id="117" name="Google Shape;117;p21"/>
          <p:cNvSpPr txBox="1"/>
          <p:nvPr/>
        </p:nvSpPr>
        <p:spPr>
          <a:xfrm>
            <a:off x="1262483" y="1004047"/>
            <a:ext cx="7338000" cy="400882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Comic Sans MS"/>
              <a:buChar char="➔"/>
            </a:pPr>
            <a:r>
              <a:rPr lang="en-US" sz="1800" b="1" dirty="0">
                <a:solidFill>
                  <a:schemeClr val="dk2"/>
                </a:solidFill>
                <a:latin typeface="Comic Sans MS"/>
                <a:ea typeface="Comic Sans MS"/>
                <a:cs typeface="Comic Sans MS"/>
                <a:sym typeface="Comic Sans MS"/>
              </a:rPr>
              <a:t>Time complexity :- O(</a:t>
            </a:r>
            <a:r>
              <a:rPr lang="en-US" sz="1800" b="1" dirty="0" err="1">
                <a:solidFill>
                  <a:schemeClr val="dk2"/>
                </a:solidFill>
                <a:latin typeface="Comic Sans MS"/>
                <a:ea typeface="Comic Sans MS"/>
                <a:cs typeface="Comic Sans MS"/>
                <a:sym typeface="Comic Sans MS"/>
              </a:rPr>
              <a:t>n.logn</a:t>
            </a:r>
            <a:r>
              <a:rPr lang="en-US" sz="1800" b="1" dirty="0">
                <a:solidFill>
                  <a:schemeClr val="dk2"/>
                </a:solidFill>
                <a:latin typeface="Comic Sans MS"/>
                <a:ea typeface="Comic Sans MS"/>
                <a:cs typeface="Comic Sans MS"/>
                <a:sym typeface="Comic Sans MS"/>
              </a:rPr>
              <a:t>) + O(n) = O(</a:t>
            </a:r>
            <a:r>
              <a:rPr lang="en-US" sz="1800" b="1" dirty="0" err="1">
                <a:solidFill>
                  <a:schemeClr val="dk2"/>
                </a:solidFill>
                <a:latin typeface="Comic Sans MS"/>
                <a:ea typeface="Comic Sans MS"/>
                <a:cs typeface="Comic Sans MS"/>
                <a:sym typeface="Comic Sans MS"/>
              </a:rPr>
              <a:t>n.logn</a:t>
            </a:r>
            <a:r>
              <a:rPr lang="en-US" sz="1800" b="1" dirty="0">
                <a:solidFill>
                  <a:schemeClr val="dk2"/>
                </a:solidFill>
                <a:latin typeface="Comic Sans MS"/>
                <a:ea typeface="Comic Sans MS"/>
                <a:cs typeface="Comic Sans MS"/>
                <a:sym typeface="Comic Sans MS"/>
              </a:rPr>
              <a:t>)</a:t>
            </a:r>
          </a:p>
          <a:p>
            <a:pPr marL="457200" lvl="0" indent="-342900" algn="l" rtl="0">
              <a:lnSpc>
                <a:spcPct val="115000"/>
              </a:lnSpc>
              <a:spcBef>
                <a:spcPts val="0"/>
              </a:spcBef>
              <a:spcAft>
                <a:spcPts val="0"/>
              </a:spcAft>
              <a:buClr>
                <a:schemeClr val="dk2"/>
              </a:buClr>
              <a:buSzPts val="1800"/>
              <a:buFont typeface="Comic Sans MS"/>
              <a:buChar char="➔"/>
            </a:pPr>
            <a:r>
              <a:rPr lang="en-US" sz="1800" b="1" dirty="0">
                <a:solidFill>
                  <a:schemeClr val="dk2"/>
                </a:solidFill>
                <a:latin typeface="Comic Sans MS"/>
                <a:ea typeface="Comic Sans MS"/>
                <a:cs typeface="Comic Sans MS"/>
                <a:sym typeface="Comic Sans MS"/>
              </a:rPr>
              <a:t>Hence complexity = O(</a:t>
            </a:r>
            <a:r>
              <a:rPr lang="en-US" sz="1800" b="1" dirty="0" err="1">
                <a:solidFill>
                  <a:schemeClr val="dk2"/>
                </a:solidFill>
                <a:latin typeface="Comic Sans MS"/>
                <a:ea typeface="Comic Sans MS"/>
                <a:cs typeface="Comic Sans MS"/>
                <a:sym typeface="Comic Sans MS"/>
              </a:rPr>
              <a:t>n.logn</a:t>
            </a:r>
            <a:r>
              <a:rPr lang="en-US" sz="1800" b="1" dirty="0">
                <a:solidFill>
                  <a:schemeClr val="dk2"/>
                </a:solidFill>
                <a:latin typeface="Comic Sans MS"/>
                <a:ea typeface="Comic Sans MS"/>
                <a:cs typeface="Comic Sans MS"/>
                <a:sym typeface="Comic Sans MS"/>
              </a:rPr>
              <a:t>)</a:t>
            </a:r>
          </a:p>
          <a:p>
            <a:pPr marL="457200" lvl="0" indent="-342900" algn="l" rtl="0">
              <a:lnSpc>
                <a:spcPct val="115000"/>
              </a:lnSpc>
              <a:spcBef>
                <a:spcPts val="0"/>
              </a:spcBef>
              <a:spcAft>
                <a:spcPts val="0"/>
              </a:spcAft>
              <a:buClr>
                <a:schemeClr val="dk2"/>
              </a:buClr>
              <a:buSzPts val="1800"/>
              <a:buFont typeface="Comic Sans MS"/>
              <a:buChar char="➔"/>
            </a:pPr>
            <a:r>
              <a:rPr lang="en-US" sz="1800" b="1" dirty="0">
                <a:solidFill>
                  <a:schemeClr val="dk2"/>
                </a:solidFill>
                <a:latin typeface="Comic Sans MS"/>
                <a:ea typeface="Comic Sans MS"/>
                <a:cs typeface="Comic Sans MS"/>
                <a:sym typeface="Comic Sans MS"/>
              </a:rPr>
              <a:t>Min heap tree (deleting -&gt;</a:t>
            </a:r>
            <a:r>
              <a:rPr lang="en-US" sz="1800" b="1" dirty="0" err="1">
                <a:solidFill>
                  <a:schemeClr val="dk2"/>
                </a:solidFill>
                <a:latin typeface="Comic Sans MS"/>
                <a:ea typeface="Comic Sans MS"/>
                <a:cs typeface="Comic Sans MS"/>
                <a:sym typeface="Comic Sans MS"/>
              </a:rPr>
              <a:t>logn</a:t>
            </a:r>
            <a:r>
              <a:rPr lang="en-US" sz="1800" b="1" dirty="0">
                <a:solidFill>
                  <a:schemeClr val="dk2"/>
                </a:solidFill>
                <a:latin typeface="Comic Sans MS"/>
                <a:ea typeface="Comic Sans MS"/>
                <a:cs typeface="Comic Sans MS"/>
                <a:sym typeface="Comic Sans MS"/>
              </a:rPr>
              <a:t> done for n times = </a:t>
            </a:r>
            <a:r>
              <a:rPr lang="en-US" sz="1800" b="1" dirty="0" err="1">
                <a:solidFill>
                  <a:schemeClr val="dk2"/>
                </a:solidFill>
                <a:latin typeface="Comic Sans MS"/>
                <a:ea typeface="Comic Sans MS"/>
                <a:cs typeface="Comic Sans MS"/>
                <a:sym typeface="Comic Sans MS"/>
              </a:rPr>
              <a:t>nlogn</a:t>
            </a:r>
            <a:r>
              <a:rPr lang="en-US" sz="1800" b="1" dirty="0">
                <a:solidFill>
                  <a:schemeClr val="dk2"/>
                </a:solidFill>
                <a:latin typeface="Comic Sans MS"/>
                <a:ea typeface="Comic Sans MS"/>
                <a:cs typeface="Comic Sans MS"/>
                <a:sym typeface="Comic Sans MS"/>
              </a:rPr>
              <a:t>  ) and merging -&gt; n </a:t>
            </a:r>
          </a:p>
          <a:p>
            <a:pPr marL="457200" lvl="0" indent="-342900" algn="l" rtl="0">
              <a:lnSpc>
                <a:spcPct val="115000"/>
              </a:lnSpc>
              <a:spcBef>
                <a:spcPts val="0"/>
              </a:spcBef>
              <a:spcAft>
                <a:spcPts val="0"/>
              </a:spcAft>
              <a:buClr>
                <a:schemeClr val="dk2"/>
              </a:buClr>
              <a:buSzPts val="1800"/>
              <a:buFont typeface="Comic Sans MS"/>
              <a:buChar char="➔"/>
            </a:pPr>
            <a:endParaRPr lang="en-US" sz="1800" b="1" dirty="0">
              <a:solidFill>
                <a:schemeClr val="dk2"/>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chemeClr val="dk2"/>
              </a:buClr>
              <a:buSzPts val="1800"/>
              <a:buFont typeface="Comic Sans MS"/>
              <a:buChar char="➔"/>
            </a:pPr>
            <a:endParaRPr lang="en-US" sz="1800" b="1" dirty="0">
              <a:solidFill>
                <a:schemeClr val="dk2"/>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chemeClr val="dk2"/>
              </a:buClr>
              <a:buSzPts val="1800"/>
              <a:buFont typeface="Comic Sans MS"/>
              <a:buChar char="➔"/>
            </a:pPr>
            <a:endParaRPr lang="en-US" sz="1800" b="1" dirty="0">
              <a:solidFill>
                <a:schemeClr val="dk2"/>
              </a:solidFill>
              <a:latin typeface="Comic Sans MS"/>
              <a:ea typeface="Comic Sans MS"/>
              <a:cs typeface="Comic Sans MS"/>
              <a:sym typeface="Comic Sans MS"/>
            </a:endParaRPr>
          </a:p>
        </p:txBody>
      </p:sp>
    </p:spTree>
    <p:extLst>
      <p:ext uri="{BB962C8B-B14F-4D97-AF65-F5344CB8AC3E}">
        <p14:creationId xmlns:p14="http://schemas.microsoft.com/office/powerpoint/2010/main" val="1741333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2456850" y="280225"/>
            <a:ext cx="4230300" cy="60151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Example</a:t>
            </a:r>
            <a:endParaRPr sz="2400" b="1" dirty="0">
              <a:solidFill>
                <a:srgbClr val="FFFFFF"/>
              </a:solidFill>
              <a:highlight>
                <a:srgbClr val="134F5C"/>
              </a:highlight>
            </a:endParaRPr>
          </a:p>
        </p:txBody>
      </p:sp>
      <p:sp>
        <p:nvSpPr>
          <p:cNvPr id="117" name="Google Shape;117;p21"/>
          <p:cNvSpPr txBox="1"/>
          <p:nvPr/>
        </p:nvSpPr>
        <p:spPr>
          <a:xfrm>
            <a:off x="1262483" y="1004047"/>
            <a:ext cx="7338000" cy="400882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Comic Sans MS"/>
              <a:buChar char="➔"/>
            </a:pPr>
            <a:endParaRPr lang="en-US" sz="1800" b="1" dirty="0">
              <a:solidFill>
                <a:schemeClr val="dk2"/>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chemeClr val="dk2"/>
              </a:buClr>
              <a:buSzPts val="1800"/>
              <a:buFont typeface="Comic Sans MS"/>
              <a:buChar char="➔"/>
            </a:pPr>
            <a:endParaRPr lang="en-US" sz="1800" b="1" dirty="0">
              <a:solidFill>
                <a:schemeClr val="dk2"/>
              </a:solidFill>
              <a:latin typeface="Comic Sans MS"/>
              <a:ea typeface="Comic Sans MS"/>
              <a:cs typeface="Comic Sans MS"/>
              <a:sym typeface="Comic Sans MS"/>
            </a:endParaRPr>
          </a:p>
          <a:p>
            <a:pPr marL="457200" lvl="0" indent="-342900" algn="l" rtl="0">
              <a:lnSpc>
                <a:spcPct val="115000"/>
              </a:lnSpc>
              <a:spcBef>
                <a:spcPts val="0"/>
              </a:spcBef>
              <a:spcAft>
                <a:spcPts val="0"/>
              </a:spcAft>
              <a:buClr>
                <a:schemeClr val="dk2"/>
              </a:buClr>
              <a:buSzPts val="1800"/>
              <a:buFont typeface="Comic Sans MS"/>
              <a:buChar char="➔"/>
            </a:pPr>
            <a:endParaRPr lang="en-US" sz="1800" b="1" dirty="0">
              <a:solidFill>
                <a:schemeClr val="dk2"/>
              </a:solidFill>
              <a:latin typeface="Comic Sans MS"/>
              <a:ea typeface="Comic Sans MS"/>
              <a:cs typeface="Comic Sans MS"/>
              <a:sym typeface="Comic Sans MS"/>
            </a:endParaRPr>
          </a:p>
        </p:txBody>
      </p:sp>
      <p:pic>
        <p:nvPicPr>
          <p:cNvPr id="7" name="Picture 6">
            <a:extLst>
              <a:ext uri="{FF2B5EF4-FFF2-40B4-BE49-F238E27FC236}">
                <a16:creationId xmlns:a16="http://schemas.microsoft.com/office/drawing/2014/main" id="{4488C523-9E9C-46D3-A1DE-4F6B76622573}"/>
              </a:ext>
            </a:extLst>
          </p:cNvPr>
          <p:cNvPicPr>
            <a:picLocks noChangeAspect="1"/>
          </p:cNvPicPr>
          <p:nvPr/>
        </p:nvPicPr>
        <p:blipFill>
          <a:blip r:embed="rId3"/>
          <a:stretch>
            <a:fillRect/>
          </a:stretch>
        </p:blipFill>
        <p:spPr>
          <a:xfrm>
            <a:off x="1824037" y="280225"/>
            <a:ext cx="6057480" cy="4034600"/>
          </a:xfrm>
          <a:prstGeom prst="rect">
            <a:avLst/>
          </a:prstGeom>
        </p:spPr>
      </p:pic>
    </p:spTree>
    <p:extLst>
      <p:ext uri="{BB962C8B-B14F-4D97-AF65-F5344CB8AC3E}">
        <p14:creationId xmlns:p14="http://schemas.microsoft.com/office/powerpoint/2010/main" val="2895179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C71E18-B998-4927-A908-2B701B649ED6}"/>
              </a:ext>
            </a:extLst>
          </p:cNvPr>
          <p:cNvPicPr>
            <a:picLocks noChangeAspect="1"/>
          </p:cNvPicPr>
          <p:nvPr/>
        </p:nvPicPr>
        <p:blipFill>
          <a:blip r:embed="rId2"/>
          <a:stretch>
            <a:fillRect/>
          </a:stretch>
        </p:blipFill>
        <p:spPr>
          <a:xfrm>
            <a:off x="2269671" y="842962"/>
            <a:ext cx="4033158" cy="3859667"/>
          </a:xfrm>
          <a:prstGeom prst="rect">
            <a:avLst/>
          </a:prstGeom>
        </p:spPr>
      </p:pic>
    </p:spTree>
    <p:extLst>
      <p:ext uri="{BB962C8B-B14F-4D97-AF65-F5344CB8AC3E}">
        <p14:creationId xmlns:p14="http://schemas.microsoft.com/office/powerpoint/2010/main" val="3191466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1126671" y="280225"/>
            <a:ext cx="6955971" cy="72382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Optim</a:t>
            </a:r>
            <a:r>
              <a:rPr lang="en-US" sz="3000" b="1" dirty="0" err="1">
                <a:solidFill>
                  <a:srgbClr val="FFFFFF"/>
                </a:solidFill>
                <a:highlight>
                  <a:schemeClr val="dk2"/>
                </a:highlight>
              </a:rPr>
              <a:t>ality</a:t>
            </a:r>
            <a:r>
              <a:rPr lang="en-US" sz="3000" b="1" dirty="0">
                <a:solidFill>
                  <a:srgbClr val="FFFFFF"/>
                </a:solidFill>
                <a:highlight>
                  <a:schemeClr val="dk2"/>
                </a:highlight>
              </a:rPr>
              <a:t> of prefix code </a:t>
            </a:r>
            <a:r>
              <a:rPr lang="en" sz="3000" b="1" dirty="0">
                <a:solidFill>
                  <a:srgbClr val="FFFFFF"/>
                </a:solidFill>
                <a:highlight>
                  <a:schemeClr val="dk2"/>
                </a:highlight>
              </a:rPr>
              <a:t>    </a:t>
            </a:r>
            <a:endParaRPr sz="2400" b="1" dirty="0">
              <a:solidFill>
                <a:srgbClr val="FFFFFF"/>
              </a:solidFill>
              <a:highlight>
                <a:srgbClr val="134F5C"/>
              </a:highlight>
            </a:endParaRPr>
          </a:p>
        </p:txBody>
      </p:sp>
      <p:sp>
        <p:nvSpPr>
          <p:cNvPr id="117" name="Google Shape;117;p21"/>
          <p:cNvSpPr txBox="1"/>
          <p:nvPr/>
        </p:nvSpPr>
        <p:spPr>
          <a:xfrm>
            <a:off x="935656" y="1004047"/>
            <a:ext cx="7338000" cy="400882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AutoNum type="arabicPeriod"/>
            </a:pPr>
            <a:r>
              <a:rPr lang="en-US" sz="1800" b="1" dirty="0">
                <a:solidFill>
                  <a:schemeClr val="dk2"/>
                </a:solidFill>
                <a:latin typeface="Comic Sans MS"/>
                <a:ea typeface="Comic Sans MS"/>
                <a:cs typeface="Comic Sans MS"/>
                <a:sym typeface="Comic Sans MS"/>
              </a:rPr>
              <a:t>Given any two letters </a:t>
            </a:r>
            <a:r>
              <a:rPr lang="en-US" sz="1800" b="1" dirty="0" err="1">
                <a:solidFill>
                  <a:schemeClr val="dk2"/>
                </a:solidFill>
                <a:latin typeface="Comic Sans MS"/>
                <a:ea typeface="Comic Sans MS"/>
                <a:cs typeface="Comic Sans MS"/>
                <a:sym typeface="Comic Sans MS"/>
              </a:rPr>
              <a:t>aj</a:t>
            </a:r>
            <a:r>
              <a:rPr lang="en-US" sz="1800" b="1" dirty="0">
                <a:solidFill>
                  <a:schemeClr val="dk2"/>
                </a:solidFill>
                <a:latin typeface="Comic Sans MS"/>
                <a:ea typeface="Comic Sans MS"/>
                <a:cs typeface="Comic Sans MS"/>
                <a:sym typeface="Comic Sans MS"/>
              </a:rPr>
              <a:t> and a k, if P(</a:t>
            </a:r>
            <a:r>
              <a:rPr lang="en-US" sz="1800" b="1" dirty="0" err="1">
                <a:solidFill>
                  <a:schemeClr val="dk2"/>
                </a:solidFill>
                <a:latin typeface="Comic Sans MS"/>
                <a:ea typeface="Comic Sans MS"/>
                <a:cs typeface="Comic Sans MS"/>
                <a:sym typeface="Comic Sans MS"/>
              </a:rPr>
              <a:t>aj</a:t>
            </a:r>
            <a:r>
              <a:rPr lang="en-US" sz="1800" b="1" dirty="0">
                <a:solidFill>
                  <a:schemeClr val="dk2"/>
                </a:solidFill>
                <a:latin typeface="Comic Sans MS"/>
                <a:ea typeface="Comic Sans MS"/>
                <a:cs typeface="Comic Sans MS"/>
                <a:sym typeface="Comic Sans MS"/>
              </a:rPr>
              <a:t>) &gt;= P(a k) , then </a:t>
            </a:r>
            <a:r>
              <a:rPr lang="en-US" sz="1800" b="1" dirty="0" err="1">
                <a:solidFill>
                  <a:schemeClr val="dk2"/>
                </a:solidFill>
                <a:latin typeface="Comic Sans MS"/>
                <a:ea typeface="Comic Sans MS"/>
                <a:cs typeface="Comic Sans MS"/>
                <a:sym typeface="Comic Sans MS"/>
              </a:rPr>
              <a:t>lj</a:t>
            </a:r>
            <a:r>
              <a:rPr lang="en-US" sz="1800" b="1" dirty="0">
                <a:solidFill>
                  <a:schemeClr val="dk2"/>
                </a:solidFill>
                <a:latin typeface="Comic Sans MS"/>
                <a:ea typeface="Comic Sans MS"/>
                <a:cs typeface="Comic Sans MS"/>
                <a:sym typeface="Comic Sans MS"/>
              </a:rPr>
              <a:t> &lt;= l k, where </a:t>
            </a:r>
            <a:r>
              <a:rPr lang="en-US" sz="1800" b="1" dirty="0" err="1">
                <a:solidFill>
                  <a:schemeClr val="dk2"/>
                </a:solidFill>
                <a:latin typeface="Comic Sans MS"/>
                <a:ea typeface="Comic Sans MS"/>
                <a:cs typeface="Comic Sans MS"/>
                <a:sym typeface="Comic Sans MS"/>
              </a:rPr>
              <a:t>lj</a:t>
            </a:r>
            <a:r>
              <a:rPr lang="en-US" sz="1800" b="1" dirty="0">
                <a:solidFill>
                  <a:schemeClr val="dk2"/>
                </a:solidFill>
                <a:latin typeface="Comic Sans MS"/>
                <a:ea typeface="Comic Sans MS"/>
                <a:cs typeface="Comic Sans MS"/>
                <a:sym typeface="Comic Sans MS"/>
              </a:rPr>
              <a:t> is the length of the codeword </a:t>
            </a:r>
            <a:r>
              <a:rPr lang="en-US" sz="1800" b="1" dirty="0" err="1">
                <a:solidFill>
                  <a:schemeClr val="dk2"/>
                </a:solidFill>
                <a:latin typeface="Comic Sans MS"/>
                <a:ea typeface="Comic Sans MS"/>
                <a:cs typeface="Comic Sans MS"/>
                <a:sym typeface="Comic Sans MS"/>
              </a:rPr>
              <a:t>aj</a:t>
            </a:r>
            <a:r>
              <a:rPr lang="en-US" sz="1800" b="1" dirty="0">
                <a:solidFill>
                  <a:schemeClr val="dk2"/>
                </a:solidFill>
                <a:latin typeface="Comic Sans MS"/>
                <a:ea typeface="Comic Sans MS"/>
                <a:cs typeface="Comic Sans MS"/>
                <a:sym typeface="Comic Sans MS"/>
              </a:rPr>
              <a:t> . </a:t>
            </a:r>
          </a:p>
          <a:p>
            <a:pPr marL="457200" lvl="0" indent="-342900" algn="l" rtl="0">
              <a:lnSpc>
                <a:spcPct val="115000"/>
              </a:lnSpc>
              <a:spcBef>
                <a:spcPts val="0"/>
              </a:spcBef>
              <a:spcAft>
                <a:spcPts val="0"/>
              </a:spcAft>
              <a:buClr>
                <a:schemeClr val="dk2"/>
              </a:buClr>
              <a:buSzPts val="1800"/>
              <a:buAutoNum type="arabicPeriod"/>
            </a:pPr>
            <a:r>
              <a:rPr lang="en-US" sz="1800" b="1" dirty="0">
                <a:solidFill>
                  <a:schemeClr val="dk2"/>
                </a:solidFill>
                <a:latin typeface="Comic Sans MS"/>
                <a:ea typeface="Comic Sans MS"/>
                <a:cs typeface="Comic Sans MS"/>
                <a:sym typeface="Comic Sans MS"/>
              </a:rPr>
              <a:t>The two least probable letters have codewords with the same maximum length </a:t>
            </a:r>
            <a:r>
              <a:rPr lang="en-US" sz="1800" b="1" dirty="0" err="1">
                <a:solidFill>
                  <a:schemeClr val="dk2"/>
                </a:solidFill>
                <a:latin typeface="Comic Sans MS"/>
                <a:ea typeface="Comic Sans MS"/>
                <a:cs typeface="Comic Sans MS"/>
                <a:sym typeface="Comic Sans MS"/>
              </a:rPr>
              <a:t>lm</a:t>
            </a:r>
            <a:r>
              <a:rPr lang="en-US" sz="1800" b="1" dirty="0">
                <a:solidFill>
                  <a:schemeClr val="dk2"/>
                </a:solidFill>
                <a:latin typeface="Comic Sans MS"/>
                <a:ea typeface="Comic Sans MS"/>
                <a:cs typeface="Comic Sans MS"/>
                <a:sym typeface="Comic Sans MS"/>
              </a:rPr>
              <a:t>. </a:t>
            </a:r>
          </a:p>
          <a:p>
            <a:pPr marL="457200" lvl="0" indent="-342900" algn="l" rtl="0">
              <a:lnSpc>
                <a:spcPct val="115000"/>
              </a:lnSpc>
              <a:spcBef>
                <a:spcPts val="0"/>
              </a:spcBef>
              <a:spcAft>
                <a:spcPts val="0"/>
              </a:spcAft>
              <a:buClr>
                <a:schemeClr val="dk2"/>
              </a:buClr>
              <a:buSzPts val="1800"/>
              <a:buAutoNum type="arabicPeriod"/>
            </a:pPr>
            <a:r>
              <a:rPr lang="en-US" sz="1800" b="1" dirty="0">
                <a:solidFill>
                  <a:schemeClr val="dk2"/>
                </a:solidFill>
                <a:latin typeface="Comic Sans MS"/>
                <a:ea typeface="Comic Sans MS"/>
                <a:cs typeface="Comic Sans MS"/>
                <a:sym typeface="Comic Sans MS"/>
              </a:rPr>
              <a:t>In the tree corresponding to the optimum code, there must be two branches stemming from each intermediate node. </a:t>
            </a:r>
          </a:p>
          <a:p>
            <a:pPr marL="457200" lvl="0" indent="-342900" algn="l" rtl="0">
              <a:lnSpc>
                <a:spcPct val="115000"/>
              </a:lnSpc>
              <a:spcBef>
                <a:spcPts val="0"/>
              </a:spcBef>
              <a:spcAft>
                <a:spcPts val="0"/>
              </a:spcAft>
              <a:buClr>
                <a:schemeClr val="dk2"/>
              </a:buClr>
              <a:buSzPts val="1800"/>
              <a:buAutoNum type="arabicPeriod"/>
            </a:pPr>
            <a:r>
              <a:rPr lang="en-US" sz="1800" b="1" dirty="0">
                <a:solidFill>
                  <a:schemeClr val="dk2"/>
                </a:solidFill>
                <a:latin typeface="Comic Sans MS"/>
                <a:ea typeface="Comic Sans MS"/>
                <a:cs typeface="Comic Sans MS"/>
                <a:sym typeface="Comic Sans MS"/>
              </a:rPr>
              <a:t>Suppose we change an intermediate node into a leaf node by combining all the leaves descending from it into a composite word of a reduced alphabet. Then if the original tree was optimal for the original alphabet, the reduced tree is optimal for the reduced alphabet.</a:t>
            </a:r>
          </a:p>
          <a:p>
            <a:pPr marL="457200" lvl="0" indent="-342900" algn="l" rtl="0">
              <a:lnSpc>
                <a:spcPct val="115000"/>
              </a:lnSpc>
              <a:spcBef>
                <a:spcPts val="0"/>
              </a:spcBef>
              <a:spcAft>
                <a:spcPts val="0"/>
              </a:spcAft>
              <a:buClr>
                <a:schemeClr val="dk2"/>
              </a:buClr>
              <a:buSzPts val="1800"/>
              <a:buFont typeface="Comic Sans MS"/>
              <a:buChar char="➔"/>
            </a:pPr>
            <a:endParaRPr lang="en-US" sz="1800" b="1" dirty="0">
              <a:solidFill>
                <a:schemeClr val="dk2"/>
              </a:solidFill>
              <a:latin typeface="Comic Sans MS"/>
              <a:ea typeface="Comic Sans MS"/>
              <a:cs typeface="Comic Sans MS"/>
              <a:sym typeface="Comic Sans MS"/>
            </a:endParaRPr>
          </a:p>
        </p:txBody>
      </p:sp>
    </p:spTree>
    <p:extLst>
      <p:ext uri="{BB962C8B-B14F-4D97-AF65-F5344CB8AC3E}">
        <p14:creationId xmlns:p14="http://schemas.microsoft.com/office/powerpoint/2010/main" val="981775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1126671" y="280225"/>
            <a:ext cx="6955971" cy="72382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Optim</a:t>
            </a:r>
            <a:r>
              <a:rPr lang="en-US" sz="3000" b="1" dirty="0" err="1">
                <a:solidFill>
                  <a:srgbClr val="FFFFFF"/>
                </a:solidFill>
                <a:highlight>
                  <a:schemeClr val="dk2"/>
                </a:highlight>
              </a:rPr>
              <a:t>ality</a:t>
            </a:r>
            <a:r>
              <a:rPr lang="en-US" sz="3000" b="1" dirty="0">
                <a:solidFill>
                  <a:srgbClr val="FFFFFF"/>
                </a:solidFill>
                <a:highlight>
                  <a:schemeClr val="dk2"/>
                </a:highlight>
              </a:rPr>
              <a:t> of prefix code </a:t>
            </a:r>
            <a:r>
              <a:rPr lang="en" sz="3000" b="1" dirty="0">
                <a:solidFill>
                  <a:srgbClr val="FFFFFF"/>
                </a:solidFill>
                <a:highlight>
                  <a:schemeClr val="dk2"/>
                </a:highlight>
              </a:rPr>
              <a:t>    </a:t>
            </a:r>
            <a:endParaRPr sz="2400" b="1" dirty="0">
              <a:solidFill>
                <a:srgbClr val="FFFFFF"/>
              </a:solidFill>
              <a:highlight>
                <a:srgbClr val="134F5C"/>
              </a:highlight>
            </a:endParaRPr>
          </a:p>
        </p:txBody>
      </p:sp>
      <p:sp>
        <p:nvSpPr>
          <p:cNvPr id="117" name="Google Shape;117;p21"/>
          <p:cNvSpPr txBox="1"/>
          <p:nvPr/>
        </p:nvSpPr>
        <p:spPr>
          <a:xfrm>
            <a:off x="935656" y="1004047"/>
            <a:ext cx="7338000" cy="400882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AutoNum type="arabicPeriod"/>
            </a:pPr>
            <a:r>
              <a:rPr lang="en-US" sz="1800" b="1" dirty="0">
                <a:solidFill>
                  <a:schemeClr val="dk2"/>
                </a:solidFill>
                <a:latin typeface="Comic Sans MS"/>
                <a:ea typeface="Comic Sans MS"/>
                <a:cs typeface="Comic Sans MS"/>
                <a:sym typeface="Comic Sans MS"/>
              </a:rPr>
              <a:t>Given any two letters </a:t>
            </a:r>
            <a:r>
              <a:rPr lang="en-US" sz="1800" b="1" dirty="0" err="1">
                <a:solidFill>
                  <a:schemeClr val="dk2"/>
                </a:solidFill>
                <a:latin typeface="Comic Sans MS"/>
                <a:ea typeface="Comic Sans MS"/>
                <a:cs typeface="Comic Sans MS"/>
                <a:sym typeface="Comic Sans MS"/>
              </a:rPr>
              <a:t>aj</a:t>
            </a:r>
            <a:r>
              <a:rPr lang="en-US" sz="1800" b="1" dirty="0">
                <a:solidFill>
                  <a:schemeClr val="dk2"/>
                </a:solidFill>
                <a:latin typeface="Comic Sans MS"/>
                <a:ea typeface="Comic Sans MS"/>
                <a:cs typeface="Comic Sans MS"/>
                <a:sym typeface="Comic Sans MS"/>
              </a:rPr>
              <a:t> and a k, if P(</a:t>
            </a:r>
            <a:r>
              <a:rPr lang="en-US" sz="1800" b="1" dirty="0" err="1">
                <a:solidFill>
                  <a:schemeClr val="dk2"/>
                </a:solidFill>
                <a:latin typeface="Comic Sans MS"/>
                <a:ea typeface="Comic Sans MS"/>
                <a:cs typeface="Comic Sans MS"/>
                <a:sym typeface="Comic Sans MS"/>
              </a:rPr>
              <a:t>aj</a:t>
            </a:r>
            <a:r>
              <a:rPr lang="en-US" sz="1800" b="1" dirty="0">
                <a:solidFill>
                  <a:schemeClr val="dk2"/>
                </a:solidFill>
                <a:latin typeface="Comic Sans MS"/>
                <a:ea typeface="Comic Sans MS"/>
                <a:cs typeface="Comic Sans MS"/>
                <a:sym typeface="Comic Sans MS"/>
              </a:rPr>
              <a:t>) &gt;= P(a k) , then </a:t>
            </a:r>
            <a:r>
              <a:rPr lang="en-US" sz="1800" b="1" dirty="0" err="1">
                <a:solidFill>
                  <a:schemeClr val="dk2"/>
                </a:solidFill>
                <a:latin typeface="Comic Sans MS"/>
                <a:ea typeface="Comic Sans MS"/>
                <a:cs typeface="Comic Sans MS"/>
                <a:sym typeface="Comic Sans MS"/>
              </a:rPr>
              <a:t>lj</a:t>
            </a:r>
            <a:r>
              <a:rPr lang="en-US" sz="1800" b="1" dirty="0">
                <a:solidFill>
                  <a:schemeClr val="dk2"/>
                </a:solidFill>
                <a:latin typeface="Comic Sans MS"/>
                <a:ea typeface="Comic Sans MS"/>
                <a:cs typeface="Comic Sans MS"/>
                <a:sym typeface="Comic Sans MS"/>
              </a:rPr>
              <a:t> &lt;= l k, where </a:t>
            </a:r>
            <a:r>
              <a:rPr lang="en-US" sz="1800" b="1" dirty="0" err="1">
                <a:solidFill>
                  <a:schemeClr val="dk2"/>
                </a:solidFill>
                <a:latin typeface="Comic Sans MS"/>
                <a:ea typeface="Comic Sans MS"/>
                <a:cs typeface="Comic Sans MS"/>
                <a:sym typeface="Comic Sans MS"/>
              </a:rPr>
              <a:t>lj</a:t>
            </a:r>
            <a:r>
              <a:rPr lang="en-US" sz="1800" b="1" dirty="0">
                <a:solidFill>
                  <a:schemeClr val="dk2"/>
                </a:solidFill>
                <a:latin typeface="Comic Sans MS"/>
                <a:ea typeface="Comic Sans MS"/>
                <a:cs typeface="Comic Sans MS"/>
                <a:sym typeface="Comic Sans MS"/>
              </a:rPr>
              <a:t> is the length of the codeword </a:t>
            </a:r>
            <a:r>
              <a:rPr lang="en-US" sz="1800" b="1" dirty="0" err="1">
                <a:solidFill>
                  <a:schemeClr val="dk2"/>
                </a:solidFill>
                <a:latin typeface="Comic Sans MS"/>
                <a:ea typeface="Comic Sans MS"/>
                <a:cs typeface="Comic Sans MS"/>
                <a:sym typeface="Comic Sans MS"/>
              </a:rPr>
              <a:t>aj</a:t>
            </a:r>
            <a:r>
              <a:rPr lang="en-US" sz="1800" b="1" dirty="0">
                <a:solidFill>
                  <a:schemeClr val="dk2"/>
                </a:solidFill>
                <a:latin typeface="Comic Sans MS"/>
                <a:ea typeface="Comic Sans MS"/>
                <a:cs typeface="Comic Sans MS"/>
                <a:sym typeface="Comic Sans MS"/>
              </a:rPr>
              <a:t> . </a:t>
            </a:r>
          </a:p>
          <a:p>
            <a:pPr marL="457200" lvl="0" indent="-342900" algn="l" rtl="0">
              <a:lnSpc>
                <a:spcPct val="115000"/>
              </a:lnSpc>
              <a:spcBef>
                <a:spcPts val="0"/>
              </a:spcBef>
              <a:spcAft>
                <a:spcPts val="0"/>
              </a:spcAft>
              <a:buClr>
                <a:schemeClr val="dk2"/>
              </a:buClr>
              <a:buSzPts val="1800"/>
              <a:buAutoNum type="arabicPeriod"/>
            </a:pPr>
            <a:r>
              <a:rPr lang="en-US" sz="1800" b="1" dirty="0">
                <a:solidFill>
                  <a:schemeClr val="dk2"/>
                </a:solidFill>
                <a:latin typeface="Comic Sans MS"/>
                <a:ea typeface="Comic Sans MS"/>
                <a:cs typeface="Comic Sans MS"/>
                <a:sym typeface="Comic Sans MS"/>
              </a:rPr>
              <a:t>The two least probable letters have codewords with the same maximum length </a:t>
            </a:r>
            <a:r>
              <a:rPr lang="en-US" sz="1800" b="1" dirty="0" err="1">
                <a:solidFill>
                  <a:schemeClr val="dk2"/>
                </a:solidFill>
                <a:latin typeface="Comic Sans MS"/>
                <a:ea typeface="Comic Sans MS"/>
                <a:cs typeface="Comic Sans MS"/>
                <a:sym typeface="Comic Sans MS"/>
              </a:rPr>
              <a:t>lm</a:t>
            </a:r>
            <a:r>
              <a:rPr lang="en-US" sz="1800" b="1" dirty="0">
                <a:solidFill>
                  <a:schemeClr val="dk2"/>
                </a:solidFill>
                <a:latin typeface="Comic Sans MS"/>
                <a:ea typeface="Comic Sans MS"/>
                <a:cs typeface="Comic Sans MS"/>
                <a:sym typeface="Comic Sans MS"/>
              </a:rPr>
              <a:t>. </a:t>
            </a:r>
          </a:p>
          <a:p>
            <a:pPr marL="457200" lvl="0" indent="-342900" algn="l" rtl="0">
              <a:lnSpc>
                <a:spcPct val="115000"/>
              </a:lnSpc>
              <a:spcBef>
                <a:spcPts val="0"/>
              </a:spcBef>
              <a:spcAft>
                <a:spcPts val="0"/>
              </a:spcAft>
              <a:buClr>
                <a:schemeClr val="dk2"/>
              </a:buClr>
              <a:buSzPts val="1800"/>
              <a:buAutoNum type="arabicPeriod"/>
            </a:pPr>
            <a:r>
              <a:rPr lang="en-US" sz="1800" b="1" dirty="0">
                <a:solidFill>
                  <a:schemeClr val="dk2"/>
                </a:solidFill>
                <a:latin typeface="Comic Sans MS"/>
                <a:ea typeface="Comic Sans MS"/>
                <a:cs typeface="Comic Sans MS"/>
                <a:sym typeface="Comic Sans MS"/>
              </a:rPr>
              <a:t>In the tree corresponding to the optimum code, there must be two branches stemming from each intermediate node. </a:t>
            </a:r>
          </a:p>
          <a:p>
            <a:pPr marL="457200" lvl="0" indent="-342900" algn="l" rtl="0">
              <a:lnSpc>
                <a:spcPct val="115000"/>
              </a:lnSpc>
              <a:spcBef>
                <a:spcPts val="0"/>
              </a:spcBef>
              <a:spcAft>
                <a:spcPts val="0"/>
              </a:spcAft>
              <a:buClr>
                <a:schemeClr val="dk2"/>
              </a:buClr>
              <a:buSzPts val="1800"/>
              <a:buAutoNum type="arabicPeriod"/>
            </a:pPr>
            <a:r>
              <a:rPr lang="en-US" sz="1800" b="1" dirty="0">
                <a:solidFill>
                  <a:schemeClr val="dk2"/>
                </a:solidFill>
                <a:latin typeface="Comic Sans MS"/>
                <a:ea typeface="Comic Sans MS"/>
                <a:cs typeface="Comic Sans MS"/>
                <a:sym typeface="Comic Sans MS"/>
              </a:rPr>
              <a:t>Suppose we change an intermediate node into a leaf node by combining all the leaves descending from it into a composite word of a reduced alphabet. Then if the original tree was optimal for the original alphabet, the reduced tree is optimal for the reduced alphabet.</a:t>
            </a:r>
          </a:p>
          <a:p>
            <a:pPr marL="457200" lvl="0" indent="-342900" algn="l" rtl="0">
              <a:lnSpc>
                <a:spcPct val="115000"/>
              </a:lnSpc>
              <a:spcBef>
                <a:spcPts val="0"/>
              </a:spcBef>
              <a:spcAft>
                <a:spcPts val="0"/>
              </a:spcAft>
              <a:buClr>
                <a:schemeClr val="dk2"/>
              </a:buClr>
              <a:buSzPts val="1800"/>
              <a:buFont typeface="Comic Sans MS"/>
              <a:buChar char="➔"/>
            </a:pPr>
            <a:endParaRPr lang="en-US" sz="1800" b="1" dirty="0">
              <a:solidFill>
                <a:schemeClr val="dk2"/>
              </a:solidFill>
              <a:latin typeface="Comic Sans MS"/>
              <a:ea typeface="Comic Sans MS"/>
              <a:cs typeface="Comic Sans MS"/>
              <a:sym typeface="Comic Sans MS"/>
            </a:endParaRPr>
          </a:p>
        </p:txBody>
      </p:sp>
    </p:spTree>
    <p:extLst>
      <p:ext uri="{BB962C8B-B14F-4D97-AF65-F5344CB8AC3E}">
        <p14:creationId xmlns:p14="http://schemas.microsoft.com/office/powerpoint/2010/main" val="1634923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2456850" y="280225"/>
            <a:ext cx="4230300" cy="92104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Reference</a:t>
            </a:r>
            <a:r>
              <a:rPr lang="en" sz="2400" b="1" dirty="0">
                <a:solidFill>
                  <a:srgbClr val="FFFFFF"/>
                </a:solidFill>
                <a:highlight>
                  <a:srgbClr val="134F5C"/>
                </a:highlight>
              </a:rPr>
              <a:t>        </a:t>
            </a:r>
            <a:endParaRPr sz="2400" b="1" dirty="0">
              <a:solidFill>
                <a:srgbClr val="FFFFFF"/>
              </a:solidFill>
              <a:highlight>
                <a:srgbClr val="134F5C"/>
              </a:highlight>
            </a:endParaRPr>
          </a:p>
        </p:txBody>
      </p:sp>
      <p:sp>
        <p:nvSpPr>
          <p:cNvPr id="117" name="Google Shape;117;p21"/>
          <p:cNvSpPr txBox="1"/>
          <p:nvPr/>
        </p:nvSpPr>
        <p:spPr>
          <a:xfrm>
            <a:off x="359229" y="1147483"/>
            <a:ext cx="8187465" cy="3424517"/>
          </a:xfrm>
          <a:prstGeom prst="rect">
            <a:avLst/>
          </a:prstGeom>
          <a:noFill/>
          <a:ln>
            <a:noFill/>
          </a:ln>
        </p:spPr>
        <p:txBody>
          <a:bodyPr spcFirstLastPara="1" wrap="square" lIns="91425" tIns="91425" rIns="91425" bIns="91425" anchor="t" anchorCtr="0">
            <a:noAutofit/>
          </a:bodyPr>
          <a:lstStyle/>
          <a:p>
            <a:pPr marL="114300" lvl="0" algn="l" rtl="0">
              <a:lnSpc>
                <a:spcPct val="115000"/>
              </a:lnSpc>
              <a:spcBef>
                <a:spcPts val="0"/>
              </a:spcBef>
              <a:spcAft>
                <a:spcPts val="0"/>
              </a:spcAft>
              <a:buClr>
                <a:schemeClr val="dk2"/>
              </a:buClr>
              <a:buSzPts val="1800"/>
            </a:pPr>
            <a:r>
              <a:rPr lang="en-US" sz="1800" b="1" dirty="0">
                <a:solidFill>
                  <a:schemeClr val="dk2"/>
                </a:solidFill>
                <a:latin typeface="Comic Sans MS"/>
                <a:ea typeface="Comic Sans MS"/>
                <a:cs typeface="Comic Sans MS"/>
                <a:sym typeface="Comic Sans MS"/>
                <a:hlinkClick r:id="rId3"/>
              </a:rPr>
              <a:t>https://web.stanford.edu/class/ee398a/BookWiegandSchwarz.pdf</a:t>
            </a:r>
            <a:r>
              <a:rPr lang="en-US" sz="1800" b="1" dirty="0">
                <a:solidFill>
                  <a:schemeClr val="dk2"/>
                </a:solidFill>
                <a:latin typeface="Comic Sans MS"/>
                <a:ea typeface="Comic Sans MS"/>
                <a:cs typeface="Comic Sans MS"/>
                <a:sym typeface="Comic Sans MS"/>
              </a:rPr>
              <a:t> </a:t>
            </a:r>
          </a:p>
          <a:p>
            <a:pPr marL="114300" lvl="0" algn="l" rtl="0">
              <a:lnSpc>
                <a:spcPct val="115000"/>
              </a:lnSpc>
              <a:spcBef>
                <a:spcPts val="0"/>
              </a:spcBef>
              <a:spcAft>
                <a:spcPts val="0"/>
              </a:spcAft>
              <a:buClr>
                <a:schemeClr val="dk2"/>
              </a:buClr>
              <a:buSzPts val="1800"/>
            </a:pPr>
            <a:r>
              <a:rPr lang="en-US" sz="1800" b="1" dirty="0">
                <a:solidFill>
                  <a:schemeClr val="dk2"/>
                </a:solidFill>
                <a:latin typeface="Comic Sans MS"/>
                <a:ea typeface="Comic Sans MS"/>
                <a:cs typeface="Comic Sans MS"/>
                <a:sym typeface="Comic Sans MS"/>
                <a:hlinkClick r:id="rId4"/>
              </a:rPr>
              <a:t>https://www.u-aizu.ac.jp/~hamada/IT/L7-IT.pdf</a:t>
            </a:r>
            <a:r>
              <a:rPr lang="en-US" sz="1800" b="1" dirty="0">
                <a:solidFill>
                  <a:schemeClr val="dk2"/>
                </a:solidFill>
                <a:latin typeface="Comic Sans MS"/>
                <a:ea typeface="Comic Sans MS"/>
                <a:cs typeface="Comic Sans MS"/>
                <a:sym typeface="Comic Sans MS"/>
              </a:rPr>
              <a:t> </a:t>
            </a:r>
          </a:p>
          <a:p>
            <a:pPr marL="114300" lvl="0" algn="l" rtl="0">
              <a:lnSpc>
                <a:spcPct val="115000"/>
              </a:lnSpc>
              <a:spcBef>
                <a:spcPts val="0"/>
              </a:spcBef>
              <a:spcAft>
                <a:spcPts val="0"/>
              </a:spcAft>
              <a:buClr>
                <a:schemeClr val="dk2"/>
              </a:buClr>
              <a:buSzPts val="1800"/>
            </a:pPr>
            <a:r>
              <a:rPr lang="en-US" sz="1800" b="1" dirty="0">
                <a:solidFill>
                  <a:schemeClr val="dk2"/>
                </a:solidFill>
                <a:latin typeface="Comic Sans MS"/>
                <a:ea typeface="Comic Sans MS"/>
                <a:cs typeface="Comic Sans MS"/>
                <a:sym typeface="Comic Sans MS"/>
                <a:hlinkClick r:id="rId5"/>
              </a:rPr>
              <a:t>http://www.csc.lsu.edu/~kundu/dstr/4-huffman.pdf</a:t>
            </a:r>
            <a:r>
              <a:rPr lang="en-US" sz="1800" b="1" dirty="0">
                <a:solidFill>
                  <a:schemeClr val="dk2"/>
                </a:solidFill>
                <a:latin typeface="Comic Sans MS"/>
                <a:ea typeface="Comic Sans MS"/>
                <a:cs typeface="Comic Sans MS"/>
                <a:sym typeface="Comic Sans MS"/>
              </a:rPr>
              <a:t> </a:t>
            </a:r>
          </a:p>
          <a:p>
            <a:pPr marL="114300" lvl="0" algn="l" rtl="0">
              <a:lnSpc>
                <a:spcPct val="115000"/>
              </a:lnSpc>
              <a:spcBef>
                <a:spcPts val="0"/>
              </a:spcBef>
              <a:spcAft>
                <a:spcPts val="0"/>
              </a:spcAft>
              <a:buClr>
                <a:schemeClr val="dk2"/>
              </a:buClr>
              <a:buSzPts val="1800"/>
            </a:pPr>
            <a:r>
              <a:rPr lang="en-US" sz="1800" b="1" dirty="0">
                <a:solidFill>
                  <a:schemeClr val="dk2"/>
                </a:solidFill>
                <a:latin typeface="Comic Sans MS"/>
                <a:ea typeface="Comic Sans MS"/>
                <a:cs typeface="Comic Sans MS"/>
                <a:sym typeface="Comic Sans MS"/>
                <a:hlinkClick r:id="rId6"/>
              </a:rPr>
              <a:t>http://home.cse.ust.hk/faculty/golin/COMP271Sp03/Notes/MyL17.pdf</a:t>
            </a:r>
            <a:r>
              <a:rPr lang="en-US" sz="1800" b="1" dirty="0">
                <a:solidFill>
                  <a:schemeClr val="dk2"/>
                </a:solidFill>
                <a:latin typeface="Comic Sans MS"/>
                <a:ea typeface="Comic Sans MS"/>
                <a:cs typeface="Comic Sans MS"/>
                <a:sym typeface="Comic Sans MS"/>
              </a:rPr>
              <a:t> </a:t>
            </a:r>
          </a:p>
          <a:p>
            <a:pPr marL="114300" lvl="0" algn="l" rtl="0">
              <a:lnSpc>
                <a:spcPct val="115000"/>
              </a:lnSpc>
              <a:spcBef>
                <a:spcPts val="0"/>
              </a:spcBef>
              <a:spcAft>
                <a:spcPts val="0"/>
              </a:spcAft>
              <a:buClr>
                <a:schemeClr val="dk2"/>
              </a:buClr>
              <a:buSzPts val="1800"/>
            </a:pPr>
            <a:r>
              <a:rPr lang="en-US" sz="1800" b="1" dirty="0">
                <a:solidFill>
                  <a:schemeClr val="dk2"/>
                </a:solidFill>
                <a:latin typeface="Comic Sans MS"/>
                <a:ea typeface="Comic Sans MS"/>
                <a:cs typeface="Comic Sans MS"/>
                <a:sym typeface="Comic Sans MS"/>
                <a:hlinkClick r:id="rId7"/>
              </a:rPr>
              <a:t>https://indico.cern.ch/event/48127/attachments/956600/1357608/Error_Control_Coding.pdf</a:t>
            </a:r>
            <a:r>
              <a:rPr lang="en-US" sz="1800" b="1" dirty="0">
                <a:solidFill>
                  <a:schemeClr val="dk2"/>
                </a:solidFill>
                <a:latin typeface="Comic Sans MS"/>
                <a:ea typeface="Comic Sans MS"/>
                <a:cs typeface="Comic Sans MS"/>
                <a:sym typeface="Comic Sans MS"/>
              </a:rPr>
              <a:t> </a:t>
            </a:r>
          </a:p>
          <a:p>
            <a:pPr marL="114300">
              <a:lnSpc>
                <a:spcPct val="115000"/>
              </a:lnSpc>
              <a:buClr>
                <a:schemeClr val="dk2"/>
              </a:buClr>
              <a:buSzPts val="1800"/>
            </a:pPr>
            <a:r>
              <a:rPr lang="en-US" sz="1800" b="1">
                <a:solidFill>
                  <a:schemeClr val="dk2"/>
                </a:solidFill>
                <a:latin typeface="Comic Sans MS"/>
                <a:ea typeface="Comic Sans MS"/>
                <a:cs typeface="Comic Sans MS"/>
                <a:sym typeface="Comic Sans MS"/>
                <a:hlinkClick r:id="rId8"/>
              </a:rPr>
              <a:t>http://people.math.harvard.edu/~ctm/home/text/others/shannon/entropy/entropy.pdf</a:t>
            </a:r>
            <a:r>
              <a:rPr lang="en-US" sz="1800" b="1">
                <a:solidFill>
                  <a:schemeClr val="dk2"/>
                </a:solidFill>
                <a:latin typeface="Comic Sans MS"/>
                <a:ea typeface="Comic Sans MS"/>
                <a:cs typeface="Comic Sans MS"/>
                <a:sym typeface="Comic Sans MS"/>
              </a:rPr>
              <a:t> </a:t>
            </a:r>
          </a:p>
          <a:p>
            <a:pPr marL="114300" lvl="0" algn="l" rtl="0">
              <a:lnSpc>
                <a:spcPct val="115000"/>
              </a:lnSpc>
              <a:spcBef>
                <a:spcPts val="0"/>
              </a:spcBef>
              <a:spcAft>
                <a:spcPts val="0"/>
              </a:spcAft>
              <a:buClr>
                <a:schemeClr val="dk2"/>
              </a:buClr>
              <a:buSzPts val="1800"/>
            </a:pPr>
            <a:endParaRPr lang="en-US" sz="1800" b="1" dirty="0">
              <a:solidFill>
                <a:schemeClr val="dk2"/>
              </a:solidFill>
              <a:latin typeface="Comic Sans MS"/>
              <a:ea typeface="Comic Sans MS"/>
              <a:cs typeface="Comic Sans MS"/>
              <a:sym typeface="Comic Sans MS"/>
            </a:endParaRPr>
          </a:p>
        </p:txBody>
      </p:sp>
    </p:spTree>
    <p:extLst>
      <p:ext uri="{BB962C8B-B14F-4D97-AF65-F5344CB8AC3E}">
        <p14:creationId xmlns:p14="http://schemas.microsoft.com/office/powerpoint/2010/main" val="3033702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1"/>
        <p:cNvGrpSpPr/>
        <p:nvPr/>
      </p:nvGrpSpPr>
      <p:grpSpPr>
        <a:xfrm>
          <a:off x="0" y="0"/>
          <a:ext cx="0" cy="0"/>
          <a:chOff x="0" y="0"/>
          <a:chExt cx="0" cy="0"/>
        </a:xfrm>
      </p:grpSpPr>
      <p:sp>
        <p:nvSpPr>
          <p:cNvPr id="122" name="Google Shape;122;p22"/>
          <p:cNvSpPr txBox="1"/>
          <p:nvPr/>
        </p:nvSpPr>
        <p:spPr>
          <a:xfrm>
            <a:off x="3437925" y="1633350"/>
            <a:ext cx="2430900" cy="8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rgbClr val="FFFFFF"/>
                </a:solidFill>
                <a:latin typeface="Comic Sans MS"/>
                <a:ea typeface="Comic Sans MS"/>
                <a:cs typeface="Comic Sans MS"/>
                <a:sym typeface="Comic Sans MS"/>
              </a:rPr>
              <a:t>Thank you</a:t>
            </a:r>
            <a:endParaRPr sz="3000">
              <a:solidFill>
                <a:srgbClr val="FFFFFF"/>
              </a:solidFill>
              <a:latin typeface="Comic Sans MS"/>
              <a:ea typeface="Comic Sans MS"/>
              <a:cs typeface="Comic Sans MS"/>
              <a:sym typeface="Comic Sans MS"/>
            </a:endParaRPr>
          </a:p>
        </p:txBody>
      </p:sp>
      <p:sp>
        <p:nvSpPr>
          <p:cNvPr id="123" name="Google Shape;123;p22"/>
          <p:cNvSpPr/>
          <p:nvPr/>
        </p:nvSpPr>
        <p:spPr>
          <a:xfrm>
            <a:off x="4042275" y="2489550"/>
            <a:ext cx="1222200" cy="1020600"/>
          </a:xfrm>
          <a:prstGeom prst="smileyFace">
            <a:avLst>
              <a:gd name="adj" fmla="val 4653"/>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p:nvPr/>
        </p:nvSpPr>
        <p:spPr>
          <a:xfrm>
            <a:off x="676800" y="1973298"/>
            <a:ext cx="7790400" cy="3170201"/>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Char char="★"/>
            </a:pPr>
            <a:r>
              <a:rPr lang="en-US" sz="1800" dirty="0">
                <a:solidFill>
                  <a:schemeClr val="dk2"/>
                </a:solidFill>
                <a:latin typeface="Comic Sans MS"/>
                <a:ea typeface="Comic Sans MS"/>
                <a:cs typeface="Comic Sans MS"/>
                <a:sym typeface="Comic Sans MS"/>
              </a:rPr>
              <a:t>System that transfer information from it’s source to destination some distance away.</a:t>
            </a:r>
          </a:p>
          <a:p>
            <a:pPr marL="457200" lvl="0" indent="-342900" algn="l" rtl="0">
              <a:spcBef>
                <a:spcPts val="0"/>
              </a:spcBef>
              <a:spcAft>
                <a:spcPts val="0"/>
              </a:spcAft>
              <a:buClr>
                <a:schemeClr val="dk2"/>
              </a:buClr>
              <a:buSzPts val="1800"/>
              <a:buChar char="★"/>
            </a:pPr>
            <a:r>
              <a:rPr lang="en-US" sz="1800" dirty="0">
                <a:solidFill>
                  <a:schemeClr val="dk2"/>
                </a:solidFill>
                <a:latin typeface="Comic Sans MS"/>
                <a:ea typeface="Comic Sans MS"/>
                <a:cs typeface="Comic Sans MS"/>
                <a:sym typeface="Comic Sans MS"/>
              </a:rPr>
              <a:t>Information are obtained from the message. Some message have higher information and some have lower.  </a:t>
            </a:r>
          </a:p>
          <a:p>
            <a:pPr marL="457200" lvl="0" indent="-342900" algn="l" rtl="0">
              <a:spcBef>
                <a:spcPts val="0"/>
              </a:spcBef>
              <a:spcAft>
                <a:spcPts val="0"/>
              </a:spcAft>
              <a:buClr>
                <a:schemeClr val="dk2"/>
              </a:buClr>
              <a:buSzPts val="1800"/>
              <a:buChar char="★"/>
            </a:pPr>
            <a:r>
              <a:rPr lang="en-US" sz="1800" dirty="0">
                <a:solidFill>
                  <a:schemeClr val="dk2"/>
                </a:solidFill>
                <a:latin typeface="Comic Sans MS"/>
                <a:ea typeface="Comic Sans MS"/>
                <a:cs typeface="Comic Sans MS"/>
                <a:sym typeface="Comic Sans MS"/>
              </a:rPr>
              <a:t>Information is inversely proportional to probability. </a:t>
            </a:r>
          </a:p>
          <a:p>
            <a:pPr marL="457200" lvl="0" indent="-342900" algn="l" rtl="0">
              <a:spcBef>
                <a:spcPts val="0"/>
              </a:spcBef>
              <a:spcAft>
                <a:spcPts val="0"/>
              </a:spcAft>
              <a:buClr>
                <a:schemeClr val="dk2"/>
              </a:buClr>
              <a:buSzPts val="1800"/>
              <a:buChar char="★"/>
            </a:pPr>
            <a:r>
              <a:rPr lang="en-US" sz="1800" dirty="0">
                <a:solidFill>
                  <a:schemeClr val="dk2"/>
                </a:solidFill>
                <a:latin typeface="Comic Sans MS"/>
                <a:ea typeface="Comic Sans MS"/>
                <a:cs typeface="Comic Sans MS"/>
                <a:sym typeface="Comic Sans MS"/>
              </a:rPr>
              <a:t>Source (Input signal) -&gt; input transducer (converts to electric signal) -&gt;  encoder[ Source encoder and channel encoder]-&gt; modulator -&gt;  transmission channel (added noise)- &gt; demodulator -&gt; decoder [ channel decoder and source decoder] -&gt; output transducer -&gt; Destination</a:t>
            </a:r>
            <a:endParaRPr sz="1800" dirty="0">
              <a:solidFill>
                <a:schemeClr val="dk2"/>
              </a:solidFill>
              <a:latin typeface="Comic Sans MS"/>
              <a:ea typeface="Comic Sans MS"/>
              <a:cs typeface="Comic Sans MS"/>
              <a:sym typeface="Comic Sans MS"/>
            </a:endParaRPr>
          </a:p>
        </p:txBody>
      </p:sp>
      <p:sp>
        <p:nvSpPr>
          <p:cNvPr id="62" name="Google Shape;62;p14"/>
          <p:cNvSpPr txBox="1"/>
          <p:nvPr/>
        </p:nvSpPr>
        <p:spPr>
          <a:xfrm>
            <a:off x="2946600" y="714649"/>
            <a:ext cx="3250800" cy="701775"/>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rgbClr val="FFFFFF"/>
                </a:solidFill>
              </a:rPr>
              <a:t>Communication system </a:t>
            </a:r>
            <a:endParaRPr sz="2400" b="1"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2946600" y="699975"/>
            <a:ext cx="3250800" cy="895743"/>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rgbClr val="FFFFFF"/>
                </a:solidFill>
              </a:rPr>
              <a:t>Modulation and coding</a:t>
            </a:r>
            <a:endParaRPr sz="2400" b="1" dirty="0">
              <a:solidFill>
                <a:srgbClr val="FFFFFF"/>
              </a:solidFill>
            </a:endParaRPr>
          </a:p>
        </p:txBody>
      </p:sp>
      <p:sp>
        <p:nvSpPr>
          <p:cNvPr id="68" name="Google Shape;68;p15"/>
          <p:cNvSpPr txBox="1"/>
          <p:nvPr/>
        </p:nvSpPr>
        <p:spPr>
          <a:xfrm>
            <a:off x="512250" y="1846943"/>
            <a:ext cx="8119500" cy="3198585"/>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Modulation = signal-processing by varying one or more of the amplitude, frequency or phase of </a:t>
            </a:r>
            <a:r>
              <a:rPr lang="en-US" sz="1800" dirty="0" err="1">
                <a:solidFill>
                  <a:schemeClr val="dk2"/>
                </a:solidFill>
                <a:latin typeface="Comic Sans MS"/>
                <a:ea typeface="Comic Sans MS"/>
                <a:cs typeface="Comic Sans MS"/>
                <a:sym typeface="Comic Sans MS"/>
              </a:rPr>
              <a:t>waveforem</a:t>
            </a:r>
            <a:r>
              <a:rPr lang="en-US" sz="1800" dirty="0">
                <a:solidFill>
                  <a:schemeClr val="dk2"/>
                </a:solidFill>
                <a:latin typeface="Comic Sans MS"/>
                <a:ea typeface="Comic Sans MS"/>
                <a:cs typeface="Comic Sans MS"/>
                <a:sym typeface="Comic Sans MS"/>
              </a:rPr>
              <a:t> -&gt; modulating signal * carrier signal = modulated signal.</a:t>
            </a:r>
          </a:p>
          <a:p>
            <a:pPr marL="457200" lvl="0" indent="-342900" algn="l" rtl="0">
              <a:lnSpc>
                <a:spcPct val="150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Coding = symbol processing  </a:t>
            </a:r>
          </a:p>
          <a:p>
            <a:pPr marL="457200" lvl="0" indent="-342900" algn="l" rtl="0">
              <a:lnSpc>
                <a:spcPct val="150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Encoding = digital messages -&gt; new sequence of symbols. </a:t>
            </a:r>
          </a:p>
          <a:p>
            <a:pPr marL="457200" lvl="0" indent="-342900" algn="l" rtl="0">
              <a:lnSpc>
                <a:spcPct val="150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Consider digital source having M &gt;&gt; 2 symbols. Uncoded transmission of messages require M different waveforms, one for each symbol.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2946600" y="714650"/>
            <a:ext cx="3250800" cy="101255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b="1" dirty="0">
                <a:solidFill>
                  <a:srgbClr val="FFFFFF"/>
                </a:solidFill>
              </a:rPr>
              <a:t>Coding (</a:t>
            </a:r>
            <a:r>
              <a:rPr lang="en-US" sz="2400" b="1" dirty="0" err="1">
                <a:solidFill>
                  <a:srgbClr val="FFFFFF"/>
                </a:solidFill>
              </a:rPr>
              <a:t>contd</a:t>
            </a:r>
            <a:r>
              <a:rPr lang="en-US" sz="2400" b="1" dirty="0">
                <a:solidFill>
                  <a:srgbClr val="FFFFFF"/>
                </a:solidFill>
              </a:rPr>
              <a:t>)</a:t>
            </a:r>
          </a:p>
        </p:txBody>
      </p:sp>
      <p:sp>
        <p:nvSpPr>
          <p:cNvPr id="74" name="Google Shape;74;p16"/>
          <p:cNvSpPr txBox="1"/>
          <p:nvPr/>
        </p:nvSpPr>
        <p:spPr>
          <a:xfrm>
            <a:off x="512250" y="2125425"/>
            <a:ext cx="8119500" cy="2794918"/>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Alternatively each symbol could be represented by binary codeword consisting of  k binary digits. 2^k possible codewords made up of k binary digits, we need k&gt;= log_2 M digits/codeword to encode M source symbols.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2340736" y="265001"/>
            <a:ext cx="4230300" cy="88162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Coding (contd)</a:t>
            </a:r>
            <a:r>
              <a:rPr lang="en" sz="3000" b="1" dirty="0">
                <a:solidFill>
                  <a:schemeClr val="dk2"/>
                </a:solidFill>
                <a:highlight>
                  <a:schemeClr val="dk2"/>
                </a:highlight>
              </a:rPr>
              <a:t>_</a:t>
            </a:r>
            <a:r>
              <a:rPr lang="en" sz="2400" b="1" dirty="0">
                <a:solidFill>
                  <a:srgbClr val="FFFFFF"/>
                </a:solidFill>
                <a:highlight>
                  <a:srgbClr val="134F5C"/>
                </a:highlight>
              </a:rPr>
              <a:t>        </a:t>
            </a:r>
            <a:endParaRPr sz="2400" b="1" dirty="0">
              <a:solidFill>
                <a:srgbClr val="FFFFFF"/>
              </a:solidFill>
              <a:highlight>
                <a:srgbClr val="134F5C"/>
              </a:highlight>
            </a:endParaRPr>
          </a:p>
        </p:txBody>
      </p:sp>
      <p:sp>
        <p:nvSpPr>
          <p:cNvPr id="81" name="Google Shape;81;p17"/>
          <p:cNvSpPr txBox="1"/>
          <p:nvPr/>
        </p:nvSpPr>
        <p:spPr>
          <a:xfrm>
            <a:off x="840500" y="1146629"/>
            <a:ext cx="7679386" cy="36576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Less complicated hardware is required -&gt; just two different waveform (adv)</a:t>
            </a:r>
          </a:p>
          <a:p>
            <a:pPr marL="457200" lvl="0" indent="-342900" algn="l" rtl="0">
              <a:lnSpc>
                <a:spcPct val="150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Noise have less effect in binary signal. (adv). </a:t>
            </a:r>
          </a:p>
          <a:p>
            <a:pPr marL="457200" lvl="0" indent="-342900" algn="l" rtl="0">
              <a:lnSpc>
                <a:spcPct val="150000"/>
              </a:lnSpc>
              <a:spcBef>
                <a:spcPts val="0"/>
              </a:spcBef>
              <a:spcAft>
                <a:spcPts val="0"/>
              </a:spcAft>
              <a:buClr>
                <a:schemeClr val="dk2"/>
              </a:buClr>
              <a:buSzPts val="1800"/>
              <a:buFont typeface="Comic Sans MS"/>
              <a:buChar char="●"/>
            </a:pPr>
            <a:endParaRPr lang="en-US" sz="1800" dirty="0">
              <a:solidFill>
                <a:schemeClr val="dk2"/>
              </a:solidFill>
              <a:latin typeface="Comic Sans MS"/>
              <a:ea typeface="Comic Sans MS"/>
              <a:cs typeface="Comic Sans MS"/>
              <a:sym typeface="Comic Sans MS"/>
            </a:endParaRPr>
          </a:p>
          <a:p>
            <a:pPr marL="457200" lvl="0" indent="-342900" algn="l" rtl="0">
              <a:lnSpc>
                <a:spcPct val="150000"/>
              </a:lnSpc>
              <a:spcBef>
                <a:spcPts val="0"/>
              </a:spcBef>
              <a:spcAft>
                <a:spcPts val="0"/>
              </a:spcAft>
              <a:buClr>
                <a:schemeClr val="dk2"/>
              </a:buClr>
              <a:buSzPts val="1800"/>
              <a:buFont typeface="Comic Sans MS"/>
              <a:buChar char="●"/>
            </a:pPr>
            <a:endParaRPr lang="en-US" sz="1800" dirty="0">
              <a:solidFill>
                <a:schemeClr val="dk2"/>
              </a:solidFill>
              <a:latin typeface="Comic Sans MS"/>
              <a:ea typeface="Comic Sans MS"/>
              <a:cs typeface="Comic Sans MS"/>
              <a:sym typeface="Comic Sans MS"/>
            </a:endParaRPr>
          </a:p>
          <a:p>
            <a:pPr marL="457200" lvl="0" indent="-342900" algn="l" rtl="0">
              <a:lnSpc>
                <a:spcPct val="150000"/>
              </a:lnSpc>
              <a:spcBef>
                <a:spcPts val="0"/>
              </a:spcBef>
              <a:spcAft>
                <a:spcPts val="0"/>
              </a:spcAft>
              <a:buClr>
                <a:schemeClr val="dk2"/>
              </a:buClr>
              <a:buSzPts val="1800"/>
              <a:buFont typeface="Comic Sans MS"/>
              <a:buChar char="●"/>
            </a:pPr>
            <a:endParaRPr lang="en-US" sz="1800" dirty="0">
              <a:solidFill>
                <a:schemeClr val="dk2"/>
              </a:solidFill>
              <a:latin typeface="Comic Sans MS"/>
              <a:ea typeface="Comic Sans MS"/>
              <a:cs typeface="Comic Sans MS"/>
              <a:sym typeface="Comic Sans MS"/>
            </a:endParaRPr>
          </a:p>
          <a:p>
            <a:pPr marL="457200" lvl="0" indent="-342900" algn="l" rtl="0">
              <a:lnSpc>
                <a:spcPct val="150000"/>
              </a:lnSpc>
              <a:spcBef>
                <a:spcPts val="0"/>
              </a:spcBef>
              <a:spcAft>
                <a:spcPts val="0"/>
              </a:spcAft>
              <a:buClr>
                <a:schemeClr val="dk2"/>
              </a:buClr>
              <a:buSzPts val="1800"/>
              <a:buFont typeface="Comic Sans MS"/>
              <a:buChar char="●"/>
            </a:pPr>
            <a:endParaRPr sz="1800" dirty="0">
              <a:solidFill>
                <a:schemeClr val="dk2"/>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2456850" y="0"/>
            <a:ext cx="4230300" cy="111954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4 main reason for coding.</a:t>
            </a:r>
            <a:r>
              <a:rPr lang="en" sz="3000" b="1" dirty="0">
                <a:solidFill>
                  <a:schemeClr val="dk2"/>
                </a:solidFill>
                <a:highlight>
                  <a:schemeClr val="dk2"/>
                </a:highlight>
              </a:rPr>
              <a:t>_</a:t>
            </a:r>
            <a:r>
              <a:rPr lang="en" sz="2400" b="1" dirty="0">
                <a:solidFill>
                  <a:srgbClr val="FFFFFF"/>
                </a:solidFill>
                <a:highlight>
                  <a:srgbClr val="134F5C"/>
                </a:highlight>
              </a:rPr>
              <a:t>        </a:t>
            </a:r>
            <a:endParaRPr sz="2400" b="1" dirty="0">
              <a:solidFill>
                <a:srgbClr val="FFFFFF"/>
              </a:solidFill>
              <a:highlight>
                <a:srgbClr val="134F5C"/>
              </a:highlight>
            </a:endParaRPr>
          </a:p>
        </p:txBody>
      </p:sp>
      <p:sp>
        <p:nvSpPr>
          <p:cNvPr id="88" name="Google Shape;88;p18"/>
          <p:cNvSpPr txBox="1"/>
          <p:nvPr/>
        </p:nvSpPr>
        <p:spPr>
          <a:xfrm>
            <a:off x="840500" y="1523999"/>
            <a:ext cx="7338000" cy="3425372"/>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2"/>
              </a:buClr>
              <a:buSzPts val="1800"/>
              <a:buFont typeface="Comic Sans MS"/>
              <a:buChar char="●"/>
            </a:pPr>
            <a:r>
              <a:rPr lang="en-US" sz="1800" dirty="0">
                <a:latin typeface="Comic Sans MS" panose="030F0702030302020204" pitchFamily="66" charset="0"/>
              </a:rPr>
              <a:t>Adapt to electrical or accidental characteristics of the channel  </a:t>
            </a:r>
          </a:p>
          <a:p>
            <a:pPr marL="457200" lvl="0" indent="-342900" algn="l" rtl="0">
              <a:lnSpc>
                <a:spcPct val="150000"/>
              </a:lnSpc>
              <a:spcBef>
                <a:spcPts val="0"/>
              </a:spcBef>
              <a:spcAft>
                <a:spcPts val="0"/>
              </a:spcAft>
              <a:buClr>
                <a:schemeClr val="dk2"/>
              </a:buClr>
              <a:buSzPts val="1800"/>
              <a:buFont typeface="Comic Sans MS"/>
              <a:buChar char="●"/>
            </a:pPr>
            <a:r>
              <a:rPr lang="en-US" sz="1800" dirty="0">
                <a:latin typeface="Comic Sans MS" panose="030F0702030302020204" pitchFamily="66" charset="0"/>
              </a:rPr>
              <a:t>Reduce the amount of data to be transmitted -&gt; Source Coding  </a:t>
            </a:r>
          </a:p>
          <a:p>
            <a:pPr marL="457200" lvl="0" indent="-342900" algn="l" rtl="0">
              <a:lnSpc>
                <a:spcPct val="150000"/>
              </a:lnSpc>
              <a:spcBef>
                <a:spcPts val="0"/>
              </a:spcBef>
              <a:spcAft>
                <a:spcPts val="0"/>
              </a:spcAft>
              <a:buClr>
                <a:schemeClr val="dk2"/>
              </a:buClr>
              <a:buSzPts val="1800"/>
              <a:buFont typeface="Comic Sans MS"/>
              <a:buChar char="●"/>
            </a:pPr>
            <a:r>
              <a:rPr lang="en-US" sz="1800" dirty="0">
                <a:latin typeface="Comic Sans MS" panose="030F0702030302020204" pitchFamily="66" charset="0"/>
              </a:rPr>
              <a:t>Control errors -&gt; Error Coding  - (Channel encoding)</a:t>
            </a:r>
          </a:p>
          <a:p>
            <a:pPr marL="457200" lvl="0" indent="-342900" algn="l" rtl="0">
              <a:lnSpc>
                <a:spcPct val="150000"/>
              </a:lnSpc>
              <a:spcBef>
                <a:spcPts val="0"/>
              </a:spcBef>
              <a:spcAft>
                <a:spcPts val="0"/>
              </a:spcAft>
              <a:buClr>
                <a:schemeClr val="dk2"/>
              </a:buClr>
              <a:buSzPts val="1800"/>
              <a:buFont typeface="Comic Sans MS"/>
              <a:buChar char="●"/>
            </a:pPr>
            <a:r>
              <a:rPr lang="en-US" sz="1800" dirty="0">
                <a:latin typeface="Comic Sans MS" panose="030F0702030302020204" pitchFamily="66" charset="0"/>
              </a:rPr>
              <a:t>Conceal and hide data -&gt; Cryptography</a:t>
            </a:r>
            <a:endParaRPr sz="1800" dirty="0">
              <a:solidFill>
                <a:schemeClr val="dk2"/>
              </a:solidFill>
              <a:latin typeface="Comic Sans MS" panose="030F0702030302020204" pitchFamily="66" charset="0"/>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2456850" y="148652"/>
            <a:ext cx="4230300" cy="70674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Source coding</a:t>
            </a:r>
            <a:r>
              <a:rPr lang="en" sz="3000" b="1" dirty="0">
                <a:solidFill>
                  <a:schemeClr val="dk2"/>
                </a:solidFill>
                <a:highlight>
                  <a:schemeClr val="dk2"/>
                </a:highlight>
              </a:rPr>
              <a:t>_</a:t>
            </a:r>
            <a:r>
              <a:rPr lang="en" sz="2400" b="1" dirty="0">
                <a:solidFill>
                  <a:srgbClr val="FFFFFF"/>
                </a:solidFill>
                <a:highlight>
                  <a:srgbClr val="134F5C"/>
                </a:highlight>
              </a:rPr>
              <a:t>        </a:t>
            </a:r>
            <a:endParaRPr sz="2400" b="1" dirty="0">
              <a:solidFill>
                <a:srgbClr val="FFFFFF"/>
              </a:solidFill>
              <a:highlight>
                <a:srgbClr val="134F5C"/>
              </a:highlight>
            </a:endParaRPr>
          </a:p>
        </p:txBody>
      </p:sp>
      <p:sp>
        <p:nvSpPr>
          <p:cNvPr id="95" name="Google Shape;95;p19"/>
          <p:cNvSpPr txBox="1"/>
          <p:nvPr/>
        </p:nvSpPr>
        <p:spPr>
          <a:xfrm>
            <a:off x="502024" y="862898"/>
            <a:ext cx="7784053" cy="3883224"/>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Source coding is the process of encrypting the information such that unnecessary data are removed which leads to :</a:t>
            </a:r>
          </a:p>
          <a:p>
            <a:pPr marL="457200" lvl="0" indent="-342900" algn="l" rtl="0">
              <a:lnSpc>
                <a:spcPct val="150000"/>
              </a:lnSpc>
              <a:spcBef>
                <a:spcPts val="0"/>
              </a:spcBef>
              <a:spcAft>
                <a:spcPts val="0"/>
              </a:spcAft>
              <a:buClr>
                <a:schemeClr val="dk2"/>
              </a:buClr>
              <a:buSzPts val="1800"/>
              <a:buFont typeface="Wingdings" panose="05000000000000000000" pitchFamily="2" charset="2"/>
              <a:buChar char="Ø"/>
            </a:pPr>
            <a:r>
              <a:rPr lang="en-US" sz="1800" dirty="0">
                <a:solidFill>
                  <a:schemeClr val="dk2"/>
                </a:solidFill>
                <a:latin typeface="Comic Sans MS"/>
                <a:ea typeface="Comic Sans MS"/>
                <a:cs typeface="Comic Sans MS"/>
                <a:sym typeface="Comic Sans MS"/>
              </a:rPr>
              <a:t>Effective transmission</a:t>
            </a:r>
          </a:p>
          <a:p>
            <a:pPr marL="400050" indent="-285750">
              <a:lnSpc>
                <a:spcPct val="150000"/>
              </a:lnSpc>
              <a:buClr>
                <a:schemeClr val="dk2"/>
              </a:buClr>
              <a:buSzPts val="1800"/>
              <a:buFont typeface="Wingdings" panose="05000000000000000000" pitchFamily="2" charset="2"/>
              <a:buChar char="q"/>
            </a:pPr>
            <a:r>
              <a:rPr lang="en-US" sz="1800" dirty="0">
                <a:solidFill>
                  <a:schemeClr val="dk2"/>
                </a:solidFill>
                <a:latin typeface="Comic Sans MS"/>
                <a:ea typeface="Comic Sans MS"/>
                <a:cs typeface="Comic Sans MS"/>
                <a:sym typeface="Comic Sans MS"/>
              </a:rPr>
              <a:t>Adjust bandwidth: Example: Information is inversely proportional to probability. Hence small no. of bits are provided for the event that have higher probability and vice versa.</a:t>
            </a:r>
          </a:p>
          <a:p>
            <a:pPr marL="400050" lvl="0" indent="-285750" algn="l" rtl="0">
              <a:lnSpc>
                <a:spcPct val="150000"/>
              </a:lnSpc>
              <a:spcBef>
                <a:spcPts val="0"/>
              </a:spcBef>
              <a:spcAft>
                <a:spcPts val="0"/>
              </a:spcAft>
              <a:buClr>
                <a:schemeClr val="dk2"/>
              </a:buClr>
              <a:buSzPts val="1800"/>
              <a:buFont typeface="Wingdings" panose="05000000000000000000" pitchFamily="2" charset="2"/>
              <a:buChar char="q"/>
            </a:pPr>
            <a:r>
              <a:rPr lang="en-US" sz="1800" dirty="0">
                <a:solidFill>
                  <a:schemeClr val="dk2"/>
                </a:solidFill>
                <a:latin typeface="Comic Sans MS"/>
                <a:ea typeface="Comic Sans MS"/>
                <a:cs typeface="Comic Sans MS"/>
                <a:sym typeface="Comic Sans MS"/>
              </a:rPr>
              <a:t>Eliminate data redundancy</a:t>
            </a:r>
          </a:p>
          <a:p>
            <a:pPr marL="400050" lvl="0" indent="-285750" algn="l" rtl="0">
              <a:lnSpc>
                <a:spcPct val="150000"/>
              </a:lnSpc>
              <a:spcBef>
                <a:spcPts val="0"/>
              </a:spcBef>
              <a:spcAft>
                <a:spcPts val="0"/>
              </a:spcAft>
              <a:buClr>
                <a:schemeClr val="dk2"/>
              </a:buClr>
              <a:buSzPts val="1800"/>
              <a:buFont typeface="Arial" panose="020B0604020202020204" pitchFamily="34" charset="0"/>
              <a:buChar char="•"/>
            </a:pPr>
            <a:r>
              <a:rPr lang="en-US" sz="1800" dirty="0">
                <a:solidFill>
                  <a:schemeClr val="dk2"/>
                </a:solidFill>
                <a:latin typeface="Comic Sans MS"/>
                <a:ea typeface="Comic Sans MS"/>
                <a:cs typeface="Comic Sans MS"/>
                <a:sym typeface="Comic Sans MS"/>
              </a:rPr>
              <a:t>Here the main motto of source coding is to compress the size of data .</a:t>
            </a:r>
          </a:p>
          <a:p>
            <a:pPr marL="400050" lvl="0" indent="-285750" algn="l" rtl="0">
              <a:lnSpc>
                <a:spcPct val="150000"/>
              </a:lnSpc>
              <a:spcBef>
                <a:spcPts val="0"/>
              </a:spcBef>
              <a:spcAft>
                <a:spcPts val="0"/>
              </a:spcAft>
              <a:buClr>
                <a:schemeClr val="dk2"/>
              </a:buClr>
              <a:buSzPts val="1800"/>
              <a:buFont typeface="Wingdings" panose="05000000000000000000" pitchFamily="2" charset="2"/>
              <a:buChar char="q"/>
            </a:pPr>
            <a:endParaRPr lang="en-US" sz="1800" dirty="0">
              <a:solidFill>
                <a:schemeClr val="dk2"/>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1864658" y="110849"/>
            <a:ext cx="5055574" cy="11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Fixed length and variable length encoding</a:t>
            </a:r>
            <a:r>
              <a:rPr lang="en" sz="3000" b="1" dirty="0">
                <a:solidFill>
                  <a:schemeClr val="dk2"/>
                </a:solidFill>
                <a:highlight>
                  <a:schemeClr val="dk2"/>
                </a:highlight>
              </a:rPr>
              <a:t>_</a:t>
            </a:r>
            <a:r>
              <a:rPr lang="en" sz="2400" b="1" dirty="0">
                <a:solidFill>
                  <a:srgbClr val="FFFFFF"/>
                </a:solidFill>
                <a:highlight>
                  <a:srgbClr val="134F5C"/>
                </a:highlight>
              </a:rPr>
              <a:t>        </a:t>
            </a:r>
            <a:endParaRPr sz="2400" b="1" dirty="0">
              <a:solidFill>
                <a:srgbClr val="FFFFFF"/>
              </a:solidFill>
              <a:highlight>
                <a:srgbClr val="134F5C"/>
              </a:highlight>
            </a:endParaRPr>
          </a:p>
        </p:txBody>
      </p:sp>
      <p:sp>
        <p:nvSpPr>
          <p:cNvPr id="106" name="Google Shape;106;p20"/>
          <p:cNvSpPr txBox="1"/>
          <p:nvPr/>
        </p:nvSpPr>
        <p:spPr>
          <a:xfrm>
            <a:off x="840500" y="1268249"/>
            <a:ext cx="8106600" cy="2927233"/>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Fixed length coding :-  codeword generated for every symbol will be having fixed length or equal no. of bits. </a:t>
            </a:r>
          </a:p>
          <a:p>
            <a:pPr marL="457200" lvl="0" indent="-342900" algn="l" rtl="0">
              <a:lnSpc>
                <a:spcPct val="150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Variable length coding:- Various symbols of any message will be represented with different no. of bits.  Example: Huffman coding, Shannon Fano coding.</a:t>
            </a:r>
          </a:p>
          <a:p>
            <a:pPr marL="457200" lvl="0" indent="-342900" algn="l" rtl="0">
              <a:lnSpc>
                <a:spcPct val="150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 Prefix free code helps to solve the issues in variable length coding.].</a:t>
            </a:r>
          </a:p>
          <a:p>
            <a:pPr marL="114300" lvl="0" algn="l" rtl="0">
              <a:lnSpc>
                <a:spcPct val="150000"/>
              </a:lnSpc>
              <a:spcBef>
                <a:spcPts val="0"/>
              </a:spcBef>
              <a:spcAft>
                <a:spcPts val="0"/>
              </a:spcAft>
              <a:buClr>
                <a:schemeClr val="dk2"/>
              </a:buClr>
              <a:buSzPts val="1800"/>
            </a:pPr>
            <a:endParaRPr sz="1800" dirty="0">
              <a:solidFill>
                <a:schemeClr val="dk2"/>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2456850" y="280225"/>
            <a:ext cx="4230300" cy="11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chemeClr val="dk2"/>
                </a:solidFill>
                <a:highlight>
                  <a:schemeClr val="dk2"/>
                </a:highlight>
              </a:rPr>
              <a:t>_</a:t>
            </a:r>
            <a:r>
              <a:rPr lang="en" sz="3000" b="1" dirty="0">
                <a:solidFill>
                  <a:srgbClr val="FFFFFF"/>
                </a:solidFill>
                <a:highlight>
                  <a:schemeClr val="dk2"/>
                </a:highlight>
              </a:rPr>
              <a:t>Lossless and lossy coding</a:t>
            </a:r>
            <a:r>
              <a:rPr lang="en" sz="3000" b="1" dirty="0">
                <a:solidFill>
                  <a:schemeClr val="dk2"/>
                </a:solidFill>
                <a:highlight>
                  <a:schemeClr val="dk2"/>
                </a:highlight>
              </a:rPr>
              <a:t>_</a:t>
            </a:r>
            <a:r>
              <a:rPr lang="en" sz="2400" b="1" dirty="0">
                <a:solidFill>
                  <a:srgbClr val="FFFFFF"/>
                </a:solidFill>
                <a:highlight>
                  <a:srgbClr val="134F5C"/>
                </a:highlight>
              </a:rPr>
              <a:t>        </a:t>
            </a:r>
            <a:endParaRPr sz="2400" b="1" dirty="0">
              <a:solidFill>
                <a:srgbClr val="FFFFFF"/>
              </a:solidFill>
              <a:highlight>
                <a:srgbClr val="134F5C"/>
              </a:highlight>
            </a:endParaRPr>
          </a:p>
        </p:txBody>
      </p:sp>
      <p:sp>
        <p:nvSpPr>
          <p:cNvPr id="117" name="Google Shape;117;p21"/>
          <p:cNvSpPr txBox="1"/>
          <p:nvPr/>
        </p:nvSpPr>
        <p:spPr>
          <a:xfrm>
            <a:off x="1262483" y="1437625"/>
            <a:ext cx="7338000" cy="2951057"/>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Lossless:- Data can be decoded to form exactly the same bits. Better for text, code. Huffman coding.</a:t>
            </a:r>
          </a:p>
          <a:p>
            <a:pPr marL="457200" lvl="0" indent="-342900" algn="l" rtl="0">
              <a:lnSpc>
                <a:spcPct val="115000"/>
              </a:lnSpc>
              <a:spcBef>
                <a:spcPts val="0"/>
              </a:spcBef>
              <a:spcAft>
                <a:spcPts val="0"/>
              </a:spcAft>
              <a:buClr>
                <a:schemeClr val="dk2"/>
              </a:buClr>
              <a:buSzPts val="1800"/>
              <a:buFont typeface="Comic Sans MS"/>
              <a:buChar char="➔"/>
            </a:pPr>
            <a:r>
              <a:rPr lang="en-US" sz="1800" dirty="0">
                <a:solidFill>
                  <a:schemeClr val="dk2"/>
                </a:solidFill>
                <a:latin typeface="Comic Sans MS"/>
                <a:ea typeface="Comic Sans MS"/>
                <a:cs typeface="Comic Sans MS"/>
                <a:sym typeface="Comic Sans MS"/>
              </a:rPr>
              <a:t>Lossy:- Some of the original data is removed. After the message is decoded it is not as same as original. coding algorithms that are characterized by an irreversible loss of information.  Image, video, audio.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1940</TotalTime>
  <Words>1120</Words>
  <Application>Microsoft Office PowerPoint</Application>
  <PresentationFormat>On-screen Show (16:9)</PresentationFormat>
  <Paragraphs>89</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Comic Sans MS</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Zena</dc:creator>
  <cp:lastModifiedBy>zena poudel</cp:lastModifiedBy>
  <cp:revision>65</cp:revision>
  <dcterms:modified xsi:type="dcterms:W3CDTF">2021-02-21T07:34:47Z</dcterms:modified>
</cp:coreProperties>
</file>