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Sans Pro Black"/>
      <p:bold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AAE5F5-8877-487B-B668-018EF1AADFB0}">
  <a:tblStyle styleId="{35AAE5F5-8877-487B-B668-018EF1AADF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832BF27-7FF2-4955-A80D-410441087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SansProBlack-boldItalic.fntdata"/><Relationship Id="rId16" Type="http://schemas.openxmlformats.org/officeDocument/2006/relationships/font" Target="fonts/SourceSansProBlack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5e6ace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5e6ace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5e6ace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5e6ace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5e6ace2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5e6ace2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5e6ace2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5e6ace2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6d3cbc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46d3cbc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6d3cbc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6d3cbc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6d3cbd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6d3cbd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6d3cbdf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6d3cbd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4700" y="384975"/>
            <a:ext cx="8689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830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DIGITAL SCHOOL</a:t>
            </a:r>
            <a:br>
              <a:rPr b="1" lang="fr" sz="4000">
                <a:solidFill>
                  <a:srgbClr val="1830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fr" sz="4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STRATÉGIE DE RÉSEAUX SOCIAUX</a:t>
            </a:r>
            <a:endParaRPr b="1" sz="40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9050" y="1800965"/>
            <a:ext cx="8074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18305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16 FEV 2022</a:t>
            </a:r>
            <a:endParaRPr b="1" sz="2000">
              <a:solidFill>
                <a:srgbClr val="1830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29725" y="3794820"/>
            <a:ext cx="420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1830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Ghalbi Mourad</a:t>
            </a:r>
            <a:endParaRPr b="1" sz="1500">
              <a:solidFill>
                <a:srgbClr val="1830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9725" y="4169816"/>
            <a:ext cx="420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1830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ghalbimourad1@gmail.com</a:t>
            </a:r>
            <a:endParaRPr b="1" sz="1500">
              <a:solidFill>
                <a:srgbClr val="1830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-55642" l="-55642" r="0" t="0"/>
          <a:stretch/>
        </p:blipFill>
        <p:spPr>
          <a:xfrm>
            <a:off x="5103619" y="3033226"/>
            <a:ext cx="4040375" cy="40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305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74450" y="1592300"/>
            <a:ext cx="81951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Objectifs des Réseaux sociaux</a:t>
            </a:r>
            <a:endParaRPr b="1" sz="4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5"/>
          <p:cNvGraphicFramePr/>
          <p:nvPr/>
        </p:nvGraphicFramePr>
        <p:xfrm>
          <a:off x="416815" y="9736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{35AAE5F5-8877-487B-B668-018EF1AADFB0}</a:tableStyleId>
              </a:tblPr>
              <a:tblGrid>
                <a:gridCol w="2968025"/>
                <a:gridCol w="2546550"/>
                <a:gridCol w="2569975"/>
              </a:tblGrid>
              <a:tr h="62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Nos objectifs commerciaux</a:t>
                      </a:r>
                      <a:endParaRPr b="1" sz="16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3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Nos objectifs en matière sociale</a:t>
                      </a:r>
                      <a:endParaRPr b="1" sz="16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Nos systèmes de mesure</a:t>
                      </a:r>
                      <a:endParaRPr b="1" sz="16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AA19"/>
                    </a:solidFill>
                  </a:tcPr>
                </a:tc>
              </a:tr>
              <a:tr h="69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Aider les clients potentiels à nous </a:t>
                      </a:r>
                      <a:r>
                        <a:rPr lang="fr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trouver .</a:t>
                      </a:r>
                      <a:endParaRPr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Sensibilisation</a:t>
                      </a:r>
                      <a:br>
                        <a:rPr lang="fr" sz="13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i="1" lang="fr" sz="10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(ces mesures éclairent votre courantes public potentiel)</a:t>
                      </a:r>
                      <a:endParaRPr i="1" sz="1000"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Portée, impressions, croissance des abonnés, actions, etc.</a:t>
                      </a:r>
                      <a:r>
                        <a:rPr lang="fr" sz="10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1000"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Convaincre les gens de nous choisir</a:t>
                      </a:r>
                      <a:endParaRPr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Engagement</a:t>
                      </a:r>
                      <a:br>
                        <a:rPr i="1" lang="fr" sz="13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i="1" lang="fr" sz="10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(ces mesures montrent comment les auditoires interagissent avec vous)</a:t>
                      </a:r>
                      <a:endParaRPr i="1" sz="1000"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Commentaires, j’aime, @mentions, etc.</a:t>
                      </a:r>
                      <a:endParaRPr sz="1000"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</a:tr>
              <a:tr h="84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Vendez le service!</a:t>
                      </a:r>
                      <a:endParaRPr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Conversions</a:t>
                      </a:r>
                      <a:br>
                        <a:rPr i="1" lang="fr" sz="13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i="1" lang="fr" sz="10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(Ces mesures démontrent l’efficacité de votre engagement social))</a:t>
                      </a:r>
                      <a:endParaRPr i="1" sz="1000"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Clics sur le site Web, inscriptions par courriel, ventes, etc.</a:t>
                      </a:r>
                      <a:endParaRPr sz="1000"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Garder les clients heureux et gagner leur fidélité </a:t>
                      </a:r>
                      <a:endParaRPr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Confiance des consommateurs</a:t>
                      </a:r>
                      <a:endParaRPr sz="1300"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(Ces mesures reflètent la façon dont les clients actifs pensent et ressentent votre marque)</a:t>
                      </a:r>
                      <a:endParaRPr i="1" sz="1000"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21212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Témoignages, sentiment sur les médias sociaux, temps de réponse moyen (pour le service à la clientèle/soutien social), etc.</a:t>
                      </a:r>
                      <a:endParaRPr sz="1000">
                        <a:solidFill>
                          <a:srgbClr val="21212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</a:tr>
            </a:tbl>
          </a:graphicData>
        </a:graphic>
      </p:graphicFrame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-55642" l="-55642" r="0" t="0"/>
          <a:stretch/>
        </p:blipFill>
        <p:spPr>
          <a:xfrm>
            <a:off x="2500356" y="-284801"/>
            <a:ext cx="2468499" cy="246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305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474450" y="1592300"/>
            <a:ext cx="81951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Analyse Concurrentielle</a:t>
            </a:r>
            <a:endParaRPr b="1" sz="4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181375" y="14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{5832BF27-7FF2-4955-A80D-410441087193}</a:tableStyleId>
              </a:tblPr>
              <a:tblGrid>
                <a:gridCol w="1064200"/>
                <a:gridCol w="1490650"/>
                <a:gridCol w="1556600"/>
                <a:gridCol w="1556600"/>
                <a:gridCol w="1556600"/>
                <a:gridCol w="1556600"/>
              </a:tblGrid>
              <a:tr h="63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Networks </a:t>
                      </a: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active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Number of followers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Strengths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Weaknesses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Content that resonates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</a:tr>
              <a:tr h="136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[LaSalle # 1]</a:t>
                      </a:r>
                      <a:endParaRPr b="1" sz="900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[Facebook, Instagram, Youtube.]</a:t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[97,422]</a:t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-qualité des étudiants</a:t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-les stages </a:t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le programme </a:t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d’éducation</a:t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</a:t>
                      </a: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 </a:t>
                      </a: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systèm</a:t>
                      </a: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canadienne </a:t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Sans Pro"/>
                        <a:buChar char="-"/>
                      </a:pP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 prix </a:t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Interviews avec les étudiants</a:t>
                      </a:r>
                      <a:endParaRPr i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[Esprit</a:t>
                      </a: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# 1</a:t>
                      </a: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]</a:t>
                      </a:r>
                      <a:endParaRPr b="1" sz="900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[Facebook, Instagram, Youtube, Linkedin , twitter]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[137,439]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-qualité des étudiants</a:t>
                      </a:r>
                      <a:endParaRPr i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-les stages </a:t>
                      </a:r>
                      <a:endParaRPr i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le programme </a:t>
                      </a:r>
                      <a:endParaRPr i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d’éducation</a:t>
                      </a:r>
                      <a:endParaRPr i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-les espaces de travail</a:t>
                      </a:r>
                      <a:endParaRPr i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Source Sans Pro"/>
                        <a:buChar char="-"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 prix 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Live webinars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</a:tr>
              <a:tr h="136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[Académie d'Art de Carthage # 3]</a:t>
                      </a:r>
                      <a:endParaRPr b="1" sz="900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[Facebook, Instagram, Youtube, Linkedin ]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[134,625]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i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-les stages </a:t>
                      </a:r>
                      <a:endParaRPr i="1" sz="10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-les espaces de travail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Source Sans Pro"/>
                        <a:buChar char="-"/>
                      </a:pPr>
                      <a:r>
                        <a:rPr i="1"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qualité des étudiants 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sales posts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-55642" l="-55642" r="0" t="0"/>
          <a:stretch/>
        </p:blipFill>
        <p:spPr>
          <a:xfrm>
            <a:off x="-338898" y="65550"/>
            <a:ext cx="1477551" cy="14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305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474450" y="1592300"/>
            <a:ext cx="81951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Stratégie de contenu</a:t>
            </a:r>
            <a:endParaRPr b="1" sz="4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18750" y="357450"/>
            <a:ext cx="7638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latin typeface="Source Sans Pro"/>
                <a:ea typeface="Source Sans Pro"/>
                <a:cs typeface="Source Sans Pro"/>
                <a:sym typeface="Source Sans Pro"/>
              </a:rPr>
              <a:t>Content pillars </a:t>
            </a:r>
            <a:endParaRPr b="1"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421313" y="110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{5832BF27-7FF2-4955-A80D-410441087193}</a:tableStyleId>
              </a:tblPr>
              <a:tblGrid>
                <a:gridCol w="2728025"/>
                <a:gridCol w="2728025"/>
                <a:gridCol w="2728025"/>
              </a:tblGrid>
              <a:tr h="3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[Pilier de contenu no 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 Informatif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]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137150" marL="1371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3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[Pilier du 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contenu no 2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 ex., marque, promotion, ventes]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137150" marL="13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[Pilier du 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contenu no2</a:t>
                      </a:r>
                      <a:r>
                        <a:rPr b="1" lang="fr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 ex., culture et valeurs de l’entreprise]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137150" marL="13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AA19"/>
                    </a:solidFill>
                  </a:tcPr>
                </a:tc>
              </a:tr>
              <a:tr h="52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offre une formation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 demande rien en retour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peut être organisé ou partagé à partir d’autres comptes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spécifique à notre offre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avantages et caractéristiques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promotions et ventes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-qui sommes-nous et que représentons-nous?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Communiquer avec les clients à un niveau émotionnel plus profond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Post ideas</a:t>
                      </a:r>
                      <a:endParaRPr b="1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Post ideas</a:t>
                      </a:r>
                      <a:endParaRPr b="1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Post ideas</a:t>
                      </a:r>
                      <a:endParaRPr/>
                    </a:p>
                  </a:txBody>
                  <a:tcPr marT="137150" marB="91425" marR="137150" marL="13715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</a:tr>
              <a:tr h="5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P. ex., Instagram Story mettant en vedette des clients existants (c.-à-d. du contenu généré par l’utilisateur ou CGU)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)]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[eg., Lancement de campagne d’inscri]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[eg., des 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interviews</a:t>
                      </a:r>
                      <a:r>
                        <a:rPr lang="fr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, showcases …]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 Black"/>
                        <a:ea typeface="Source Sans Pro Black"/>
                        <a:cs typeface="Source Sans Pro Black"/>
                        <a:sym typeface="Source Sans Pro Black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 Black"/>
                        <a:ea typeface="Source Sans Pro Black"/>
                        <a:cs typeface="Source Sans Pro Black"/>
                        <a:sym typeface="Source Sans Pro Black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Frequency</a:t>
                      </a:r>
                      <a:endParaRPr b="1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Frequency</a:t>
                      </a:r>
                      <a:endParaRPr b="1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Frequency</a:t>
                      </a:r>
                      <a:endParaRPr b="1"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</a:tr>
              <a:tr h="5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F6B9A"/>
                        </a:solidFill>
                        <a:latin typeface="Source Sans Pro Black"/>
                        <a:ea typeface="Source Sans Pro Black"/>
                        <a:cs typeface="Source Sans Pro Black"/>
                        <a:sym typeface="Source Sans Pro Black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F0F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F6B9A"/>
                        </a:solidFill>
                        <a:latin typeface="Source Sans Pro Black"/>
                        <a:ea typeface="Source Sans Pro Black"/>
                        <a:cs typeface="Source Sans Pro Black"/>
                        <a:sym typeface="Source Sans Pro Black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F0F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F6B9A"/>
                        </a:solidFill>
                        <a:latin typeface="Source Sans Pro Black"/>
                        <a:ea typeface="Source Sans Pro Black"/>
                        <a:cs typeface="Source Sans Pro Black"/>
                        <a:sym typeface="Source Sans Pro Black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F6B9A"/>
                        </a:solidFill>
                        <a:latin typeface="Source Sans Pro Black"/>
                        <a:ea typeface="Source Sans Pro Black"/>
                        <a:cs typeface="Source Sans Pro Black"/>
                        <a:sym typeface="Source Sans Pro Black"/>
                      </a:endParaRPr>
                    </a:p>
                  </a:txBody>
                  <a:tcPr marT="137150" marB="91425" marR="13715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F0F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-55642" l="-55642" r="0" t="0"/>
          <a:stretch/>
        </p:blipFill>
        <p:spPr>
          <a:xfrm>
            <a:off x="6640574" y="0"/>
            <a:ext cx="1964825" cy="19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305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474450" y="1592300"/>
            <a:ext cx="81951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Prochaines étapes</a:t>
            </a:r>
            <a:endParaRPr b="1" sz="4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1"/>
          <p:cNvGraphicFramePr/>
          <p:nvPr/>
        </p:nvGraphicFramePr>
        <p:xfrm>
          <a:off x="469325" y="123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{5832BF27-7FF2-4955-A80D-410441087193}</a:tableStyleId>
              </a:tblPr>
              <a:tblGrid>
                <a:gridCol w="919225"/>
                <a:gridCol w="1239300"/>
                <a:gridCol w="1239300"/>
                <a:gridCol w="1239300"/>
                <a:gridCol w="1239300"/>
                <a:gridCol w="1239300"/>
                <a:gridCol w="1239300"/>
              </a:tblGrid>
              <a:tr h="5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Channel</a:t>
                      </a:r>
                      <a:endParaRPr b="1" sz="1100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Gain/Perte des abonnés nets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Les Hashtags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Taux d'engagement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Clics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Mentions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Reach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3059"/>
                    </a:solidFill>
                  </a:tcPr>
                </a:tc>
              </a:tr>
              <a:tr h="6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Instagram</a:t>
                      </a:r>
                      <a:endParaRPr b="1" sz="900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Facebook</a:t>
                      </a:r>
                      <a:endParaRPr b="1" sz="900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</a:tr>
              <a:tr h="6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Twitter</a:t>
                      </a:r>
                      <a:endParaRPr b="1" sz="900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LinkedIn</a:t>
                      </a:r>
                      <a:endParaRPr b="1" sz="900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5"/>
                    </a:solidFill>
                  </a:tcPr>
                </a:tc>
              </a:tr>
              <a:tr h="6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430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Pinterest</a:t>
                      </a:r>
                      <a:endParaRPr b="1" sz="900">
                        <a:solidFill>
                          <a:srgbClr val="143059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430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21"/>
          <p:cNvSpPr txBox="1"/>
          <p:nvPr/>
        </p:nvSpPr>
        <p:spPr>
          <a:xfrm>
            <a:off x="399400" y="189025"/>
            <a:ext cx="7638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latin typeface="Source Sans Pro"/>
                <a:ea typeface="Source Sans Pro"/>
                <a:cs typeface="Source Sans Pro"/>
                <a:sym typeface="Source Sans Pro"/>
              </a:rPr>
              <a:t>Rapport d'étape</a:t>
            </a:r>
            <a:endParaRPr b="1"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399400" y="671001"/>
            <a:ext cx="8311500" cy="487800"/>
          </a:xfrm>
          <a:prstGeom prst="rect">
            <a:avLst/>
          </a:prstGeom>
          <a:solidFill>
            <a:srgbClr val="FFFFFF">
              <a:alpha val="486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1430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Période </a:t>
            </a:r>
            <a:r>
              <a:rPr b="1" lang="fr" sz="1600">
                <a:solidFill>
                  <a:srgbClr val="1430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-55642" l="-55642" r="0" t="0"/>
          <a:stretch/>
        </p:blipFill>
        <p:spPr>
          <a:xfrm>
            <a:off x="6850625" y="-96250"/>
            <a:ext cx="2022324" cy="20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