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2" r:id="rId2"/>
  </p:sldMasterIdLst>
  <p:notesMasterIdLst>
    <p:notesMasterId r:id="rId15"/>
  </p:notesMasterIdLst>
  <p:sldIdLst>
    <p:sldId id="265" r:id="rId3"/>
    <p:sldId id="272" r:id="rId4"/>
    <p:sldId id="274" r:id="rId5"/>
    <p:sldId id="281" r:id="rId6"/>
    <p:sldId id="273" r:id="rId7"/>
    <p:sldId id="290" r:id="rId8"/>
    <p:sldId id="276" r:id="rId9"/>
    <p:sldId id="277" r:id="rId10"/>
    <p:sldId id="279" r:id="rId11"/>
    <p:sldId id="280" r:id="rId12"/>
    <p:sldId id="283" r:id="rId13"/>
    <p:sldId id="292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55C3-1B82-4074-B65C-705CC686732A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331F-4278-4E41-81E0-53B3E00CD7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5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0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87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9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8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0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598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6417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442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62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3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917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112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754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363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9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6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9DD7-3AEA-4949-BAB0-FAA6DEE2A352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3321-F02F-4197-AC6A-531BF1AC3D00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Marcador de contenido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7727324" y="0"/>
            <a:ext cx="4365938" cy="1442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Marcador de contenido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6" t="3439" b="17466"/>
          <a:stretch/>
        </p:blipFill>
        <p:spPr>
          <a:xfrm>
            <a:off x="4790940" y="-12878"/>
            <a:ext cx="7401059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8" name="Marcador de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05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9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5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8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0" y="-12879"/>
            <a:ext cx="12192000" cy="6870879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Marcador de contenido 10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"/>
          <a:stretch/>
        </p:blipFill>
        <p:spPr>
          <a:xfrm>
            <a:off x="0" y="-12879"/>
            <a:ext cx="12192000" cy="6870879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6205-BB13-460A-AAB9-EDD26FE931E3}" type="datetimeFigureOut">
              <a:rPr lang="es-PE" smtClean="0"/>
              <a:t>28/11/2017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C4FC-0C1D-4DE2-9878-244123D4A32C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Marcador de contenido 10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4" b="97714"/>
          <a:stretch/>
        </p:blipFill>
        <p:spPr>
          <a:xfrm>
            <a:off x="0" y="0"/>
            <a:ext cx="2586446" cy="1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2895598" y="1342985"/>
            <a:ext cx="7467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INGENIERIA DE SISTEMAS Y </a:t>
            </a:r>
          </a:p>
          <a:p>
            <a:pPr algn="ctr">
              <a:buNone/>
            </a:pPr>
            <a:r>
              <a:rPr lang="es-PE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GESTION</a:t>
            </a:r>
            <a:endParaRPr lang="es-PE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s-PE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s-PE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CURSO  :</a:t>
            </a:r>
            <a:r>
              <a:rPr lang="es-PE" sz="2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s-PE" sz="20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Taller de Base de Datos</a:t>
            </a: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buNone/>
            </a:pP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80000"/>
              </a:lnSpc>
              <a:buNone/>
            </a:pP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Presentación:  </a:t>
            </a:r>
            <a:r>
              <a:rPr lang="es-PE" sz="2000" b="1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NoSQL</a:t>
            </a:r>
            <a:endParaRPr lang="es-PE" sz="20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s-PE" altLang="es-PE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128657" y="4704324"/>
            <a:ext cx="53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P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Estudiante:  </a:t>
            </a:r>
            <a:r>
              <a:rPr lang="es-PE" sz="2000" dirty="0" smtClean="0">
                <a:solidFill>
                  <a:srgbClr val="0070C0"/>
                </a:solidFill>
              </a:rPr>
              <a:t>Cesar Jason Azañero Fernandez</a:t>
            </a:r>
            <a:endParaRPr lang="es-PE" sz="2000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6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322168" y="607423"/>
            <a:ext cx="10246659" cy="4392311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Almacenamiento </a:t>
            </a:r>
            <a:r>
              <a:rPr lang="es-PE" sz="1600" b="1" dirty="0"/>
              <a:t>en </a:t>
            </a:r>
            <a:r>
              <a:rPr lang="es-PE" sz="1600" b="1" dirty="0" smtClean="0"/>
              <a:t>columnas</a:t>
            </a:r>
          </a:p>
          <a:p>
            <a:pPr algn="just">
              <a:spcBef>
                <a:spcPts val="0"/>
              </a:spcBef>
            </a:pPr>
            <a:endParaRPr lang="es-PE" sz="200" dirty="0"/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Un almacén de columnas está compuesto por una o más familias de columnas que se agrupan de forma lógica en determinadas columnas en la base de datos. Una clave se utiliza para identificar y señalar a un número de columnas en la base de datos. Cada columna contiene filas de nombres o </a:t>
            </a:r>
            <a:r>
              <a:rPr lang="es-PE" sz="1400" dirty="0" err="1">
                <a:solidFill>
                  <a:srgbClr val="0070C0"/>
                </a:solidFill>
              </a:rPr>
              <a:t>tuplas</a:t>
            </a:r>
            <a:r>
              <a:rPr lang="es-PE" sz="1400" dirty="0">
                <a:solidFill>
                  <a:srgbClr val="0070C0"/>
                </a:solidFill>
              </a:rPr>
              <a:t>, y valores, ordenados y separados por comas.</a:t>
            </a: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6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Almacén </a:t>
            </a:r>
            <a:r>
              <a:rPr lang="es-PE" sz="1600" b="1" dirty="0"/>
              <a:t>de </a:t>
            </a:r>
            <a:r>
              <a:rPr lang="es-PE" sz="1600" b="1" dirty="0" smtClean="0"/>
              <a:t>documentos</a:t>
            </a:r>
            <a:r>
              <a:rPr lang="es-P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600" b="1" dirty="0"/>
              <a:t>Base </a:t>
            </a:r>
            <a:r>
              <a:rPr lang="es-PE" sz="1600" b="1" dirty="0" smtClean="0"/>
              <a:t>Gráfica</a:t>
            </a:r>
            <a:endParaRPr lang="es-PE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Formalmente, un gráfico, es una representación de un conjunto de objetos, donde algunos pares de objetos están conectados por enlaces. Los objetos interconectados están representados por abstracciones matemáticas, llamadas vértices, y los enlaces que conectan algunos pares de vértices se llaman bordes.</a:t>
            </a:r>
          </a:p>
        </p:txBody>
      </p:sp>
      <p:pic>
        <p:nvPicPr>
          <p:cNvPr id="11" name="Imagen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26" y="3842504"/>
            <a:ext cx="3248025" cy="280987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990318" y="4414958"/>
            <a:ext cx="49451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>
                <a:solidFill>
                  <a:srgbClr val="0070C0"/>
                </a:solidFill>
              </a:rPr>
              <a:t>Esta </a:t>
            </a:r>
            <a:r>
              <a:rPr lang="es-PE" sz="1400" dirty="0">
                <a:solidFill>
                  <a:srgbClr val="0070C0"/>
                </a:solidFill>
              </a:rPr>
              <a:t>estructura de una base de datos de manera gráfica, donde se usan bordes y nodos para representar y almacenar los datos. Estos nodos están organizados entre sí, y queda representado por los bordes entre los nodos. Tanto los nodos como las relaciones tienen propiedades definidas.</a:t>
            </a:r>
          </a:p>
        </p:txBody>
      </p:sp>
    </p:spTree>
    <p:extLst>
      <p:ext uri="{BB962C8B-B14F-4D97-AF65-F5344CB8AC3E}">
        <p14:creationId xmlns:p14="http://schemas.microsoft.com/office/powerpoint/2010/main" val="54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1634172"/>
            <a:ext cx="5612130" cy="3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4429958" y="3158552"/>
            <a:ext cx="721754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Gracias</a:t>
            </a:r>
            <a:endParaRPr lang="es-PE" altLang="es-PE" sz="4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455420" y="1041672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Bases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datos </a:t>
            </a:r>
            <a:r>
              <a:rPr lang="es-PE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59489" y="1783744"/>
            <a:ext cx="7858067" cy="2944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200" dirty="0">
                <a:solidFill>
                  <a:srgbClr val="0070C0"/>
                </a:solidFill>
              </a:rPr>
              <a:t>No cabe duda de que la forma en que las aplicaciones web tratan los datos, ha cambiado de forma significativa durante la última década. Cada vez se recopilan más datos y cada vez son más los usuarios que acceden a estos datos al mismo tiempo. </a:t>
            </a:r>
            <a:r>
              <a:rPr lang="es-PE" sz="2200" dirty="0">
                <a:solidFill>
                  <a:srgbClr val="0070C0"/>
                </a:solidFill>
              </a:rPr>
              <a:t>Esto significa que la escalabilidad y el rendimiento se han convertido en auténticos retos para las bases de datos relacionales basadas en esquemas.</a:t>
            </a:r>
            <a:endParaRPr lang="es-PE" sz="2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sultado de imagen para No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53" y="4217488"/>
            <a:ext cx="5264150" cy="20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329339" y="1044017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evolución de </a:t>
            </a: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491341" y="1802043"/>
            <a:ext cx="8940283" cy="492588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El problema de la escalabilidad de SQL fue reconocido por empresas Web 2.0, con grandes necesidades de datos e infraestructura, como Google, Amazon y Facebook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PE" sz="1400" b="1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Este interés creciente dio lugar a una serie de sistemas de gestión de base 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(DBMS), con un enfoque en el rendimiento, la fiabilidad y la coherencia. Se reutilizaron y mejoraron varias estructuras de indexación existentes con el propósito de mejorar la búsqueda y el rendimiento de lectura.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s-PE" sz="1400" b="1" dirty="0" smtClean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En primer lugar, había tipos de bases de datos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(de origen cerrado), desarrolladas por grandes empresas para satisfacer sus necesidades específicas, como </a:t>
            </a:r>
            <a:r>
              <a:rPr lang="es-PE" sz="1400" dirty="0" err="1">
                <a:solidFill>
                  <a:srgbClr val="0070C0"/>
                </a:solidFill>
              </a:rPr>
              <a:t>BigTable</a:t>
            </a:r>
            <a:r>
              <a:rPr lang="es-PE" sz="1400" dirty="0">
                <a:solidFill>
                  <a:srgbClr val="0070C0"/>
                </a:solidFill>
              </a:rPr>
              <a:t> de Google, que se cree es el primer sistema </a:t>
            </a:r>
            <a:r>
              <a:rPr lang="es-PE" sz="1400" dirty="0" err="1">
                <a:solidFill>
                  <a:srgbClr val="0070C0"/>
                </a:solidFill>
              </a:rPr>
              <a:t>NoSQL</a:t>
            </a:r>
            <a:r>
              <a:rPr lang="es-PE" sz="1400" dirty="0">
                <a:solidFill>
                  <a:srgbClr val="0070C0"/>
                </a:solidFill>
              </a:rPr>
              <a:t> y </a:t>
            </a:r>
            <a:r>
              <a:rPr lang="es-PE" sz="1400" dirty="0" err="1">
                <a:solidFill>
                  <a:srgbClr val="0070C0"/>
                </a:solidFill>
              </a:rPr>
              <a:t>DynamoDB</a:t>
            </a:r>
            <a:r>
              <a:rPr lang="es-PE" sz="1400" dirty="0">
                <a:solidFill>
                  <a:srgbClr val="0070C0"/>
                </a:solidFill>
              </a:rPr>
              <a:t> de Amazon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  <a:endParaRPr lang="es-PE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Resultado de imagen para Big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0" b="26712"/>
          <a:stretch/>
        </p:blipFill>
        <p:spPr bwMode="auto">
          <a:xfrm>
            <a:off x="2384425" y="5038725"/>
            <a:ext cx="20574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ynam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5297488"/>
            <a:ext cx="4239846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2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455420" y="1041672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Qué hace a </a:t>
            </a:r>
            <a:r>
              <a:rPr lang="es-PE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diferente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59489" y="1783745"/>
            <a:ext cx="10282252" cy="4733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000" dirty="0">
                <a:solidFill>
                  <a:srgbClr val="0070C0"/>
                </a:solidFill>
              </a:rPr>
              <a:t>Una diferencia clave entre las bases de datos de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y las bases de datos relacionales tradicionales, es el hecho de que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es una forma de almacenamiento no estructurado</a:t>
            </a:r>
            <a:r>
              <a:rPr lang="es-PE" sz="2000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es-PE" sz="2000" dirty="0" smtClean="0">
              <a:solidFill>
                <a:srgbClr val="0070C0"/>
              </a:solidFill>
            </a:endParaRPr>
          </a:p>
          <a:p>
            <a:pPr algn="l"/>
            <a:r>
              <a:rPr lang="es-PE" sz="2000" dirty="0">
                <a:solidFill>
                  <a:srgbClr val="0070C0"/>
                </a:solidFill>
              </a:rPr>
              <a:t>Esto significa que </a:t>
            </a:r>
            <a:r>
              <a:rPr lang="es-PE" sz="2000" dirty="0" err="1">
                <a:solidFill>
                  <a:srgbClr val="0070C0"/>
                </a:solidFill>
              </a:rPr>
              <a:t>NoSQL</a:t>
            </a:r>
            <a:r>
              <a:rPr lang="es-PE" sz="2000" dirty="0">
                <a:solidFill>
                  <a:srgbClr val="0070C0"/>
                </a:solidFill>
              </a:rPr>
              <a:t> no tiene una estructura de tabla fija como las que se encuentran en las bases de datos </a:t>
            </a:r>
            <a:r>
              <a:rPr lang="es-PE" sz="2000" dirty="0" smtClean="0">
                <a:solidFill>
                  <a:srgbClr val="0070C0"/>
                </a:solidFill>
              </a:rPr>
              <a:t>relacionales.</a:t>
            </a:r>
            <a:endParaRPr lang="es-PE" sz="2000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70C0"/>
              </a:solidFill>
            </a:endParaRPr>
          </a:p>
        </p:txBody>
      </p:sp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4" y="3571875"/>
            <a:ext cx="2917228" cy="2876550"/>
          </a:xfrm>
          <a:prstGeom prst="rect">
            <a:avLst/>
          </a:prstGeom>
        </p:spPr>
      </p:pic>
      <p:sp>
        <p:nvSpPr>
          <p:cNvPr id="8" name="CuadroTexto 1"/>
          <p:cNvSpPr txBox="1">
            <a:spLocks noChangeArrowheads="1"/>
          </p:cNvSpPr>
          <p:nvPr/>
        </p:nvSpPr>
        <p:spPr bwMode="auto">
          <a:xfrm>
            <a:off x="1936938" y="4419219"/>
            <a:ext cx="1801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Estructurado</a:t>
            </a:r>
          </a:p>
        </p:txBody>
      </p:sp>
      <p:sp>
        <p:nvSpPr>
          <p:cNvPr id="9" name="CuadroTexto 1"/>
          <p:cNvSpPr txBox="1">
            <a:spLocks noChangeArrowheads="1"/>
          </p:cNvSpPr>
          <p:nvPr/>
        </p:nvSpPr>
        <p:spPr bwMode="auto">
          <a:xfrm>
            <a:off x="8536678" y="4399788"/>
            <a:ext cx="1801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Datos No Estructurado</a:t>
            </a:r>
          </a:p>
        </p:txBody>
      </p:sp>
      <p:cxnSp>
        <p:nvCxnSpPr>
          <p:cNvPr id="3" name="Conector angular 2"/>
          <p:cNvCxnSpPr/>
          <p:nvPr/>
        </p:nvCxnSpPr>
        <p:spPr>
          <a:xfrm>
            <a:off x="3451376" y="4714684"/>
            <a:ext cx="1190625" cy="437769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rot="10800000" flipV="1">
            <a:off x="7706755" y="4685728"/>
            <a:ext cx="984505" cy="46672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Resultado de imagen para NoSQL vs. Bases de datos relacionales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8779" r="7863" b="11057"/>
          <a:stretch/>
        </p:blipFill>
        <p:spPr bwMode="auto">
          <a:xfrm>
            <a:off x="2076450" y="1181100"/>
            <a:ext cx="7816220" cy="418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3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953975" y="1043822"/>
            <a:ext cx="102685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Ventajas </a:t>
            </a:r>
            <a:r>
              <a:rPr lang="es-PE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desventajas de las bases de datos </a:t>
            </a:r>
            <a:r>
              <a:rPr lang="es-PE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3974" y="2214580"/>
            <a:ext cx="1026855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Ventajas</a:t>
            </a:r>
          </a:p>
          <a:p>
            <a:r>
              <a:rPr lang="es-PE" sz="1600" dirty="0">
                <a:solidFill>
                  <a:srgbClr val="0070C0"/>
                </a:solidFill>
              </a:rPr>
              <a:t>Las bases de datos de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presentan muchas ventajas en comparación con las bases de datos tradicionales.</a:t>
            </a:r>
          </a:p>
          <a:p>
            <a:endParaRPr lang="es-PE" sz="900" b="1" dirty="0" smtClean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Algunos tipos de almacén de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incluyen diferentes tipos de almacenes como por ejemplo el almacén de columnas, de documentos, de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store, de gráficos, de objetos, de XML y otros modos de almacén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Algunos tipos de almacén de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incluyen almacenes de columnas, de documentos, de valores de claves, de gráficos, de objetos, de XML y otros modos de almacén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Podría decirse que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código abierto tienen una implementación rentable. Ya que no requieren las tarifas de licencia y pueden ejecutarse en hardware de precio bajo.</a:t>
            </a:r>
          </a:p>
          <a:p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7" name="Imagen 6" descr="Resultado de imagen para no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4870758"/>
            <a:ext cx="2071688" cy="1664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6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96799" y="988423"/>
            <a:ext cx="1105705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Desventajas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PE" sz="1600" dirty="0">
                <a:solidFill>
                  <a:srgbClr val="0070C0"/>
                </a:solidFill>
              </a:rPr>
              <a:t>Por supuesto, las bases de datos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no son perfectas, y no siempre van a ser la elección ideal.</a:t>
            </a:r>
          </a:p>
          <a:p>
            <a:endParaRPr lang="es-PE" sz="900" b="1" dirty="0" smtClean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mayoría de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admiten funciones de fiabilidad, que son soportadas por sistemas de bases de datos relacionales. Estas características de fiabilidad pueden resumirse en: “atomicidad, consistencia, aislamiento y durabilidad.” Esto también significa que las bases de datos </a:t>
            </a:r>
            <a:r>
              <a:rPr lang="es-PE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NoSQL</a:t>
            </a: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que no soportan esas características, ofrecen consistencia para el rendimiento y la escalabilidad.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fin de apoyar las características de fiabilidad y coherencia, los desarrolladores deben implementar su propio código, lo que agrega más complejidad al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podría limitar el número de aplicaciones en las que podemos confiar para realizar transacciones seguras y confiables, como por ejemplo los sistemas bancarios.</a:t>
            </a:r>
            <a:endParaRPr lang="es-PE" sz="1600" b="1" dirty="0">
              <a:solidFill>
                <a:srgbClr val="0070C0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Imagen 7" descr="Resultado de imagen para no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9" y="3896912"/>
            <a:ext cx="264795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4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665514" y="1044017"/>
            <a:ext cx="94379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vs. Bases de Datos R</a:t>
            </a: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elacionales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952818" y="1659187"/>
            <a:ext cx="10488707" cy="464888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PE" sz="1600" dirty="0">
                <a:solidFill>
                  <a:srgbClr val="0070C0"/>
                </a:solidFill>
              </a:rPr>
              <a:t>Esta tabla ofrece una breve comparación entre las funcionalidades de </a:t>
            </a:r>
            <a:r>
              <a:rPr lang="es-PE" sz="1600" dirty="0" err="1">
                <a:solidFill>
                  <a:srgbClr val="0070C0"/>
                </a:solidFill>
              </a:rPr>
              <a:t>NoSQL</a:t>
            </a:r>
            <a:r>
              <a:rPr lang="es-PE" sz="1600" dirty="0">
                <a:solidFill>
                  <a:srgbClr val="0070C0"/>
                </a:solidFill>
              </a:rPr>
              <a:t> y las bases de datos relacionales</a:t>
            </a:r>
            <a:r>
              <a:rPr lang="es-PE" sz="1600" dirty="0" smtClean="0">
                <a:solidFill>
                  <a:srgbClr val="0070C0"/>
                </a:solidFill>
              </a:rPr>
              <a:t>:</a:t>
            </a:r>
            <a:endParaRPr lang="es-PE" sz="1600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00275"/>
            <a:ext cx="4381500" cy="221170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52818" y="4515473"/>
            <a:ext cx="10488707" cy="119000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PE" sz="1600" dirty="0" smtClean="0">
                <a:solidFill>
                  <a:srgbClr val="0070C0"/>
                </a:solidFill>
              </a:rPr>
              <a:t>Esta tabla </a:t>
            </a:r>
            <a:r>
              <a:rPr lang="es-PE" sz="1600" dirty="0">
                <a:solidFill>
                  <a:srgbClr val="0070C0"/>
                </a:solidFill>
              </a:rPr>
              <a:t>muestra una comparación a nivel de la base de datos, no sobre los diversos sistemas de </a:t>
            </a:r>
            <a:r>
              <a:rPr lang="es-PE" sz="1600" dirty="0" smtClean="0">
                <a:solidFill>
                  <a:srgbClr val="0070C0"/>
                </a:solidFill>
              </a:rPr>
              <a:t>gestión de </a:t>
            </a:r>
            <a:r>
              <a:rPr lang="es-PE" sz="1600" dirty="0">
                <a:solidFill>
                  <a:srgbClr val="0070C0"/>
                </a:solidFill>
              </a:rPr>
              <a:t>bases de datos que implementan ambos modelos. </a:t>
            </a:r>
            <a:r>
              <a:rPr lang="es-PE" sz="1600" dirty="0" smtClean="0">
                <a:solidFill>
                  <a:srgbClr val="0070C0"/>
                </a:solidFill>
              </a:rPr>
              <a:t>Estas técnicas </a:t>
            </a:r>
            <a:r>
              <a:rPr lang="es-PE" sz="1600" dirty="0">
                <a:solidFill>
                  <a:srgbClr val="0070C0"/>
                </a:solidFill>
              </a:rPr>
              <a:t>patentadas para superar los problemas y deficiencias encontradas en el sistema, además de intentar mejorar significativamente el rendimiento y la fiabilidad.</a:t>
            </a:r>
          </a:p>
        </p:txBody>
      </p:sp>
    </p:spTree>
    <p:extLst>
      <p:ext uri="{BB962C8B-B14F-4D97-AF65-F5344CB8AC3E}">
        <p14:creationId xmlns:p14="http://schemas.microsoft.com/office/powerpoint/2010/main" val="211565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1"/>
          <p:cNvSpPr txBox="1">
            <a:spLocks noChangeArrowheads="1"/>
          </p:cNvSpPr>
          <p:nvPr/>
        </p:nvSpPr>
        <p:spPr bwMode="auto">
          <a:xfrm>
            <a:off x="1366108" y="1059561"/>
            <a:ext cx="943791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s-PE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 </a:t>
            </a:r>
            <a:r>
              <a:rPr lang="es-PE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almacenamiento de datos </a:t>
            </a:r>
            <a:r>
              <a:rPr lang="es-PE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NoSQL</a:t>
            </a:r>
            <a:endParaRPr lang="es-PE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941293" y="2275189"/>
            <a:ext cx="10246659" cy="4392311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s-PE" sz="1600" b="1" dirty="0" smtClean="0"/>
          </a:p>
          <a:p>
            <a:pPr algn="just">
              <a:spcBef>
                <a:spcPts val="0"/>
              </a:spcBef>
            </a:pPr>
            <a:endParaRPr lang="es-PE" sz="1600" b="1" dirty="0"/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Key </a:t>
            </a:r>
            <a:r>
              <a:rPr lang="es-PE" sz="1600" b="1" dirty="0" err="1"/>
              <a:t>Value</a:t>
            </a:r>
            <a:r>
              <a:rPr lang="es-PE" sz="1600" b="1" dirty="0"/>
              <a:t> </a:t>
            </a:r>
            <a:r>
              <a:rPr lang="es-PE" sz="1600" b="1" dirty="0" smtClean="0"/>
              <a:t>Store</a:t>
            </a:r>
          </a:p>
          <a:p>
            <a:pPr algn="just">
              <a:spcBef>
                <a:spcPts val="0"/>
              </a:spcBef>
            </a:pPr>
            <a:endParaRPr lang="es-PE" sz="200" dirty="0"/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En el tipo de almacén Key </a:t>
            </a:r>
            <a:r>
              <a:rPr lang="es-PE" sz="1400" dirty="0" err="1">
                <a:solidFill>
                  <a:srgbClr val="0070C0"/>
                </a:solidFill>
              </a:rPr>
              <a:t>Value</a:t>
            </a:r>
            <a:r>
              <a:rPr lang="es-PE" sz="1400" dirty="0">
                <a:solidFill>
                  <a:srgbClr val="0070C0"/>
                </a:solidFill>
              </a:rPr>
              <a:t>, se utiliza una tabla hash en la que una clave única apunta a un elemento. Las claves pueden ser organizadas por grupos clave lógicos, requiriendo solamente estas claves para ser únicas dentro de su propio grupo. Esto permite tener claves idénticas en diferentes grupos lógicos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4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endParaRPr lang="es-PE" sz="16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600" b="1" dirty="0" smtClean="0"/>
              <a:t>Almacén </a:t>
            </a:r>
            <a:r>
              <a:rPr lang="es-PE" sz="1600" b="1" dirty="0"/>
              <a:t>de </a:t>
            </a:r>
            <a:r>
              <a:rPr lang="es-PE" sz="1600" b="1" dirty="0" smtClean="0"/>
              <a:t>documentos</a:t>
            </a:r>
            <a:r>
              <a:rPr lang="es-P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Los almacenes de documentos son similares a los almacenes de valores clave, porque no tienen un esquema y se basan en un modelo de valor clave. Ambos carecen de coherencia en el nivel de base de datos, lo que hace posible que las aplicaciones proporcionen más fiabilidad</a:t>
            </a:r>
            <a:r>
              <a:rPr lang="es-PE" sz="14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s-PE" sz="1400" dirty="0">
                <a:solidFill>
                  <a:srgbClr val="0070C0"/>
                </a:solidFill>
              </a:rPr>
              <a:t>La aplicación de base de datos más popular, que se basa en un almacén de documentos es </a:t>
            </a:r>
            <a:r>
              <a:rPr lang="es-PE" sz="1400" dirty="0" err="1">
                <a:solidFill>
                  <a:srgbClr val="0070C0"/>
                </a:solidFill>
              </a:rPr>
              <a:t>MongoDB</a:t>
            </a:r>
            <a:r>
              <a:rPr lang="es-PE" sz="14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8" y="226423"/>
            <a:ext cx="2762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1289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960</Words>
  <Application>Microsoft Office PowerPoint</Application>
  <PresentationFormat>Panorámica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Cynthia Arana Sanchez</dc:creator>
  <cp:lastModifiedBy>USUARIO</cp:lastModifiedBy>
  <cp:revision>117</cp:revision>
  <dcterms:created xsi:type="dcterms:W3CDTF">2017-02-02T16:06:06Z</dcterms:created>
  <dcterms:modified xsi:type="dcterms:W3CDTF">2017-11-29T00:53:36Z</dcterms:modified>
</cp:coreProperties>
</file>