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1" r:id="rId5"/>
    <p:sldId id="260" r:id="rId6"/>
    <p:sldId id="262" r:id="rId7"/>
    <p:sldId id="264" r:id="rId8"/>
    <p:sldId id="266" r:id="rId9"/>
    <p:sldId id="267" r:id="rId10"/>
    <p:sldId id="269" r:id="rId1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3ECE4236-C3B0-4BFC-9E25-FAA85FA61453}" type="datetimeFigureOut">
              <a:rPr lang="es-PE" smtClean="0"/>
              <a:t>28/11/2017</a:t>
            </a:fld>
            <a:endParaRPr lang="es-PE"/>
          </a:p>
        </p:txBody>
      </p:sp>
      <p:sp>
        <p:nvSpPr>
          <p:cNvPr id="17" name="16 Marcador de pie de página"/>
          <p:cNvSpPr>
            <a:spLocks noGrp="1"/>
          </p:cNvSpPr>
          <p:nvPr>
            <p:ph type="ftr" sz="quarter" idx="11"/>
          </p:nvPr>
        </p:nvSpPr>
        <p:spPr>
          <a:xfrm>
            <a:off x="2898648" y="6355080"/>
            <a:ext cx="3474720" cy="365760"/>
          </a:xfrm>
        </p:spPr>
        <p:txBody>
          <a:bodyPr/>
          <a:lstStyle/>
          <a:p>
            <a:endParaRPr lang="es-PE"/>
          </a:p>
        </p:txBody>
      </p:sp>
      <p:sp>
        <p:nvSpPr>
          <p:cNvPr id="29" name="28 Marcador de número de diapositiva"/>
          <p:cNvSpPr>
            <a:spLocks noGrp="1"/>
          </p:cNvSpPr>
          <p:nvPr>
            <p:ph type="sldNum" sz="quarter" idx="12"/>
          </p:nvPr>
        </p:nvSpPr>
        <p:spPr>
          <a:xfrm>
            <a:off x="1216152" y="6355080"/>
            <a:ext cx="1219200" cy="365760"/>
          </a:xfrm>
        </p:spPr>
        <p:txBody>
          <a:bodyPr/>
          <a:lstStyle/>
          <a:p>
            <a:fld id="{C7C3309F-5547-4137-B46B-1755FBAD0021}" type="slidenum">
              <a:rPr lang="es-PE" smtClean="0"/>
              <a:t>‹Nº›</a:t>
            </a:fld>
            <a:endParaRPr lang="es-PE"/>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ECE4236-C3B0-4BFC-9E25-FAA85FA61453}" type="datetimeFigureOut">
              <a:rPr lang="es-PE" smtClean="0"/>
              <a:t>28/11/2017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7C3309F-5547-4137-B46B-1755FBAD0021}"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ECE4236-C3B0-4BFC-9E25-FAA85FA61453}" type="datetimeFigureOut">
              <a:rPr lang="es-PE" smtClean="0"/>
              <a:t>28/11/2017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7C3309F-5547-4137-B46B-1755FBAD0021}" type="slidenum">
              <a:rPr lang="es-PE" smtClean="0"/>
              <a:t>‹Nº›</a:t>
            </a:fld>
            <a:endParaRPr lang="es-PE"/>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3ECE4236-C3B0-4BFC-9E25-FAA85FA61453}" type="datetimeFigureOut">
              <a:rPr lang="es-PE" smtClean="0"/>
              <a:t>28/11/2017</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C7C3309F-5547-4137-B46B-1755FBAD0021}" type="slidenum">
              <a:rPr lang="es-PE" smtClean="0"/>
              <a:t>‹Nº›</a:t>
            </a:fld>
            <a:endParaRPr lang="es-PE"/>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3ECE4236-C3B0-4BFC-9E25-FAA85FA61453}" type="datetimeFigureOut">
              <a:rPr lang="es-PE" smtClean="0"/>
              <a:t>28/11/2017</a:t>
            </a:fld>
            <a:endParaRPr lang="es-PE"/>
          </a:p>
        </p:txBody>
      </p:sp>
      <p:sp>
        <p:nvSpPr>
          <p:cNvPr id="5" name="4 Marcador de pie de página"/>
          <p:cNvSpPr>
            <a:spLocks noGrp="1"/>
          </p:cNvSpPr>
          <p:nvPr>
            <p:ph type="ftr" sz="quarter" idx="11"/>
          </p:nvPr>
        </p:nvSpPr>
        <p:spPr>
          <a:xfrm>
            <a:off x="2898648" y="6355080"/>
            <a:ext cx="3474720" cy="365760"/>
          </a:xfrm>
        </p:spPr>
        <p:txBody>
          <a:bodyPr/>
          <a:lstStyle/>
          <a:p>
            <a:endParaRPr lang="es-PE"/>
          </a:p>
        </p:txBody>
      </p:sp>
      <p:sp>
        <p:nvSpPr>
          <p:cNvPr id="6" name="5 Marcador de número de diapositiva"/>
          <p:cNvSpPr>
            <a:spLocks noGrp="1"/>
          </p:cNvSpPr>
          <p:nvPr>
            <p:ph type="sldNum" sz="quarter" idx="12"/>
          </p:nvPr>
        </p:nvSpPr>
        <p:spPr>
          <a:xfrm>
            <a:off x="1069848" y="6355080"/>
            <a:ext cx="1520952" cy="365760"/>
          </a:xfrm>
        </p:spPr>
        <p:txBody>
          <a:bodyPr/>
          <a:lstStyle/>
          <a:p>
            <a:fld id="{C7C3309F-5547-4137-B46B-1755FBAD0021}" type="slidenum">
              <a:rPr lang="es-PE" smtClean="0"/>
              <a:t>‹Nº›</a:t>
            </a:fld>
            <a:endParaRPr lang="es-PE"/>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3ECE4236-C3B0-4BFC-9E25-FAA85FA61453}" type="datetimeFigureOut">
              <a:rPr lang="es-PE" smtClean="0"/>
              <a:t>28/11/2017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7C3309F-5547-4137-B46B-1755FBAD0021}" type="slidenum">
              <a:rPr lang="es-PE" smtClean="0"/>
              <a:t>‹Nº›</a:t>
            </a:fld>
            <a:endParaRPr lang="es-PE"/>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3ECE4236-C3B0-4BFC-9E25-FAA85FA61453}" type="datetimeFigureOut">
              <a:rPr lang="es-PE" smtClean="0"/>
              <a:t>28/11/2017</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C7C3309F-5547-4137-B46B-1755FBAD0021}" type="slidenum">
              <a:rPr lang="es-PE" smtClean="0"/>
              <a:t>‹Nº›</a:t>
            </a:fld>
            <a:endParaRPr lang="es-PE"/>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3ECE4236-C3B0-4BFC-9E25-FAA85FA61453}" type="datetimeFigureOut">
              <a:rPr lang="es-PE" smtClean="0"/>
              <a:t>28/11/2017</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C7C3309F-5547-4137-B46B-1755FBAD0021}" type="slidenum">
              <a:rPr lang="es-PE" smtClean="0"/>
              <a:t>‹Nº›</a:t>
            </a:fld>
            <a:endParaRPr lang="es-PE"/>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ECE4236-C3B0-4BFC-9E25-FAA85FA61453}" type="datetimeFigureOut">
              <a:rPr lang="es-PE" smtClean="0"/>
              <a:t>28/11/2017</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C7C3309F-5547-4137-B46B-1755FBAD0021}" type="slidenum">
              <a:rPr lang="es-PE" smtClean="0"/>
              <a:t>‹Nº›</a:t>
            </a:fld>
            <a:endParaRPr lang="es-PE"/>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ECE4236-C3B0-4BFC-9E25-FAA85FA61453}" type="datetimeFigureOut">
              <a:rPr lang="es-PE" smtClean="0"/>
              <a:t>28/11/2017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7C3309F-5547-4137-B46B-1755FBAD0021}" type="slidenum">
              <a:rPr lang="es-PE" smtClean="0"/>
              <a:t>‹Nº›</a:t>
            </a:fld>
            <a:endParaRPr lang="es-PE"/>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ECE4236-C3B0-4BFC-9E25-FAA85FA61453}" type="datetimeFigureOut">
              <a:rPr lang="es-PE" smtClean="0"/>
              <a:t>28/11/2017</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C7C3309F-5547-4137-B46B-1755FBAD0021}" type="slidenum">
              <a:rPr lang="es-PE" smtClean="0"/>
              <a:t>‹Nº›</a:t>
            </a:fld>
            <a:endParaRPr lang="es-PE"/>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ECE4236-C3B0-4BFC-9E25-FAA85FA61453}" type="datetimeFigureOut">
              <a:rPr lang="es-PE" smtClean="0"/>
              <a:t>28/11/2017</a:t>
            </a:fld>
            <a:endParaRPr lang="es-PE"/>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PE"/>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C7C3309F-5547-4137-B46B-1755FBAD0021}" type="slidenum">
              <a:rPr lang="es-PE" smtClean="0"/>
              <a:t>‹Nº›</a:t>
            </a:fld>
            <a:endParaRPr lang="es-PE"/>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PE" dirty="0"/>
              <a:t>MINERIA DE DATOS</a:t>
            </a:r>
          </a:p>
        </p:txBody>
      </p:sp>
      <p:sp>
        <p:nvSpPr>
          <p:cNvPr id="3" name="2 Subtítulo"/>
          <p:cNvSpPr>
            <a:spLocks noGrp="1"/>
          </p:cNvSpPr>
          <p:nvPr>
            <p:ph type="subTitle" idx="1"/>
          </p:nvPr>
        </p:nvSpPr>
        <p:spPr>
          <a:xfrm>
            <a:off x="1219200" y="5124450"/>
            <a:ext cx="6953200" cy="680814"/>
          </a:xfrm>
        </p:spPr>
        <p:txBody>
          <a:bodyPr>
            <a:normAutofit fontScale="92500" lnSpcReduction="20000"/>
          </a:bodyPr>
          <a:lstStyle/>
          <a:p>
            <a:r>
              <a:rPr lang="es-ES_tradnl" dirty="0" smtClean="0"/>
              <a:t>Integrantes : Zamir Arias Nicolas </a:t>
            </a:r>
          </a:p>
          <a:p>
            <a:r>
              <a:rPr lang="es-ES_tradnl" dirty="0" smtClean="0"/>
              <a:t>Jaime Medina Anchita</a:t>
            </a:r>
            <a:endParaRPr lang="es-PE"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917" b="3739"/>
          <a:stretch/>
        </p:blipFill>
        <p:spPr bwMode="auto">
          <a:xfrm>
            <a:off x="2267744" y="207341"/>
            <a:ext cx="4824536" cy="330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6724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 Marcador de contenido"/>
          <p:cNvSpPr txBox="1">
            <a:spLocks/>
          </p:cNvSpPr>
          <p:nvPr/>
        </p:nvSpPr>
        <p:spPr>
          <a:xfrm>
            <a:off x="349188" y="620688"/>
            <a:ext cx="8229600" cy="2808312"/>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s-PE" dirty="0" smtClean="0"/>
              <a:t>En definitiva, la minería de datos es una tecnología usada para descubrir información oculta y desconocida, pero potencialmente útil, a partir de las fuentes de información de la propia empresa. Obtiene un conocimiento de un negocio, utilizando técnicas de clustering, redes neuronales, árboles de decisión y reglas de asociación</a:t>
            </a:r>
            <a:endParaRPr lang="es-PE"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573016"/>
            <a:ext cx="3644138" cy="2757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88" y="3514120"/>
            <a:ext cx="4114800" cy="2781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2522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sz="4400" b="1" dirty="0" smtClean="0"/>
              <a:t>INTRODUCCIÓN</a:t>
            </a:r>
            <a:endParaRPr lang="es-PE" sz="4400" dirty="0"/>
          </a:p>
        </p:txBody>
      </p:sp>
      <p:sp>
        <p:nvSpPr>
          <p:cNvPr id="3" name="2 Marcador de contenido"/>
          <p:cNvSpPr>
            <a:spLocks noGrp="1"/>
          </p:cNvSpPr>
          <p:nvPr>
            <p:ph sz="quarter" idx="1"/>
          </p:nvPr>
        </p:nvSpPr>
        <p:spPr>
          <a:xfrm>
            <a:off x="457200" y="1484784"/>
            <a:ext cx="8075240" cy="924433"/>
          </a:xfrm>
        </p:spPr>
        <p:txBody>
          <a:bodyPr>
            <a:normAutofit/>
          </a:bodyPr>
          <a:lstStyle/>
          <a:p>
            <a:r>
              <a:rPr lang="es-PE" dirty="0" smtClean="0"/>
              <a:t>Datos, Información, Conocimiento</a:t>
            </a:r>
          </a:p>
          <a:p>
            <a:endParaRPr lang="es-PE" dirty="0"/>
          </a:p>
          <a:p>
            <a:endParaRPr lang="es-PE" dirty="0"/>
          </a:p>
        </p:txBody>
      </p:sp>
      <p:pic>
        <p:nvPicPr>
          <p:cNvPr id="1026" name="Picture 2" descr="Resultado de imagen para da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69613"/>
            <a:ext cx="1575155" cy="11798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mineria de dato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221088"/>
            <a:ext cx="1426594" cy="11163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conocimien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7" y="2460696"/>
            <a:ext cx="1504975" cy="139767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075101" y="3909855"/>
            <a:ext cx="1656184" cy="369332"/>
          </a:xfrm>
          <a:prstGeom prst="rect">
            <a:avLst/>
          </a:prstGeom>
          <a:noFill/>
        </p:spPr>
        <p:txBody>
          <a:bodyPr wrap="square" rtlCol="0">
            <a:spAutoFit/>
          </a:bodyPr>
          <a:lstStyle/>
          <a:p>
            <a:r>
              <a:rPr lang="es-PE" dirty="0" smtClean="0"/>
              <a:t>Muchos Datos</a:t>
            </a:r>
            <a:endParaRPr lang="es-PE" dirty="0"/>
          </a:p>
        </p:txBody>
      </p:sp>
      <p:sp>
        <p:nvSpPr>
          <p:cNvPr id="8" name="CuadroTexto 7"/>
          <p:cNvSpPr txBox="1"/>
          <p:nvPr/>
        </p:nvSpPr>
        <p:spPr>
          <a:xfrm>
            <a:off x="3247679" y="5375683"/>
            <a:ext cx="2044401" cy="369332"/>
          </a:xfrm>
          <a:prstGeom prst="rect">
            <a:avLst/>
          </a:prstGeom>
          <a:noFill/>
        </p:spPr>
        <p:txBody>
          <a:bodyPr wrap="square" rtlCol="0">
            <a:spAutoFit/>
          </a:bodyPr>
          <a:lstStyle/>
          <a:p>
            <a:r>
              <a:rPr lang="es-PE" dirty="0" smtClean="0"/>
              <a:t>Minería de Datos</a:t>
            </a:r>
            <a:endParaRPr lang="es-PE" dirty="0"/>
          </a:p>
        </p:txBody>
      </p:sp>
      <p:sp>
        <p:nvSpPr>
          <p:cNvPr id="9" name="CuadroTexto 8"/>
          <p:cNvSpPr txBox="1"/>
          <p:nvPr/>
        </p:nvSpPr>
        <p:spPr>
          <a:xfrm>
            <a:off x="6008562" y="3909855"/>
            <a:ext cx="1656184" cy="369332"/>
          </a:xfrm>
          <a:prstGeom prst="rect">
            <a:avLst/>
          </a:prstGeom>
          <a:noFill/>
        </p:spPr>
        <p:txBody>
          <a:bodyPr wrap="square" rtlCol="0">
            <a:spAutoFit/>
          </a:bodyPr>
          <a:lstStyle/>
          <a:p>
            <a:r>
              <a:rPr lang="es-PE" dirty="0" smtClean="0"/>
              <a:t>Conocimiento</a:t>
            </a:r>
            <a:endParaRPr lang="es-PE" dirty="0"/>
          </a:p>
        </p:txBody>
      </p:sp>
      <p:sp>
        <p:nvSpPr>
          <p:cNvPr id="5" name="Flecha abajo 4"/>
          <p:cNvSpPr/>
          <p:nvPr/>
        </p:nvSpPr>
        <p:spPr>
          <a:xfrm rot="18459102">
            <a:off x="2515261" y="4285058"/>
            <a:ext cx="432048" cy="10198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Flecha abajo 10"/>
          <p:cNvSpPr/>
          <p:nvPr/>
        </p:nvSpPr>
        <p:spPr>
          <a:xfrm rot="13562771">
            <a:off x="5444388" y="4244170"/>
            <a:ext cx="432048" cy="10198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20054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smtClean="0"/>
              <a:t>KDD “Knowledge </a:t>
            </a:r>
            <a:r>
              <a:rPr lang="es-PE" dirty="0"/>
              <a:t>Discovery in </a:t>
            </a:r>
            <a:r>
              <a:rPr lang="es-PE" dirty="0" smtClean="0"/>
              <a:t>Databases” ¿Qué </a:t>
            </a:r>
            <a:r>
              <a:rPr lang="es-PE" dirty="0"/>
              <a:t>es? </a:t>
            </a:r>
          </a:p>
        </p:txBody>
      </p:sp>
      <p:sp>
        <p:nvSpPr>
          <p:cNvPr id="4" name="CuadroTexto 3"/>
          <p:cNvSpPr txBox="1"/>
          <p:nvPr/>
        </p:nvSpPr>
        <p:spPr>
          <a:xfrm>
            <a:off x="2689970" y="4293096"/>
            <a:ext cx="3332012" cy="400110"/>
          </a:xfrm>
          <a:prstGeom prst="rect">
            <a:avLst/>
          </a:prstGeom>
          <a:noFill/>
        </p:spPr>
        <p:txBody>
          <a:bodyPr wrap="square" rtlCol="0">
            <a:spAutoFit/>
          </a:bodyPr>
          <a:lstStyle/>
          <a:p>
            <a:r>
              <a:rPr lang="es-PE" sz="2000" dirty="0" smtClean="0"/>
              <a:t>Identificar patrones útiles</a:t>
            </a:r>
            <a:endParaRPr lang="es-PE" sz="2000" dirty="0"/>
          </a:p>
        </p:txBody>
      </p:sp>
      <p:sp>
        <p:nvSpPr>
          <p:cNvPr id="6" name="CuadroTexto 5"/>
          <p:cNvSpPr txBox="1"/>
          <p:nvPr/>
        </p:nvSpPr>
        <p:spPr>
          <a:xfrm>
            <a:off x="3812633" y="2588257"/>
            <a:ext cx="903383" cy="400110"/>
          </a:xfrm>
          <a:prstGeom prst="rect">
            <a:avLst/>
          </a:prstGeom>
          <a:noFill/>
        </p:spPr>
        <p:txBody>
          <a:bodyPr wrap="square" rtlCol="0">
            <a:spAutoFit/>
          </a:bodyPr>
          <a:lstStyle/>
          <a:p>
            <a:r>
              <a:rPr lang="es-PE" sz="2000" dirty="0" smtClean="0"/>
              <a:t>Datos</a:t>
            </a:r>
            <a:endParaRPr lang="es-PE" sz="2000" dirty="0"/>
          </a:p>
        </p:txBody>
      </p:sp>
      <p:sp>
        <p:nvSpPr>
          <p:cNvPr id="7" name="Flecha abajo 6"/>
          <p:cNvSpPr/>
          <p:nvPr/>
        </p:nvSpPr>
        <p:spPr>
          <a:xfrm>
            <a:off x="4012295" y="3320242"/>
            <a:ext cx="360040"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CuadroTexto 7"/>
          <p:cNvSpPr txBox="1"/>
          <p:nvPr/>
        </p:nvSpPr>
        <p:spPr>
          <a:xfrm>
            <a:off x="1043608" y="1333053"/>
            <a:ext cx="7344816" cy="923330"/>
          </a:xfrm>
          <a:prstGeom prst="rect">
            <a:avLst/>
          </a:prstGeom>
          <a:noFill/>
        </p:spPr>
        <p:txBody>
          <a:bodyPr wrap="square" rtlCol="0">
            <a:spAutoFit/>
          </a:bodyPr>
          <a:lstStyle/>
          <a:p>
            <a:r>
              <a:rPr lang="es-PE" dirty="0"/>
              <a:t>E</a:t>
            </a:r>
            <a:r>
              <a:rPr lang="es-PE" dirty="0" smtClean="0"/>
              <a:t>s </a:t>
            </a:r>
            <a:r>
              <a:rPr lang="es-PE" dirty="0"/>
              <a:t>un campo de la estadística y las </a:t>
            </a:r>
            <a:r>
              <a:rPr lang="es-PE" dirty="0" smtClean="0"/>
              <a:t>ciencias de la computación referido </a:t>
            </a:r>
            <a:r>
              <a:rPr lang="es-PE" dirty="0"/>
              <a:t>al proceso que intenta descubrir patrones en grandes volúmenes de conjuntos de </a:t>
            </a:r>
            <a:r>
              <a:rPr lang="es-PE" dirty="0" smtClean="0"/>
              <a:t>datos.</a:t>
            </a:r>
            <a:endParaRPr lang="es-PE" dirty="0"/>
          </a:p>
        </p:txBody>
      </p:sp>
    </p:spTree>
    <p:extLst>
      <p:ext uri="{BB962C8B-B14F-4D97-AF65-F5344CB8AC3E}">
        <p14:creationId xmlns:p14="http://schemas.microsoft.com/office/powerpoint/2010/main" val="1762233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PROCESO DEL KDD</a:t>
            </a:r>
            <a:endParaRPr lang="es-PE" dirty="0"/>
          </a:p>
        </p:txBody>
      </p:sp>
      <p:pic>
        <p:nvPicPr>
          <p:cNvPr id="2050" name="Picture 2" descr="Resultado de imagen para PROCESO KDD"/>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6552728" cy="328911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475656" y="4773896"/>
            <a:ext cx="5184576" cy="1477328"/>
          </a:xfrm>
          <a:prstGeom prst="rect">
            <a:avLst/>
          </a:prstGeom>
          <a:noFill/>
        </p:spPr>
        <p:txBody>
          <a:bodyPr wrap="square" rtlCol="0">
            <a:spAutoFit/>
          </a:bodyPr>
          <a:lstStyle/>
          <a:p>
            <a:r>
              <a:rPr lang="es-PE" dirty="0"/>
              <a:t>¿</a:t>
            </a:r>
            <a:r>
              <a:rPr lang="es-PE" dirty="0" smtClean="0"/>
              <a:t>Para que se usa? </a:t>
            </a:r>
          </a:p>
          <a:p>
            <a:endParaRPr lang="es-PE" dirty="0"/>
          </a:p>
          <a:p>
            <a:pPr marL="285750" indent="-285750">
              <a:buFont typeface="Arial" panose="020B0604020202020204" pitchFamily="34" charset="0"/>
              <a:buChar char="•"/>
            </a:pPr>
            <a:r>
              <a:rPr lang="es-PE" dirty="0" smtClean="0"/>
              <a:t>Procesar grandes cantidades de datos</a:t>
            </a:r>
          </a:p>
          <a:p>
            <a:pPr marL="285750" indent="-285750">
              <a:buFont typeface="Arial" panose="020B0604020202020204" pitchFamily="34" charset="0"/>
              <a:buChar char="•"/>
            </a:pPr>
            <a:r>
              <a:rPr lang="es-PE" dirty="0" smtClean="0"/>
              <a:t>Identificar patrones relevantes</a:t>
            </a:r>
          </a:p>
          <a:p>
            <a:pPr marL="285750" indent="-285750">
              <a:buFont typeface="Arial" panose="020B0604020202020204" pitchFamily="34" charset="0"/>
              <a:buChar char="•"/>
            </a:pPr>
            <a:r>
              <a:rPr lang="es-PE" dirty="0" smtClean="0"/>
              <a:t>Generar resultados</a:t>
            </a:r>
            <a:endParaRPr lang="es-PE" dirty="0"/>
          </a:p>
        </p:txBody>
      </p:sp>
    </p:spTree>
    <p:extLst>
      <p:ext uri="{BB962C8B-B14F-4D97-AF65-F5344CB8AC3E}">
        <p14:creationId xmlns:p14="http://schemas.microsoft.com/office/powerpoint/2010/main" val="35235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b="1" dirty="0"/>
              <a:t>CONCEPTO MINERIA DE </a:t>
            </a:r>
            <a:r>
              <a:rPr lang="es-PE" b="1" dirty="0" smtClean="0"/>
              <a:t>DATOS</a:t>
            </a:r>
            <a:endParaRPr lang="es-PE" dirty="0"/>
          </a:p>
        </p:txBody>
      </p:sp>
      <p:sp>
        <p:nvSpPr>
          <p:cNvPr id="3" name="2 Marcador de contenido"/>
          <p:cNvSpPr>
            <a:spLocks noGrp="1"/>
          </p:cNvSpPr>
          <p:nvPr>
            <p:ph sz="quarter" idx="1"/>
          </p:nvPr>
        </p:nvSpPr>
        <p:spPr>
          <a:xfrm>
            <a:off x="457200" y="1340768"/>
            <a:ext cx="8229600" cy="4816192"/>
          </a:xfrm>
        </p:spPr>
        <p:txBody>
          <a:bodyPr/>
          <a:lstStyle/>
          <a:p>
            <a:endParaRPr lang="es-PE" dirty="0"/>
          </a:p>
          <a:p>
            <a:endParaRPr lang="es-PE" dirty="0"/>
          </a:p>
        </p:txBody>
      </p:sp>
      <p:pic>
        <p:nvPicPr>
          <p:cNvPr id="4" name="Imagen 3"/>
          <p:cNvPicPr>
            <a:picLocks noChangeAspect="1"/>
          </p:cNvPicPr>
          <p:nvPr/>
        </p:nvPicPr>
        <p:blipFill rotWithShape="1">
          <a:blip r:embed="rId2"/>
          <a:srcRect l="17713" t="2401" r="17713"/>
          <a:stretch/>
        </p:blipFill>
        <p:spPr>
          <a:xfrm>
            <a:off x="1403648" y="1238853"/>
            <a:ext cx="5904656" cy="5020022"/>
          </a:xfrm>
          <a:prstGeom prst="rect">
            <a:avLst/>
          </a:prstGeom>
        </p:spPr>
      </p:pic>
    </p:spTree>
    <p:extLst>
      <p:ext uri="{BB962C8B-B14F-4D97-AF65-F5344CB8AC3E}">
        <p14:creationId xmlns:p14="http://schemas.microsoft.com/office/powerpoint/2010/main" val="3537747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229600" cy="882352"/>
          </a:xfrm>
        </p:spPr>
        <p:txBody>
          <a:bodyPr>
            <a:normAutofit/>
          </a:bodyPr>
          <a:lstStyle/>
          <a:p>
            <a:r>
              <a:rPr lang="es-PE" b="1" dirty="0"/>
              <a:t>IMPORTANCIA DE LA DATA </a:t>
            </a:r>
            <a:r>
              <a:rPr lang="es-PE" b="1" dirty="0" smtClean="0"/>
              <a:t>MINING</a:t>
            </a:r>
            <a:endParaRPr lang="es-PE" dirty="0"/>
          </a:p>
        </p:txBody>
      </p:sp>
      <p:sp>
        <p:nvSpPr>
          <p:cNvPr id="3" name="Marcador de contenido 2"/>
          <p:cNvSpPr>
            <a:spLocks noGrp="1"/>
          </p:cNvSpPr>
          <p:nvPr>
            <p:ph sz="quarter" idx="1"/>
          </p:nvPr>
        </p:nvSpPr>
        <p:spPr>
          <a:xfrm>
            <a:off x="457200" y="1340768"/>
            <a:ext cx="8229600" cy="4937760"/>
          </a:xfrm>
        </p:spPr>
        <p:txBody>
          <a:bodyPr/>
          <a:lstStyle/>
          <a:p>
            <a:r>
              <a:rPr lang="es-PE" sz="2400" dirty="0"/>
              <a:t>En el ámbito comercial, resulta interesante encontrar patrones ocultos de consumo de los clientes para poder explorar nuevos horizontes. Saber por ejemplo, que un vehículo deportivo corre un riesgo de accidente casi igual al de un vehículo normal cuando su dueño tiene un segundo vehículo en casa ayuda a crear nuevas estrategias comerciales para ese grupo de clientes. Asimismo, predecir el comportamiento de un futuro cliente, basándose en los datos históricos de clientes que presentaron el mismo perfil, ayuda a poder retenerlo durante el mayor tiempo posible.</a:t>
            </a:r>
          </a:p>
          <a:p>
            <a:endParaRPr lang="es-PE" dirty="0"/>
          </a:p>
        </p:txBody>
      </p:sp>
    </p:spTree>
    <p:extLst>
      <p:ext uri="{BB962C8B-B14F-4D97-AF65-F5344CB8AC3E}">
        <p14:creationId xmlns:p14="http://schemas.microsoft.com/office/powerpoint/2010/main" val="914242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lnSpcReduction="10000"/>
          </a:bodyPr>
          <a:lstStyle/>
          <a:p>
            <a:r>
              <a:rPr lang="es-PE" dirty="0"/>
              <a:t>Vivimos permanentemente bombardeados por informes sobre la importancia del conocimiento y la información para obtener ventajas competitivas en un mundo globalizado. Las actividades de vigilancia e inteligencia, en el contexto de la "sociedad de la Información", se considera como "la transformación de la información en conocimiento, y del conocimiento en acción". Es por esto la importancia del "análisis de la información" en el seno de todas las actividades en donde se trata de transformar los datos brutos con el fin de extraer los conocimientos que puedan ser explotados y útiles en un determinado campo de acción.</a:t>
            </a:r>
          </a:p>
          <a:p>
            <a:endParaRPr lang="es-PE" dirty="0"/>
          </a:p>
        </p:txBody>
      </p:sp>
    </p:spTree>
    <p:extLst>
      <p:ext uri="{BB962C8B-B14F-4D97-AF65-F5344CB8AC3E}">
        <p14:creationId xmlns:p14="http://schemas.microsoft.com/office/powerpoint/2010/main" val="3966308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810344"/>
          </a:xfrm>
        </p:spPr>
        <p:txBody>
          <a:bodyPr>
            <a:normAutofit/>
          </a:bodyPr>
          <a:lstStyle/>
          <a:p>
            <a:r>
              <a:rPr lang="es-PE" b="1" dirty="0"/>
              <a:t>HERRAMIENTAS DE </a:t>
            </a:r>
            <a:r>
              <a:rPr lang="es-PE" b="1" dirty="0" smtClean="0"/>
              <a:t>SOFTWARE</a:t>
            </a:r>
            <a:endParaRPr lang="es-PE" dirty="0"/>
          </a:p>
        </p:txBody>
      </p:sp>
      <p:sp>
        <p:nvSpPr>
          <p:cNvPr id="3" name="2 Marcador de contenido"/>
          <p:cNvSpPr>
            <a:spLocks noGrp="1"/>
          </p:cNvSpPr>
          <p:nvPr>
            <p:ph sz="quarter" idx="1"/>
          </p:nvPr>
        </p:nvSpPr>
        <p:spPr/>
        <p:txBody>
          <a:bodyPr>
            <a:normAutofit fontScale="77500" lnSpcReduction="20000"/>
          </a:bodyPr>
          <a:lstStyle/>
          <a:p>
            <a:pPr marL="0" indent="0">
              <a:buNone/>
            </a:pPr>
            <a:r>
              <a:rPr lang="es-PE" dirty="0"/>
              <a:t>Existen muchas herramientas de software para el desarrollo de modelos de minería de datos tanto libres como comerciales como, por ejemplo:</a:t>
            </a:r>
          </a:p>
          <a:p>
            <a:pPr marL="0" indent="0">
              <a:buNone/>
            </a:pPr>
            <a:r>
              <a:rPr lang="es-PE" dirty="0"/>
              <a:t> </a:t>
            </a:r>
          </a:p>
          <a:p>
            <a:pPr lvl="0"/>
            <a:r>
              <a:rPr lang="es-PE" dirty="0"/>
              <a:t>Dynamic Data Web</a:t>
            </a:r>
          </a:p>
          <a:p>
            <a:endParaRPr lang="es-PE" dirty="0"/>
          </a:p>
          <a:p>
            <a:pPr lvl="0"/>
            <a:r>
              <a:rPr lang="es-PE" dirty="0"/>
              <a:t>KXEN</a:t>
            </a:r>
          </a:p>
          <a:p>
            <a:endParaRPr lang="es-PE" dirty="0"/>
          </a:p>
          <a:p>
            <a:pPr lvl="0"/>
            <a:r>
              <a:rPr lang="es-PE" dirty="0"/>
              <a:t>KNIME</a:t>
            </a:r>
          </a:p>
          <a:p>
            <a:endParaRPr lang="es-PE" dirty="0"/>
          </a:p>
          <a:p>
            <a:pPr lvl="0"/>
            <a:r>
              <a:rPr lang="es-PE" dirty="0"/>
              <a:t>Orange</a:t>
            </a:r>
          </a:p>
          <a:p>
            <a:endParaRPr lang="es-PE" dirty="0"/>
          </a:p>
          <a:p>
            <a:pPr lvl="0"/>
            <a:r>
              <a:rPr lang="es-PE" dirty="0"/>
              <a:t>RapidMiner</a:t>
            </a:r>
          </a:p>
          <a:p>
            <a:endParaRPr lang="es-PE" dirty="0"/>
          </a:p>
          <a:p>
            <a:pPr lvl="0"/>
            <a:r>
              <a:rPr lang="es-PE" dirty="0"/>
              <a:t>SPSS Clementine</a:t>
            </a:r>
          </a:p>
          <a:p>
            <a:endParaRPr lang="es-PE" dirty="0"/>
          </a:p>
        </p:txBody>
      </p:sp>
    </p:spTree>
    <p:extLst>
      <p:ext uri="{BB962C8B-B14F-4D97-AF65-F5344CB8AC3E}">
        <p14:creationId xmlns:p14="http://schemas.microsoft.com/office/powerpoint/2010/main" val="2482515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r>
              <a:rPr lang="es-PE" sz="2500" dirty="0"/>
              <a:t>El data mining es una de las principales herramientas que se utilizan dentro de los programas de gestión del conocimiento como soporte a la toma de decisiones</a:t>
            </a:r>
            <a:r>
              <a:rPr lang="es-PE" sz="2500" dirty="0" smtClean="0"/>
              <a:t>.</a:t>
            </a:r>
            <a:endParaRPr lang="es-PE" sz="2500" dirty="0"/>
          </a:p>
          <a:p>
            <a:r>
              <a:rPr lang="es-PE" sz="2500" dirty="0"/>
              <a:t>El fin es la extracción de información oculta o análisis de datos mediante técnicas estadísticas de grandes bases de datos</a:t>
            </a:r>
            <a:r>
              <a:rPr lang="es-PE" sz="2500" dirty="0" smtClean="0"/>
              <a:t>.</a:t>
            </a:r>
            <a:endParaRPr lang="es-PE" sz="2500" dirty="0"/>
          </a:p>
          <a:p>
            <a:r>
              <a:rPr lang="es-PE" sz="2500" dirty="0"/>
              <a:t>Las herramientas de data mining o minería de datos pueden responder a preguntas de negocios empresariales a priori no planteadas o que pueden consumir demasiado tiempo para ser resueltas.</a:t>
            </a:r>
          </a:p>
        </p:txBody>
      </p:sp>
    </p:spTree>
    <p:extLst>
      <p:ext uri="{BB962C8B-B14F-4D97-AF65-F5344CB8AC3E}">
        <p14:creationId xmlns:p14="http://schemas.microsoft.com/office/powerpoint/2010/main" val="23923865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84</TotalTime>
  <Words>436</Words>
  <Application>Microsoft Office PowerPoint</Application>
  <PresentationFormat>Presentación en pantalla (4:3)</PresentationFormat>
  <Paragraphs>40</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Bookman Old Style</vt:lpstr>
      <vt:lpstr>Gill Sans MT</vt:lpstr>
      <vt:lpstr>Wingdings</vt:lpstr>
      <vt:lpstr>Wingdings 3</vt:lpstr>
      <vt:lpstr>Origen</vt:lpstr>
      <vt:lpstr>MINERIA DE DATOS</vt:lpstr>
      <vt:lpstr>INTRODUCCIÓN</vt:lpstr>
      <vt:lpstr>KDD “Knowledge Discovery in Databases” ¿Qué es? </vt:lpstr>
      <vt:lpstr>PROCESO DEL KDD</vt:lpstr>
      <vt:lpstr>CONCEPTO MINERIA DE DATOS</vt:lpstr>
      <vt:lpstr>IMPORTANCIA DE LA DATA MINING</vt:lpstr>
      <vt:lpstr>Presentación de PowerPoint</vt:lpstr>
      <vt:lpstr>HERRAMIENTAS DE SOFTWARE</vt:lpstr>
      <vt:lpstr>Presentación de PowerPoint</vt:lpstr>
      <vt:lpstr>Presentación de PowerPoint</vt:lpstr>
    </vt:vector>
  </TitlesOfParts>
  <Company>GP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MINERIA DE DATOS</dc:title>
  <dc:creator>Jaime</dc:creator>
  <cp:lastModifiedBy>Zamir</cp:lastModifiedBy>
  <cp:revision>14</cp:revision>
  <dcterms:created xsi:type="dcterms:W3CDTF">2017-11-27T20:10:58Z</dcterms:created>
  <dcterms:modified xsi:type="dcterms:W3CDTF">2017-11-28T21:01:00Z</dcterms:modified>
</cp:coreProperties>
</file>