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notesMasterIdLst>
    <p:notesMasterId r:id="rId32"/>
  </p:notesMasterIdLst>
  <p:handoutMasterIdLst>
    <p:handoutMasterId r:id="rId33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296" r:id="rId11"/>
    <p:sldId id="297" r:id="rId12"/>
    <p:sldId id="274" r:id="rId13"/>
    <p:sldId id="307" r:id="rId14"/>
    <p:sldId id="298" r:id="rId15"/>
    <p:sldId id="282" r:id="rId16"/>
    <p:sldId id="314" r:id="rId17"/>
    <p:sldId id="326" r:id="rId18"/>
    <p:sldId id="292" r:id="rId19"/>
    <p:sldId id="327" r:id="rId20"/>
    <p:sldId id="335" r:id="rId21"/>
    <p:sldId id="336" r:id="rId22"/>
    <p:sldId id="279" r:id="rId23"/>
    <p:sldId id="285" r:id="rId24"/>
    <p:sldId id="288" r:id="rId25"/>
    <p:sldId id="295" r:id="rId26"/>
    <p:sldId id="342" r:id="rId27"/>
    <p:sldId id="287" r:id="rId28"/>
    <p:sldId id="283" r:id="rId29"/>
    <p:sldId id="304" r:id="rId30"/>
    <p:sldId id="302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CC99"/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 varScale="1">
        <p:scale>
          <a:sx n="79" d="100"/>
          <a:sy n="79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3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972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98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830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17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5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51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26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7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68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29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6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00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9C81-9ABF-4CC6-A3B2-64C4404D071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F512-1508-4AAC-8AEA-BDBC9F23DA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3B37-705E-4260-AE73-A49568CF40A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1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2D2-29EA-4996-968E-AEDF8116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4300-6638-4F58-9E54-08648185B79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82DD-FA75-43B0-9A50-11BB257AEAB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56AC-CC22-4786-8BC7-F1E609518C5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9B00-C417-48F0-A388-3119DABEAED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1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C091-94C5-4E64-B90C-B3BF961A974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8DFA-7E70-4A4E-98CA-7E86A73F19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65CE-87B0-4E9C-AC92-205CD0A3416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4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9B00-C417-48F0-A388-3119DABEAED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9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40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2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6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0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51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53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72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3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4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4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56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6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7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66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8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63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4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5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9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60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75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76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7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8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79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1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82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3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4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85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6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7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88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9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0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91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92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95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96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7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99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00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3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04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6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7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08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11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12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116" name="Imagen 1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" y="0"/>
            <a:ext cx="4419601" cy="3810000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3356992"/>
            <a:ext cx="3290887" cy="34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0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3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7.png"/><Relationship Id="rId4" Type="http://schemas.openxmlformats.org/officeDocument/2006/relationships/slide" Target="slide19.xml"/><Relationship Id="rId9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3.png"/><Relationship Id="rId7" Type="http://schemas.openxmlformats.org/officeDocument/2006/relationships/slide" Target="slide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7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12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2.xml"/><Relationship Id="rId5" Type="http://schemas.openxmlformats.org/officeDocument/2006/relationships/slide" Target="slide5.xml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15.xml"/><Relationship Id="rId1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8.0.1.27.02.I29%20CM%20Indice%20Cambios%20Items%20de%20Configuracion.doc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emf"/><Relationship Id="rId3" Type="http://schemas.openxmlformats.org/officeDocument/2006/relationships/image" Target="../media/image6.png"/><Relationship Id="rId7" Type="http://schemas.openxmlformats.org/officeDocument/2006/relationships/image" Target="../media/image13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6.emf"/><Relationship Id="rId5" Type="http://schemas.openxmlformats.org/officeDocument/2006/relationships/image" Target="../media/image11.wmf"/><Relationship Id="rId10" Type="http://schemas.openxmlformats.org/officeDocument/2006/relationships/image" Target="../media/image15.emf"/><Relationship Id="rId4" Type="http://schemas.openxmlformats.org/officeDocument/2006/relationships/image" Target="../media/image10.emf"/><Relationship Id="rId9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490148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6000" dirty="0" smtClean="0">
                <a:ea typeface="ＭＳ Ｐゴシック" pitchFamily="112" charset="-128"/>
              </a:rPr>
              <a:t>Proceso</a:t>
            </a:r>
            <a:r>
              <a:rPr lang="en-US" sz="6000" dirty="0" smtClean="0">
                <a:ea typeface="ＭＳ Ｐゴシック" pitchFamily="112" charset="-128"/>
              </a:rPr>
              <a:t> </a:t>
            </a:r>
            <a:r>
              <a:rPr lang="en-US" sz="6000" dirty="0">
                <a:ea typeface="ＭＳ Ｐゴシック" pitchFamily="112" charset="-128"/>
              </a:rPr>
              <a:t>de </a:t>
            </a:r>
            <a:r>
              <a:rPr lang="es-PE" sz="6000" dirty="0" smtClean="0">
                <a:ea typeface="ＭＳ Ｐゴシック" pitchFamily="112" charset="-128"/>
              </a:rPr>
              <a:t>Gestión</a:t>
            </a:r>
            <a:r>
              <a:rPr lang="en-US" sz="6000" dirty="0" smtClean="0">
                <a:ea typeface="ＭＳ Ｐゴシック" pitchFamily="112" charset="-128"/>
              </a:rPr>
              <a:t> </a:t>
            </a:r>
            <a:r>
              <a:rPr lang="en-US" sz="6000" dirty="0">
                <a:ea typeface="ＭＳ Ｐゴシック" pitchFamily="112" charset="-128"/>
              </a:rPr>
              <a:t>de </a:t>
            </a:r>
            <a:r>
              <a:rPr lang="es-PE" sz="6000" dirty="0" smtClean="0">
                <a:ea typeface="ＭＳ Ｐゴシック" pitchFamily="112" charset="-128"/>
              </a:rPr>
              <a:t>Configuración</a:t>
            </a:r>
            <a:endParaRPr lang="es-PE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46480" y="1557338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88828" y="2497137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18" y="315913"/>
            <a:ext cx="6657181" cy="952500"/>
          </a:xfrm>
          <a:prstGeom prst="rect">
            <a:avLst/>
          </a:prstGeom>
        </p:spPr>
      </p:pic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3132138" y="434754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Entradas y salidas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solidFill>
              <a:srgbClr val="00CC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23528" y="2525713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8" y="-171399"/>
            <a:ext cx="6443661" cy="1592214"/>
          </a:xfrm>
          <a:prstGeom prst="rect">
            <a:avLst/>
          </a:prstGeom>
        </p:spPr>
      </p:pic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068637" y="177148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Gestión de la Configuración</a:t>
            </a:r>
            <a:endParaRPr lang="es-ES" sz="3200" b="1" dirty="0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Detalle</a:t>
            </a:r>
          </a:p>
          <a:p>
            <a:r>
              <a:rPr lang="es-PE" sz="1200" b="1">
                <a:hlinkClick r:id="rId6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</a:t>
              </a:r>
              <a:r>
                <a:rPr lang="es-PE" sz="800" b="1" dirty="0">
                  <a:solidFill>
                    <a:srgbClr val="000066"/>
                  </a:solidFill>
                </a:rPr>
                <a:t>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8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(1)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-171399"/>
            <a:ext cx="6300192" cy="1584274"/>
          </a:xfrm>
          <a:prstGeom prst="rect">
            <a:avLst/>
          </a:prstGeom>
        </p:spPr>
      </p:pic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3673496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), 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proyecto/ 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 de Gestión de Calidad-Productos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3419872" y="135809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 dirty="0">
                <a:solidFill>
                  <a:schemeClr val="bg1"/>
                </a:solidFill>
              </a:rPr>
              <a:t>Gestión de la Configuración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3249" y="2852936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217852"/>
            <a:ext cx="8244407" cy="1673550"/>
          </a:xfrm>
          <a:prstGeom prst="rect">
            <a:avLst/>
          </a:prstGeom>
        </p:spPr>
      </p:pic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4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(1)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 dirty="0">
                <a:hlinkClick r:id="rId6" action="ppaction://hlinksldjump"/>
              </a:rPr>
              <a:t>Detalle </a:t>
            </a:r>
          </a:p>
          <a:p>
            <a:r>
              <a:rPr lang="es-PE" sz="1200" b="1" dirty="0">
                <a:hlinkClick r:id="rId6" action="ppaction://hlinksldjump"/>
              </a:rPr>
              <a:t>Actividad</a:t>
            </a:r>
            <a:endParaRPr lang="es-ES" sz="1200" b="1" dirty="0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8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(2) 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-171399"/>
            <a:ext cx="8280920" cy="1655712"/>
          </a:xfrm>
          <a:prstGeom prst="rect">
            <a:avLst/>
          </a:prstGeom>
        </p:spPr>
      </p:pic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121546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versionamiento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“SOLACC Formato de Solicitud de Accesos.xls”.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14300" y="2852936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-209566"/>
            <a:ext cx="7214995" cy="1688032"/>
          </a:xfrm>
          <a:prstGeom prst="rect">
            <a:avLst/>
          </a:prstGeom>
        </p:spPr>
      </p:pic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 de Calidad/ 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 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Registro de </a:t>
              </a:r>
              <a:r>
                <a:rPr lang="es-PE" sz="800" b="1" dirty="0" err="1">
                  <a:solidFill>
                    <a:srgbClr val="000066"/>
                  </a:solidFill>
                </a:rPr>
                <a:t>Items</a:t>
              </a:r>
              <a:r>
                <a:rPr lang="es-PE" sz="800" b="1" dirty="0">
                  <a:solidFill>
                    <a:srgbClr val="000066"/>
                  </a:solidFill>
                </a:rPr>
                <a:t>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(5)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REGITCON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(6)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AQ/JP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Registro </a:t>
              </a:r>
              <a:r>
                <a:rPr lang="es-PE" sz="800" b="1" dirty="0">
                  <a:solidFill>
                    <a:srgbClr val="000066"/>
                  </a:solidFill>
                </a:rPr>
                <a:t>de </a:t>
              </a:r>
              <a:r>
                <a:rPr lang="es-PE" sz="800" b="1" dirty="0" err="1">
                  <a:solidFill>
                    <a:srgbClr val="000066"/>
                  </a:solidFill>
                </a:rPr>
                <a:t>Items</a:t>
              </a:r>
              <a:r>
                <a:rPr lang="es-PE" sz="800" b="1" dirty="0">
                  <a:solidFill>
                    <a:srgbClr val="000066"/>
                  </a:solidFill>
                </a:rPr>
                <a:t>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Registro de </a:t>
              </a:r>
              <a:r>
                <a:rPr lang="es-PE" sz="800" b="1" dirty="0" err="1">
                  <a:solidFill>
                    <a:srgbClr val="000066"/>
                  </a:solidFill>
                </a:rPr>
                <a:t>Items</a:t>
              </a:r>
              <a:r>
                <a:rPr lang="es-PE" sz="800" b="1" dirty="0">
                  <a:solidFill>
                    <a:srgbClr val="000066"/>
                  </a:solidFill>
                </a:rPr>
                <a:t>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2843808" y="107032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85" y="502444"/>
            <a:ext cx="3810000" cy="952500"/>
          </a:xfrm>
          <a:prstGeom prst="rect">
            <a:avLst/>
          </a:prstGeom>
        </p:spPr>
      </p:pic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499992" y="688976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	</a:t>
            </a:r>
            <a:r>
              <a:rPr lang="es-PE" sz="2400" dirty="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6. </a:t>
            </a:r>
            <a:r>
              <a:rPr lang="es-PE" sz="2400" dirty="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7. </a:t>
            </a:r>
            <a:r>
              <a:rPr lang="es-PE" sz="2400" dirty="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 dirty="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66CC"/>
                </a:solidFill>
              </a:rPr>
              <a:t>8. </a:t>
            </a:r>
            <a:r>
              <a:rPr lang="es-PE" sz="2400" dirty="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 dirty="0">
              <a:solidFill>
                <a:srgbClr val="0066CC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56" y="1772272"/>
            <a:ext cx="2376562" cy="4191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80" y="-144654"/>
            <a:ext cx="6512719" cy="1701992"/>
          </a:xfrm>
          <a:prstGeom prst="rect">
            <a:avLst/>
          </a:prstGeom>
        </p:spPr>
      </p:pic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2987824" y="201613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285678916"/>
              </p:ext>
            </p:extLst>
          </p:nvPr>
        </p:nvGraphicFramePr>
        <p:xfrm>
          <a:off x="395288" y="1557338"/>
          <a:ext cx="8229600" cy="3690624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el Registro de ítems de configuración (REGITCON)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versionamiento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y contenido, según lo especificado en la REGITCON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. 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-315416"/>
            <a:ext cx="6912768" cy="1800199"/>
          </a:xfrm>
          <a:prstGeom prst="rect">
            <a:avLst/>
          </a:prstGeom>
        </p:spPr>
      </p:pic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2771800" y="56812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Tareas de la actividad Configurar Documentos de trabajo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88303334"/>
              </p:ext>
            </p:extLst>
          </p:nvPr>
        </p:nvGraphicFramePr>
        <p:xfrm>
          <a:off x="395288" y="1612872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Registro de ítems de configuración (REGITCON)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39552" y="2583904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70" y="135732"/>
            <a:ext cx="6510725" cy="952500"/>
          </a:xfrm>
          <a:prstGeom prst="rect">
            <a:avLst/>
          </a:prstGeom>
        </p:spPr>
      </p:pic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995936" y="32226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Métricas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 dirty="0">
                <a:solidFill>
                  <a:srgbClr val="A50021"/>
                </a:solidFill>
                <a:hlinkClick r:id="rId4" action="ppaction://hlinkfile"/>
              </a:rPr>
              <a:t>Índice de cambios en ítems de configuración</a:t>
            </a:r>
            <a:endParaRPr lang="es-ES" sz="1600" b="1" dirty="0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69863" y="1355725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39713" y="3096865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1367"/>
            <a:ext cx="6804248" cy="952500"/>
          </a:xfrm>
          <a:prstGeom prst="rect">
            <a:avLst/>
          </a:prstGeom>
        </p:spPr>
      </p:pic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779912" y="447898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Artefactos del proceso</a:t>
            </a:r>
            <a:endParaRPr lang="es-ES" sz="3200" dirty="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69881312"/>
              </p:ext>
            </p:extLst>
          </p:nvPr>
        </p:nvGraphicFramePr>
        <p:xfrm>
          <a:off x="422275" y="2420888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 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PPROY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Formato de Solicitud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8031"/>
            <a:ext cx="6732240" cy="952500"/>
          </a:xfrm>
          <a:prstGeom prst="rect">
            <a:avLst/>
          </a:prstGeom>
        </p:spPr>
      </p:pic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995936" y="434562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Artefactos del proceso</a:t>
            </a:r>
            <a:endParaRPr lang="es-ES" sz="3200" dirty="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985683159"/>
              </p:ext>
            </p:extLst>
          </p:nvPr>
        </p:nvGraphicFramePr>
        <p:xfrm>
          <a:off x="422275" y="2780928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 Formato de Solicitud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68300" y="3087687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1451"/>
            <a:ext cx="6732240" cy="952500"/>
          </a:xfrm>
          <a:prstGeom prst="rect">
            <a:avLst/>
          </a:prstGeom>
        </p:spPr>
      </p:pic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95936" y="357982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Historial de revisiones</a:t>
            </a:r>
            <a:endParaRPr lang="es-ES" sz="3200" dirty="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03315751"/>
              </p:ext>
            </p:extLst>
          </p:nvPr>
        </p:nvGraphicFramePr>
        <p:xfrm>
          <a:off x="395288" y="1557338"/>
          <a:ext cx="8259762" cy="209677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12-10-2018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Alex Caicedo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Andres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69863" y="1268760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3568" y="2179019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00049"/>
            <a:ext cx="6873130" cy="952500"/>
          </a:xfrm>
          <a:prstGeom prst="rect">
            <a:avLst/>
          </a:prstGeom>
        </p:spPr>
      </p:pic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55776" y="581027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Objetivo y alcance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proyectos </a:t>
            </a:r>
            <a:r>
              <a:rPr lang="es-ES" sz="1600" dirty="0" smtClean="0">
                <a:solidFill>
                  <a:srgbClr val="0066CC"/>
                </a:solidFill>
              </a:rPr>
              <a:t>involucrados de STARADMIN</a:t>
            </a:r>
            <a:r>
              <a:rPr lang="es-PE" sz="1600" dirty="0" smtClean="0">
                <a:solidFill>
                  <a:srgbClr val="0066CC"/>
                </a:solidFill>
              </a:rPr>
              <a:t> </a:t>
            </a:r>
            <a:r>
              <a:rPr lang="es-PE" sz="1600" dirty="0">
                <a:solidFill>
                  <a:srgbClr val="0066CC"/>
                </a:solidFill>
              </a:rPr>
              <a:t>para el cliente </a:t>
            </a:r>
            <a:r>
              <a:rPr lang="es-PE" sz="1600" dirty="0" smtClean="0">
                <a:solidFill>
                  <a:srgbClr val="0066CC"/>
                </a:solidFill>
              </a:rPr>
              <a:t>LIMBO E.I.R.L</a:t>
            </a:r>
            <a:r>
              <a:rPr lang="es-ES" sz="1600" dirty="0" smtClean="0">
                <a:solidFill>
                  <a:srgbClr val="0066CC"/>
                </a:solidFill>
              </a:rPr>
              <a:t>. 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que gestiona o </a:t>
            </a:r>
            <a:r>
              <a:rPr lang="es-PE" sz="1600" dirty="0" smtClean="0">
                <a:solidFill>
                  <a:srgbClr val="0066CC"/>
                </a:solidFill>
              </a:rPr>
              <a:t>produce el Sistema de Venta y Compra desarrollado por la empresa STARADNIN. </a:t>
            </a:r>
            <a:endParaRPr lang="en-US" sz="1600" dirty="0">
              <a:solidFill>
                <a:srgbClr val="0066CC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" y="1412776"/>
            <a:ext cx="2807145" cy="525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0" y="2971007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30" y="410793"/>
            <a:ext cx="5904656" cy="952500"/>
          </a:xfrm>
          <a:prstGeom prst="rect">
            <a:avLst/>
          </a:prstGeom>
        </p:spPr>
      </p:pic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347864" y="548680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Términos y definiciones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5967053"/>
              </p:ext>
            </p:extLst>
          </p:nvPr>
        </p:nvGraphicFramePr>
        <p:xfrm>
          <a:off x="251618" y="2348880"/>
          <a:ext cx="8569325" cy="3573209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2201"/>
            <a:ext cx="5616624" cy="952500"/>
          </a:xfrm>
          <a:prstGeom prst="rect">
            <a:avLst/>
          </a:prstGeom>
        </p:spPr>
      </p:pic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923928" y="515589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Términos y definiciones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4302955"/>
              </p:ext>
            </p:extLst>
          </p:nvPr>
        </p:nvGraphicFramePr>
        <p:xfrm>
          <a:off x="215106" y="22209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Sistema de Venta y Compra.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68" y="341313"/>
            <a:ext cx="5688632" cy="952500"/>
          </a:xfrm>
          <a:prstGeom prst="rect">
            <a:avLst/>
          </a:prstGeom>
        </p:spPr>
      </p:pic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851920" y="51435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Roles y responsabilidades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215546" y="386104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00808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Analista de Calidad</a:t>
            </a:r>
            <a:endParaRPr lang="es-PE" sz="1400" b="1" dirty="0"/>
          </a:p>
          <a:p>
            <a:r>
              <a:rPr lang="es-PE" sz="1400" b="1" dirty="0" smtClean="0"/>
              <a:t>(</a:t>
            </a:r>
            <a:r>
              <a:rPr lang="es-PE" sz="1400" b="1" dirty="0" smtClean="0"/>
              <a:t>AQ</a:t>
            </a:r>
            <a:r>
              <a:rPr lang="es-PE" sz="1400" b="1" dirty="0" smtClean="0"/>
              <a:t>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215546" y="193581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00808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36898" y="1365129"/>
            <a:ext cx="6913563" cy="2166291"/>
          </a:xfrm>
          <a:prstGeom prst="roundRect">
            <a:avLst>
              <a:gd name="adj" fmla="val 11356"/>
            </a:avLst>
          </a:prstGeom>
          <a:solidFill>
            <a:srgbClr val="00CC99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</a:t>
            </a:r>
            <a:r>
              <a:rPr lang="es-PE" sz="1200" dirty="0" smtClean="0"/>
              <a:t>el Sistema de Compra y Ventas.</a:t>
            </a:r>
            <a:endParaRPr lang="es-PE" sz="1200" dirty="0"/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 smtClean="0"/>
              <a:t>Asegura </a:t>
            </a:r>
            <a:r>
              <a:rPr lang="es-PE" sz="1200" dirty="0"/>
              <a:t>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</a:t>
            </a:r>
            <a:r>
              <a:rPr lang="es-PE" sz="1200" dirty="0" smtClean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</a:t>
            </a:r>
            <a:r>
              <a:rPr lang="es-PE" sz="1200" dirty="0" smtClean="0"/>
              <a:t>.</a:t>
            </a:r>
            <a:endParaRPr lang="es-PE" sz="1200" dirty="0"/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31506" y="3682683"/>
            <a:ext cx="6913563" cy="1351413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</a:t>
            </a:r>
            <a:r>
              <a:rPr lang="es-PE" sz="1200" dirty="0" smtClean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</a:t>
            </a:r>
            <a:r>
              <a:rPr lang="es-PE" sz="1200" dirty="0" smtClean="0"/>
              <a:t>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5546" y="5293902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00808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Documentador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5284414"/>
            <a:ext cx="6913563" cy="935037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8500</TotalTime>
  <Words>2555</Words>
  <Application>Microsoft Office PowerPoint</Application>
  <PresentationFormat>Presentación en pantalla (4:3)</PresentationFormat>
  <Paragraphs>369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Alex JC</cp:lastModifiedBy>
  <cp:revision>475</cp:revision>
  <dcterms:created xsi:type="dcterms:W3CDTF">2008-06-17T21:38:12Z</dcterms:created>
  <dcterms:modified xsi:type="dcterms:W3CDTF">2018-10-17T21:53:10Z</dcterms:modified>
</cp:coreProperties>
</file>