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5" r:id="rId5"/>
    <p:sldId id="292" r:id="rId6"/>
    <p:sldId id="281" r:id="rId7"/>
    <p:sldId id="286" r:id="rId8"/>
    <p:sldId id="289" r:id="rId9"/>
    <p:sldId id="284" r:id="rId10"/>
    <p:sldId id="287" r:id="rId11"/>
    <p:sldId id="290" r:id="rId12"/>
    <p:sldId id="261" r:id="rId13"/>
    <p:sldId id="295" r:id="rId14"/>
    <p:sldId id="269" r:id="rId15"/>
    <p:sldId id="296" r:id="rId16"/>
    <p:sldId id="291" r:id="rId17"/>
    <p:sldId id="288" r:id="rId18"/>
    <p:sldId id="293" r:id="rId19"/>
    <p:sldId id="294" r:id="rId20"/>
    <p:sldId id="270" r:id="rId21"/>
    <p:sldId id="264" r:id="rId22"/>
    <p:sldId id="274" r:id="rId23"/>
    <p:sldId id="275" r:id="rId24"/>
    <p:sldId id="268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478"/>
    <a:srgbClr val="53A6D9"/>
    <a:srgbClr val="BD0755"/>
    <a:srgbClr val="CC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E2212-E3BD-4313-8B45-2FF347F4B85C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428DF-A2E3-418C-B60C-02855BA70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3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428DF-A2E3-418C-B60C-02855BA7094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2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67F0-3D5C-4BF3-9ADB-F0EEB8476F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5BF1-CF1D-4D8D-9DF4-36084B4D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67F0-3D5C-4BF3-9ADB-F0EEB8476F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5BF1-CF1D-4D8D-9DF4-36084B4D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67F0-3D5C-4BF3-9ADB-F0EEB8476F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5BF1-CF1D-4D8D-9DF4-36084B4D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4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67F0-3D5C-4BF3-9ADB-F0EEB8476F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5BF1-CF1D-4D8D-9DF4-36084B4D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0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67F0-3D5C-4BF3-9ADB-F0EEB8476F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5BF1-CF1D-4D8D-9DF4-36084B4D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4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67F0-3D5C-4BF3-9ADB-F0EEB8476F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5BF1-CF1D-4D8D-9DF4-36084B4D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67F0-3D5C-4BF3-9ADB-F0EEB8476F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5BF1-CF1D-4D8D-9DF4-36084B4D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5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67F0-3D5C-4BF3-9ADB-F0EEB8476F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5BF1-CF1D-4D8D-9DF4-36084B4D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67F0-3D5C-4BF3-9ADB-F0EEB8476F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5BF1-CF1D-4D8D-9DF4-36084B4D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6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67F0-3D5C-4BF3-9ADB-F0EEB8476F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5BF1-CF1D-4D8D-9DF4-36084B4D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67F0-3D5C-4BF3-9ADB-F0EEB8476F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5BF1-CF1D-4D8D-9DF4-36084B4D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4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67F0-3D5C-4BF3-9ADB-F0EEB8476F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5BF1-CF1D-4D8D-9DF4-36084B4D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06B4C80D-DA43-4389-9FA1-1F8FB45036A2}"/>
              </a:ext>
            </a:extLst>
          </p:cNvPr>
          <p:cNvSpPr txBox="1"/>
          <p:nvPr/>
        </p:nvSpPr>
        <p:spPr>
          <a:xfrm>
            <a:off x="228600" y="3048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CROWD COUNTING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ADA2949-067F-4703-881B-5AE903647C97}"/>
              </a:ext>
            </a:extLst>
          </p:cNvPr>
          <p:cNvSpPr txBox="1"/>
          <p:nvPr/>
        </p:nvSpPr>
        <p:spPr>
          <a:xfrm>
            <a:off x="3240006" y="2133600"/>
            <a:ext cx="40551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	Aditi Vishwakarma (02)</a:t>
            </a:r>
          </a:p>
          <a:p>
            <a:r>
              <a:rPr lang="en-IN" sz="2400" dirty="0"/>
              <a:t>	Priyal </a:t>
            </a:r>
            <a:r>
              <a:rPr lang="en-IN" sz="2400" dirty="0" err="1"/>
              <a:t>Sanklecha</a:t>
            </a:r>
            <a:r>
              <a:rPr lang="en-IN" sz="2400" dirty="0"/>
              <a:t> (18)</a:t>
            </a:r>
          </a:p>
          <a:p>
            <a:r>
              <a:rPr lang="en-IN" sz="2400" dirty="0"/>
              <a:t>       </a:t>
            </a:r>
            <a:r>
              <a:rPr lang="en-IN" sz="2400" dirty="0" err="1"/>
              <a:t>Tanaya</a:t>
            </a:r>
            <a:r>
              <a:rPr lang="en-IN" sz="2400" dirty="0"/>
              <a:t> </a:t>
            </a:r>
            <a:r>
              <a:rPr lang="en-IN" sz="2400" dirty="0" err="1"/>
              <a:t>Kathale</a:t>
            </a:r>
            <a:r>
              <a:rPr lang="en-IN" sz="2400" dirty="0"/>
              <a:t> (31)</a:t>
            </a:r>
          </a:p>
          <a:p>
            <a:r>
              <a:rPr lang="en-IN" sz="2400" dirty="0"/>
              <a:t>	Zainab Ali(35)</a:t>
            </a:r>
          </a:p>
          <a:p>
            <a:r>
              <a:rPr lang="en-IN" sz="2400" dirty="0"/>
              <a:t>	</a:t>
            </a:r>
            <a:r>
              <a:rPr lang="en-IN" sz="2400"/>
              <a:t>Anshul Chauhan(56)</a:t>
            </a:r>
            <a:endParaRPr lang="en-IN" sz="2400" dirty="0"/>
          </a:p>
          <a:p>
            <a:r>
              <a:rPr lang="en-IN" sz="2400" dirty="0"/>
              <a:t>	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D0557A-6202-49C8-B2DC-7A64353F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666" y="5925911"/>
            <a:ext cx="781878" cy="932089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6E31D296-C344-4131-8F53-E515F58675A3}"/>
              </a:ext>
            </a:extLst>
          </p:cNvPr>
          <p:cNvSpPr txBox="1"/>
          <p:nvPr/>
        </p:nvSpPr>
        <p:spPr>
          <a:xfrm>
            <a:off x="4856921" y="601449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Shri </a:t>
            </a:r>
            <a:r>
              <a:rPr lang="en-IN" dirty="0" err="1"/>
              <a:t>Ramdeobaba</a:t>
            </a:r>
            <a:r>
              <a:rPr lang="en-IN" dirty="0"/>
              <a:t> College Of Engineering And Management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5300E400-EC64-43D7-8D75-83AFBBE3B62D}"/>
              </a:ext>
            </a:extLst>
          </p:cNvPr>
          <p:cNvSpPr txBox="1"/>
          <p:nvPr/>
        </p:nvSpPr>
        <p:spPr>
          <a:xfrm>
            <a:off x="642730" y="1745836"/>
            <a:ext cx="303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Presented By: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EC28317F-0416-4E22-996F-E846A7A06CCD}"/>
              </a:ext>
            </a:extLst>
          </p:cNvPr>
          <p:cNvSpPr txBox="1"/>
          <p:nvPr/>
        </p:nvSpPr>
        <p:spPr>
          <a:xfrm>
            <a:off x="642729" y="4860496"/>
            <a:ext cx="421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Guided By</a:t>
            </a:r>
            <a:r>
              <a:rPr lang="en-IN" dirty="0"/>
              <a:t>:     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29C6054F-C14F-449C-85FE-938920329CF3}"/>
              </a:ext>
            </a:extLst>
          </p:cNvPr>
          <p:cNvSpPr txBox="1"/>
          <p:nvPr/>
        </p:nvSpPr>
        <p:spPr>
          <a:xfrm>
            <a:off x="2794249" y="4885756"/>
            <a:ext cx="24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Prof. </a:t>
            </a:r>
            <a:r>
              <a:rPr lang="en-IN" sz="2400" dirty="0" err="1"/>
              <a:t>Sweta</a:t>
            </a:r>
            <a:r>
              <a:rPr lang="en-IN" sz="2400" dirty="0"/>
              <a:t> Jain</a:t>
            </a:r>
          </a:p>
        </p:txBody>
      </p:sp>
    </p:spTree>
    <p:extLst>
      <p:ext uri="{BB962C8B-B14F-4D97-AF65-F5344CB8AC3E}">
        <p14:creationId xmlns:p14="http://schemas.microsoft.com/office/powerpoint/2010/main" val="348944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F3423C-C621-4B9F-9AF2-D586C342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to make it clear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2780B6-2C78-4A90-95F1-893F6DF1D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02593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9E4A4-FF08-4074-A4A3-8B19928D6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" y="0"/>
            <a:ext cx="4572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DDCA98-09FB-4FE9-8D36-98D690CFF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90" y="0"/>
            <a:ext cx="4536510" cy="3402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21200-9D79-4DAF-81B4-53A4A53FE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" y="3402383"/>
            <a:ext cx="4572000" cy="3455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7F8F9D-AAEA-4A8D-9C05-6CA83AD09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08" y="3402382"/>
            <a:ext cx="4607491" cy="34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38500" y="457200"/>
            <a:ext cx="2209800" cy="12192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processing is used for analysis and manipulation of a digitized image.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43600" y="2099732"/>
            <a:ext cx="2781300" cy="1371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 is given as an image or a video. This can be real time or pre stored.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08418" y="4765964"/>
            <a:ext cx="3352800" cy="1752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Uses libraries such as OpenCV for implementation and YOLO for detection.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00100" y="3055696"/>
            <a:ext cx="2781300" cy="17102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the images based on certain parameters and attributes. </a:t>
            </a:r>
          </a:p>
        </p:txBody>
      </p:sp>
      <p:sp>
        <p:nvSpPr>
          <p:cNvPr id="8" name="Freeform 7"/>
          <p:cNvSpPr/>
          <p:nvPr/>
        </p:nvSpPr>
        <p:spPr>
          <a:xfrm>
            <a:off x="5458691" y="958649"/>
            <a:ext cx="1541956" cy="1133387"/>
          </a:xfrm>
          <a:custGeom>
            <a:avLst/>
            <a:gdLst>
              <a:gd name="connsiteX0" fmla="*/ 0 w 1541956"/>
              <a:gd name="connsiteY0" fmla="*/ 80442 h 1133387"/>
              <a:gd name="connsiteX1" fmla="*/ 1302327 w 1541956"/>
              <a:gd name="connsiteY1" fmla="*/ 108151 h 1133387"/>
              <a:gd name="connsiteX2" fmla="*/ 1537854 w 1541956"/>
              <a:gd name="connsiteY2" fmla="*/ 1133387 h 11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1956" h="1133387">
                <a:moveTo>
                  <a:pt x="0" y="80442"/>
                </a:moveTo>
                <a:cubicBezTo>
                  <a:pt x="523009" y="6551"/>
                  <a:pt x="1046018" y="-67340"/>
                  <a:pt x="1302327" y="108151"/>
                </a:cubicBezTo>
                <a:cubicBezTo>
                  <a:pt x="1558636" y="283642"/>
                  <a:pt x="1548245" y="708514"/>
                  <a:pt x="1537854" y="1133387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588327" y="2678981"/>
            <a:ext cx="2341418" cy="1190467"/>
          </a:xfrm>
          <a:custGeom>
            <a:avLst/>
            <a:gdLst>
              <a:gd name="connsiteX0" fmla="*/ 2341418 w 2341418"/>
              <a:gd name="connsiteY0" fmla="*/ 119637 h 1190467"/>
              <a:gd name="connsiteX1" fmla="*/ 914400 w 2341418"/>
              <a:gd name="connsiteY1" fmla="*/ 78074 h 1190467"/>
              <a:gd name="connsiteX2" fmla="*/ 706582 w 2341418"/>
              <a:gd name="connsiteY2" fmla="*/ 1020183 h 1190467"/>
              <a:gd name="connsiteX3" fmla="*/ 0 w 2341418"/>
              <a:gd name="connsiteY3" fmla="*/ 1186437 h 119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18" h="1190467">
                <a:moveTo>
                  <a:pt x="2341418" y="119637"/>
                </a:moveTo>
                <a:cubicBezTo>
                  <a:pt x="1764145" y="23810"/>
                  <a:pt x="1186873" y="-72017"/>
                  <a:pt x="914400" y="78074"/>
                </a:cubicBezTo>
                <a:cubicBezTo>
                  <a:pt x="641927" y="228165"/>
                  <a:pt x="858982" y="835456"/>
                  <a:pt x="706582" y="1020183"/>
                </a:cubicBezTo>
                <a:cubicBezTo>
                  <a:pt x="554182" y="1204910"/>
                  <a:pt x="277091" y="1195673"/>
                  <a:pt x="0" y="1186437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960383" y="4752109"/>
            <a:ext cx="3041108" cy="983673"/>
          </a:xfrm>
          <a:custGeom>
            <a:avLst/>
            <a:gdLst>
              <a:gd name="connsiteX0" fmla="*/ 228635 w 3041108"/>
              <a:gd name="connsiteY0" fmla="*/ 0 h 983673"/>
              <a:gd name="connsiteX1" fmla="*/ 284053 w 3041108"/>
              <a:gd name="connsiteY1" fmla="*/ 706582 h 983673"/>
              <a:gd name="connsiteX2" fmla="*/ 3041108 w 3041108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108" h="983673">
                <a:moveTo>
                  <a:pt x="228635" y="0"/>
                </a:moveTo>
                <a:cubicBezTo>
                  <a:pt x="21971" y="271318"/>
                  <a:pt x="-184692" y="542637"/>
                  <a:pt x="284053" y="706582"/>
                </a:cubicBezTo>
                <a:cubicBezTo>
                  <a:pt x="752798" y="870527"/>
                  <a:pt x="1896953" y="927100"/>
                  <a:pt x="3041108" y="983673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71843-C24A-4D2E-BD70-7CA61102A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" y="186690"/>
            <a:ext cx="3048000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5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01D8-BBAB-41CB-897B-2C809C97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E3E0-7CF0-4F4F-A8BF-E693FC17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only look once algorithm is clever convolutional neural network used for doing object detection in real time.</a:t>
            </a:r>
          </a:p>
          <a:p>
            <a:r>
              <a:rPr lang="en-US" dirty="0"/>
              <a:t>It applies single neural network to full image and then divides the image into regions and predicts bounding boxes and probabilities for each region.</a:t>
            </a:r>
          </a:p>
          <a:p>
            <a:r>
              <a:rPr lang="en-US" dirty="0"/>
              <a:t>It processes images at 30 FPS and gives much accurate results for real time object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7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7700" y="381000"/>
            <a:ext cx="2171700" cy="12192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 is a broader family of machine learning.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5200" y="2424544"/>
            <a:ext cx="2133600" cy="138545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Primarily used in natural language processing, computer vision ,etc.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4226" y="4724400"/>
            <a:ext cx="2721592" cy="1676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learns to perform classification tasks directly from images and the patterns that naturally occurs in photos.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72199" y="4038600"/>
            <a:ext cx="2362200" cy="1524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Tensor Flow is one of the best deep learning frameworks.</a:t>
            </a:r>
          </a:p>
        </p:txBody>
      </p:sp>
      <p:sp>
        <p:nvSpPr>
          <p:cNvPr id="10" name="Freeform 9"/>
          <p:cNvSpPr/>
          <p:nvPr/>
        </p:nvSpPr>
        <p:spPr>
          <a:xfrm>
            <a:off x="2840182" y="872131"/>
            <a:ext cx="1537854" cy="1538560"/>
          </a:xfrm>
          <a:custGeom>
            <a:avLst/>
            <a:gdLst>
              <a:gd name="connsiteX0" fmla="*/ 0 w 1537854"/>
              <a:gd name="connsiteY0" fmla="*/ 125396 h 1538560"/>
              <a:gd name="connsiteX1" fmla="*/ 1025236 w 1537854"/>
              <a:gd name="connsiteY1" fmla="*/ 139251 h 1538560"/>
              <a:gd name="connsiteX2" fmla="*/ 1537854 w 1537854"/>
              <a:gd name="connsiteY2" fmla="*/ 1538560 h 153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7854" h="1538560">
                <a:moveTo>
                  <a:pt x="0" y="125396"/>
                </a:moveTo>
                <a:cubicBezTo>
                  <a:pt x="384463" y="14560"/>
                  <a:pt x="768927" y="-96276"/>
                  <a:pt x="1025236" y="139251"/>
                </a:cubicBezTo>
                <a:cubicBezTo>
                  <a:pt x="1281545" y="374778"/>
                  <a:pt x="1409699" y="956669"/>
                  <a:pt x="1537854" y="153856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076195" y="3809999"/>
            <a:ext cx="2721592" cy="983673"/>
          </a:xfrm>
          <a:custGeom>
            <a:avLst/>
            <a:gdLst>
              <a:gd name="connsiteX0" fmla="*/ 2464417 w 2721592"/>
              <a:gd name="connsiteY0" fmla="*/ 0 h 969818"/>
              <a:gd name="connsiteX1" fmla="*/ 2533690 w 2721592"/>
              <a:gd name="connsiteY1" fmla="*/ 429491 h 969818"/>
              <a:gd name="connsiteX2" fmla="*/ 358526 w 2721592"/>
              <a:gd name="connsiteY2" fmla="*/ 554182 h 969818"/>
              <a:gd name="connsiteX3" fmla="*/ 26017 w 2721592"/>
              <a:gd name="connsiteY3" fmla="*/ 969818 h 96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592" h="969818">
                <a:moveTo>
                  <a:pt x="2464417" y="0"/>
                </a:moveTo>
                <a:cubicBezTo>
                  <a:pt x="2674544" y="168563"/>
                  <a:pt x="2884672" y="337127"/>
                  <a:pt x="2533690" y="429491"/>
                </a:cubicBezTo>
                <a:cubicBezTo>
                  <a:pt x="2182708" y="521855"/>
                  <a:pt x="776471" y="464128"/>
                  <a:pt x="358526" y="554182"/>
                </a:cubicBezTo>
                <a:cubicBezTo>
                  <a:pt x="-59420" y="644237"/>
                  <a:pt x="-16702" y="807027"/>
                  <a:pt x="26017" y="969818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3255818" y="5361709"/>
            <a:ext cx="2895600" cy="547666"/>
          </a:xfrm>
          <a:custGeom>
            <a:avLst/>
            <a:gdLst>
              <a:gd name="connsiteX0" fmla="*/ 0 w 2895600"/>
              <a:gd name="connsiteY0" fmla="*/ 263236 h 547666"/>
              <a:gd name="connsiteX1" fmla="*/ 1773382 w 2895600"/>
              <a:gd name="connsiteY1" fmla="*/ 540327 h 547666"/>
              <a:gd name="connsiteX2" fmla="*/ 2895600 w 2895600"/>
              <a:gd name="connsiteY2" fmla="*/ 0 h 54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0" h="547666">
                <a:moveTo>
                  <a:pt x="0" y="263236"/>
                </a:moveTo>
                <a:cubicBezTo>
                  <a:pt x="645391" y="423718"/>
                  <a:pt x="1290782" y="584200"/>
                  <a:pt x="1773382" y="540327"/>
                </a:cubicBezTo>
                <a:cubicBezTo>
                  <a:pt x="2255982" y="496454"/>
                  <a:pt x="2575791" y="248227"/>
                  <a:pt x="2895600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51417" y="2020577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DEEP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C4407-CEF9-4ABC-8941-6BA548E2E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41" y="301707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1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9B77-4305-43F4-816E-94584FD7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</a:t>
            </a:r>
            <a:r>
              <a:rPr lang="en-US" dirty="0" err="1"/>
              <a:t>Keras</a:t>
            </a:r>
            <a:r>
              <a:rPr lang="en-US" dirty="0"/>
              <a:t> and Tensor-flow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E22C-10E2-416F-94DB-0D8430A2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Keras</a:t>
            </a:r>
            <a:r>
              <a:rPr lang="en-US" dirty="0"/>
              <a:t> is high level neural network API written in Python and runs on the top of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r>
              <a:rPr lang="en-US" dirty="0"/>
              <a:t>Tensor flow is a foundation library used to create deep learning models directly or by using wrapper libraries.</a:t>
            </a:r>
          </a:p>
          <a:p>
            <a:r>
              <a:rPr lang="en-US" dirty="0"/>
              <a:t>It is mainly used for classification, perception prediction, understanding and creation.</a:t>
            </a:r>
          </a:p>
          <a:p>
            <a:r>
              <a:rPr lang="en-US" dirty="0" err="1"/>
              <a:t>Keras</a:t>
            </a:r>
            <a:r>
              <a:rPr lang="en-US" dirty="0"/>
              <a:t> specifies loss functions, fit the model, execute the model using available data and then make predictions.</a:t>
            </a:r>
          </a:p>
          <a:p>
            <a:r>
              <a:rPr lang="en-US" dirty="0"/>
              <a:t>Further it is used to generate predictions on new data.</a:t>
            </a:r>
          </a:p>
        </p:txBody>
      </p:sp>
    </p:spTree>
    <p:extLst>
      <p:ext uri="{BB962C8B-B14F-4D97-AF65-F5344CB8AC3E}">
        <p14:creationId xmlns:p14="http://schemas.microsoft.com/office/powerpoint/2010/main" val="3160891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4851-DDF5-42C0-95B1-AD6B54A2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BCB0-D724-4C73-B8FD-F876544F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Front end will be constructed in Bootstrap4.</a:t>
            </a:r>
          </a:p>
          <a:p>
            <a:r>
              <a:rPr lang="en-US" sz="3600" dirty="0"/>
              <a:t>Bootstrap is a framework used for frontend development and has modules for CSS and </a:t>
            </a:r>
            <a:r>
              <a:rPr lang="en-US" sz="3600" dirty="0" err="1"/>
              <a:t>javascript</a:t>
            </a:r>
            <a:r>
              <a:rPr lang="en-US" sz="3600" dirty="0"/>
              <a:t>.</a:t>
            </a:r>
          </a:p>
          <a:p>
            <a:r>
              <a:rPr lang="en-US" sz="3600" dirty="0"/>
              <a:t>Features like navigation Bar, carousel etc. are used</a:t>
            </a:r>
          </a:p>
        </p:txBody>
      </p:sp>
    </p:spTree>
    <p:extLst>
      <p:ext uri="{BB962C8B-B14F-4D97-AF65-F5344CB8AC3E}">
        <p14:creationId xmlns:p14="http://schemas.microsoft.com/office/powerpoint/2010/main" val="338638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3F54-2554-4BA0-B148-BB9194AB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,m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ECD630-0923-4E40-B29C-99289A9F2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77"/>
            <a:ext cx="8229600" cy="38828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4549EE-3574-4349-B365-668B066DEADC}"/>
              </a:ext>
            </a:extLst>
          </p:cNvPr>
          <p:cNvSpPr txBox="1"/>
          <p:nvPr/>
        </p:nvSpPr>
        <p:spPr>
          <a:xfrm>
            <a:off x="2133600" y="4572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Website Snapshot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332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0F3B-393A-4B66-959E-1860A0E4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backend </a:t>
            </a:r>
            <a:r>
              <a:rPr lang="en-US" dirty="0" err="1"/>
              <a:t>framweork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CEAA-AFC3-448C-8AB2-8277BBFAC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It is the micro web framework used in python.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IT specifically doesn’t require any tools or libraries.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Basically it is an API in python to develop web applications.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We are using flask for maintaining the database to store the information about the processed images.</a:t>
            </a:r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3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3F0E-25FB-4070-A331-851AE313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or Flask?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3F00-AECB-47AF-BDFD-29F7FC1C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reason of choosing Flask over Django is full-stack web framework while flask is lightweight web framework.</a:t>
            </a:r>
          </a:p>
          <a:p>
            <a:r>
              <a:rPr lang="en-US" dirty="0"/>
              <a:t>Flask accelerate development of simple web applications by providing required functionality.</a:t>
            </a:r>
          </a:p>
          <a:p>
            <a:r>
              <a:rPr lang="en-US" dirty="0"/>
              <a:t>Keeping in mind the requirement of the application, we are using flask in backend as the database for the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7483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4800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Problem Definition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95500" y="1441253"/>
            <a:ext cx="2590800" cy="1219200"/>
          </a:xfrm>
          <a:prstGeom prst="round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Increasing population has been an important subject since many years.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74125" y="2646119"/>
            <a:ext cx="2425235" cy="1849681"/>
          </a:xfrm>
          <a:prstGeom prst="round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Crowd disasters, uncleaned washrooms, poor analysis of crowd leading to improper customer satisfaction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62647" y="4195525"/>
            <a:ext cx="2497282" cy="2524973"/>
          </a:xfrm>
          <a:prstGeom prst="round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Crowd Counting combines preprocessing the image , counting the number, doing analysis and taking actions accordingly.</a:t>
            </a:r>
          </a:p>
        </p:txBody>
      </p:sp>
      <p:sp>
        <p:nvSpPr>
          <p:cNvPr id="7" name="Freeform 6"/>
          <p:cNvSpPr/>
          <p:nvPr/>
        </p:nvSpPr>
        <p:spPr>
          <a:xfrm>
            <a:off x="4821382" y="1824377"/>
            <a:ext cx="1620982" cy="835696"/>
          </a:xfrm>
          <a:custGeom>
            <a:avLst/>
            <a:gdLst>
              <a:gd name="connsiteX0" fmla="*/ 0 w 1620982"/>
              <a:gd name="connsiteY0" fmla="*/ 198387 h 1057368"/>
              <a:gd name="connsiteX1" fmla="*/ 803563 w 1620982"/>
              <a:gd name="connsiteY1" fmla="*/ 59841 h 1057368"/>
              <a:gd name="connsiteX2" fmla="*/ 1620982 w 1620982"/>
              <a:gd name="connsiteY2" fmla="*/ 1057368 h 10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982" h="1057368">
                <a:moveTo>
                  <a:pt x="0" y="198387"/>
                </a:moveTo>
                <a:cubicBezTo>
                  <a:pt x="266699" y="57532"/>
                  <a:pt x="533399" y="-83322"/>
                  <a:pt x="803563" y="59841"/>
                </a:cubicBezTo>
                <a:cubicBezTo>
                  <a:pt x="1073727" y="203004"/>
                  <a:pt x="1620982" y="1057368"/>
                  <a:pt x="1620982" y="1057368"/>
                </a:cubicBezTo>
              </a:path>
            </a:pathLst>
          </a:cu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336982" y="4495004"/>
            <a:ext cx="2054626" cy="963007"/>
          </a:xfrm>
          <a:custGeom>
            <a:avLst/>
            <a:gdLst>
              <a:gd name="connsiteX0" fmla="*/ 1981200 w 2100343"/>
              <a:gd name="connsiteY0" fmla="*/ 0 h 969818"/>
              <a:gd name="connsiteX1" fmla="*/ 1884219 w 2100343"/>
              <a:gd name="connsiteY1" fmla="*/ 678872 h 969818"/>
              <a:gd name="connsiteX2" fmla="*/ 0 w 2100343"/>
              <a:gd name="connsiteY2" fmla="*/ 969818 h 96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343" h="969818">
                <a:moveTo>
                  <a:pt x="1981200" y="0"/>
                </a:moveTo>
                <a:cubicBezTo>
                  <a:pt x="2097809" y="258618"/>
                  <a:pt x="2214419" y="517236"/>
                  <a:pt x="1884219" y="678872"/>
                </a:cubicBezTo>
                <a:cubicBezTo>
                  <a:pt x="1554019" y="840508"/>
                  <a:pt x="777009" y="905163"/>
                  <a:pt x="0" y="969818"/>
                </a:cubicBezTo>
              </a:path>
            </a:pathLst>
          </a:cu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0AE799-CFB8-4CC5-9419-D85191B23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2" y="-30869"/>
            <a:ext cx="4322618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98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31625" y="69796"/>
            <a:ext cx="34290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Methodology</a:t>
            </a:r>
          </a:p>
        </p:txBody>
      </p:sp>
      <p:pic>
        <p:nvPicPr>
          <p:cNvPr id="6" name="Picture 3" descr="C:\Users\Monty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7" y="1891613"/>
            <a:ext cx="1129117" cy="976957"/>
          </a:xfrm>
          <a:prstGeom prst="rect">
            <a:avLst/>
          </a:prstGeom>
          <a:noFill/>
        </p:spPr>
      </p:pic>
      <p:cxnSp>
        <p:nvCxnSpPr>
          <p:cNvPr id="21" name="Straight Connector 20"/>
          <p:cNvCxnSpPr/>
          <p:nvPr/>
        </p:nvCxnSpPr>
        <p:spPr>
          <a:xfrm>
            <a:off x="1442762" y="2394917"/>
            <a:ext cx="660757" cy="193319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3890565" y="1828800"/>
            <a:ext cx="2015031" cy="551292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747295" y="1446624"/>
            <a:ext cx="212973" cy="500965"/>
          </a:xfrm>
          <a:custGeom>
            <a:avLst/>
            <a:gdLst>
              <a:gd name="connsiteX0" fmla="*/ 546799 w 546799"/>
              <a:gd name="connsiteY0" fmla="*/ 720437 h 720437"/>
              <a:gd name="connsiteX1" fmla="*/ 34180 w 546799"/>
              <a:gd name="connsiteY1" fmla="*/ 484909 h 720437"/>
              <a:gd name="connsiteX2" fmla="*/ 89599 w 546799"/>
              <a:gd name="connsiteY2" fmla="*/ 0 h 72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99" h="720437">
                <a:moveTo>
                  <a:pt x="546799" y="720437"/>
                </a:moveTo>
                <a:cubicBezTo>
                  <a:pt x="328589" y="662709"/>
                  <a:pt x="110380" y="604982"/>
                  <a:pt x="34180" y="484909"/>
                </a:cubicBezTo>
                <a:cubicBezTo>
                  <a:pt x="-42020" y="364836"/>
                  <a:pt x="23789" y="182418"/>
                  <a:pt x="89599" y="0"/>
                </a:cubicBezTo>
              </a:path>
            </a:pathLst>
          </a:custGeom>
          <a:ln w="22225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02460" y="964319"/>
            <a:ext cx="151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uses web application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629400" y="457924"/>
            <a:ext cx="2362200" cy="138222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User captures an image which will be subjected to frontend.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629400" y="2790410"/>
            <a:ext cx="2362200" cy="138222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Image will be sent to backend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594764" y="5029200"/>
            <a:ext cx="2362200" cy="138222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object detection will be done with the help of YOLO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428662" y="4953000"/>
            <a:ext cx="2362200" cy="161082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Image will get stored in the database.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02460" y="4953000"/>
            <a:ext cx="2421402" cy="145842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Output count will be displayed and certain actions will be taken to control the crowd.</a:t>
            </a:r>
          </a:p>
        </p:txBody>
      </p:sp>
      <p:cxnSp>
        <p:nvCxnSpPr>
          <p:cNvPr id="43" name="Straight Arrow Connector 42"/>
          <p:cNvCxnSpPr>
            <a:stCxn id="37" idx="2"/>
            <a:endCxn id="38" idx="0"/>
          </p:cNvCxnSpPr>
          <p:nvPr/>
        </p:nvCxnSpPr>
        <p:spPr>
          <a:xfrm>
            <a:off x="7810500" y="1840148"/>
            <a:ext cx="0" cy="95026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9" idx="0"/>
          </p:cNvCxnSpPr>
          <p:nvPr/>
        </p:nvCxnSpPr>
        <p:spPr>
          <a:xfrm flipH="1">
            <a:off x="7775864" y="4172634"/>
            <a:ext cx="34636" cy="85656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39" idx="1"/>
            <a:endCxn id="40" idx="3"/>
          </p:cNvCxnSpPr>
          <p:nvPr/>
        </p:nvCxnSpPr>
        <p:spPr>
          <a:xfrm flipH="1">
            <a:off x="5790862" y="5720312"/>
            <a:ext cx="803902" cy="381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2623862" y="5682212"/>
            <a:ext cx="804800" cy="762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F142556-196D-4769-B4A0-308C57A91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77" y="1494328"/>
            <a:ext cx="1875880" cy="18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74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7690" y="251403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 of Action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2000" y="1558837"/>
            <a:ext cx="2382981" cy="1489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Implementing Front End using bootstrap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28157" y="4724400"/>
            <a:ext cx="2137068" cy="148711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Deciding an Algorithm to train Dataset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248400" y="1517676"/>
            <a:ext cx="2133600" cy="137792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Storing images with standard sizes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19548" y="3164969"/>
            <a:ext cx="185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PHASE 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144981" y="2736876"/>
            <a:ext cx="748146" cy="477378"/>
          </a:xfrm>
          <a:custGeom>
            <a:avLst/>
            <a:gdLst>
              <a:gd name="connsiteX0" fmla="*/ 817418 w 817418"/>
              <a:gd name="connsiteY0" fmla="*/ 512618 h 512618"/>
              <a:gd name="connsiteX1" fmla="*/ 0 w 817418"/>
              <a:gd name="connsiteY1" fmla="*/ 0 h 51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7418" h="512618">
                <a:moveTo>
                  <a:pt x="817418" y="512618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410200" y="2701636"/>
            <a:ext cx="838200" cy="512618"/>
          </a:xfrm>
          <a:custGeom>
            <a:avLst/>
            <a:gdLst>
              <a:gd name="connsiteX0" fmla="*/ 0 w 969818"/>
              <a:gd name="connsiteY0" fmla="*/ 554182 h 554182"/>
              <a:gd name="connsiteX1" fmla="*/ 969818 w 969818"/>
              <a:gd name="connsiteY1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9818" h="554182">
                <a:moveTo>
                  <a:pt x="0" y="554182"/>
                </a:moveTo>
                <a:lnTo>
                  <a:pt x="969818" y="0"/>
                </a:ln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701540" y="3654346"/>
            <a:ext cx="45719" cy="993853"/>
          </a:xfrm>
          <a:custGeom>
            <a:avLst/>
            <a:gdLst>
              <a:gd name="connsiteX0" fmla="*/ 0 w 27709"/>
              <a:gd name="connsiteY0" fmla="*/ 0 h 1080655"/>
              <a:gd name="connsiteX1" fmla="*/ 13854 w 27709"/>
              <a:gd name="connsiteY1" fmla="*/ 498764 h 1080655"/>
              <a:gd name="connsiteX2" fmla="*/ 27709 w 27709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" h="1080655">
                <a:moveTo>
                  <a:pt x="0" y="0"/>
                </a:moveTo>
                <a:cubicBezTo>
                  <a:pt x="4618" y="159327"/>
                  <a:pt x="9236" y="318655"/>
                  <a:pt x="13854" y="498764"/>
                </a:cubicBezTo>
                <a:cubicBezTo>
                  <a:pt x="18472" y="678873"/>
                  <a:pt x="23090" y="879764"/>
                  <a:pt x="27709" y="1080655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8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67400" y="1123565"/>
            <a:ext cx="1981199" cy="1371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Generating the count of persons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1265686"/>
            <a:ext cx="2057400" cy="1248914"/>
          </a:xfrm>
          <a:prstGeom prst="roundRect">
            <a:avLst>
              <a:gd name="adj" fmla="val 13339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Training the dataset.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0" y="4343400"/>
            <a:ext cx="2057400" cy="132166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Storing the images.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5527" y="300643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PHASE 2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81400" y="2514600"/>
            <a:ext cx="464127" cy="491836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40927" y="2495165"/>
            <a:ext cx="526473" cy="511271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</p:cNvCxnSpPr>
          <p:nvPr/>
        </p:nvCxnSpPr>
        <p:spPr>
          <a:xfrm>
            <a:off x="4693227" y="3468101"/>
            <a:ext cx="0" cy="799099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21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67400" y="1123565"/>
            <a:ext cx="1981199" cy="1371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Linking the Backend and Frontend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1265686"/>
            <a:ext cx="2057400" cy="1248914"/>
          </a:xfrm>
          <a:prstGeom prst="roundRect">
            <a:avLst>
              <a:gd name="adj" fmla="val 13339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Backend Creation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0" y="4343400"/>
            <a:ext cx="2057400" cy="132166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Linking database to Backend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5527" y="300643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PHASE 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581400" y="2514600"/>
            <a:ext cx="464127" cy="491836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340927" y="2495165"/>
            <a:ext cx="526473" cy="511271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4693227" y="3468101"/>
            <a:ext cx="0" cy="799099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5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00546" y="304800"/>
            <a:ext cx="2133600" cy="914400"/>
          </a:xfrm>
          <a:prstGeom prst="roundRect">
            <a:avLst/>
          </a:prstGeom>
          <a:noFill/>
          <a:ln>
            <a:solidFill>
              <a:srgbClr val="53A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Retail shop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85455" y="4627418"/>
            <a:ext cx="2133600" cy="914400"/>
          </a:xfrm>
          <a:prstGeom prst="roundRect">
            <a:avLst/>
          </a:prstGeom>
          <a:noFill/>
          <a:ln>
            <a:solidFill>
              <a:srgbClr val="53A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Management of provision of services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2615184"/>
            <a:ext cx="2133600" cy="914400"/>
          </a:xfrm>
          <a:prstGeom prst="roundRect">
            <a:avLst/>
          </a:prstGeom>
          <a:noFill/>
          <a:ln>
            <a:solidFill>
              <a:srgbClr val="53A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Crowd Safety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659582" y="124691"/>
            <a:ext cx="2133600" cy="914400"/>
          </a:xfrm>
          <a:prstGeom prst="roundRect">
            <a:avLst/>
          </a:prstGeom>
          <a:noFill/>
          <a:ln>
            <a:solidFill>
              <a:srgbClr val="53A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Hospital management analysis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61018" y="1939636"/>
            <a:ext cx="2133600" cy="914400"/>
          </a:xfrm>
          <a:prstGeom prst="roundRect">
            <a:avLst/>
          </a:prstGeom>
          <a:noFill/>
          <a:ln>
            <a:solidFill>
              <a:srgbClr val="53A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Crowd </a:t>
            </a:r>
            <a:r>
              <a:rPr lang="en-US" b="1" dirty="0" err="1">
                <a:solidFill>
                  <a:schemeClr val="tx1"/>
                </a:solidFill>
              </a:rPr>
              <a:t>maintainance</a:t>
            </a:r>
            <a:r>
              <a:rPr lang="en-US" b="1" dirty="0">
                <a:solidFill>
                  <a:schemeClr val="tx1"/>
                </a:solidFill>
              </a:rPr>
              <a:t> at railway station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00800" y="3713018"/>
            <a:ext cx="2133600" cy="914400"/>
          </a:xfrm>
          <a:prstGeom prst="roundRect">
            <a:avLst/>
          </a:prstGeom>
          <a:noFill/>
          <a:ln>
            <a:solidFill>
              <a:srgbClr val="53A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Hotel management </a:t>
            </a:r>
          </a:p>
        </p:txBody>
      </p:sp>
      <p:sp>
        <p:nvSpPr>
          <p:cNvPr id="14" name="Bevel 13"/>
          <p:cNvSpPr/>
          <p:nvPr/>
        </p:nvSpPr>
        <p:spPr>
          <a:xfrm>
            <a:off x="3519055" y="2670602"/>
            <a:ext cx="1762991" cy="1042416"/>
          </a:xfrm>
          <a:prstGeom prst="bevel">
            <a:avLst/>
          </a:prstGeom>
          <a:noFill/>
          <a:ln w="34925">
            <a:solidFill>
              <a:srgbClr val="1A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Applications of Project</a:t>
            </a:r>
          </a:p>
        </p:txBody>
      </p:sp>
      <p:sp>
        <p:nvSpPr>
          <p:cNvPr id="15" name="Freeform 14"/>
          <p:cNvSpPr/>
          <p:nvPr/>
        </p:nvSpPr>
        <p:spPr>
          <a:xfrm>
            <a:off x="2396836" y="1233055"/>
            <a:ext cx="1698607" cy="1413163"/>
          </a:xfrm>
          <a:custGeom>
            <a:avLst/>
            <a:gdLst>
              <a:gd name="connsiteX0" fmla="*/ 1648691 w 1698607"/>
              <a:gd name="connsiteY0" fmla="*/ 1413163 h 1413163"/>
              <a:gd name="connsiteX1" fmla="*/ 1579419 w 1698607"/>
              <a:gd name="connsiteY1" fmla="*/ 886690 h 1413163"/>
              <a:gd name="connsiteX2" fmla="*/ 609600 w 1698607"/>
              <a:gd name="connsiteY2" fmla="*/ 831272 h 1413163"/>
              <a:gd name="connsiteX3" fmla="*/ 0 w 1698607"/>
              <a:gd name="connsiteY3" fmla="*/ 0 h 14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607" h="1413163">
                <a:moveTo>
                  <a:pt x="1648691" y="1413163"/>
                </a:moveTo>
                <a:cubicBezTo>
                  <a:pt x="1700646" y="1198417"/>
                  <a:pt x="1752601" y="983672"/>
                  <a:pt x="1579419" y="886690"/>
                </a:cubicBezTo>
                <a:cubicBezTo>
                  <a:pt x="1406237" y="789708"/>
                  <a:pt x="872836" y="979054"/>
                  <a:pt x="609600" y="831272"/>
                </a:cubicBezTo>
                <a:cubicBezTo>
                  <a:pt x="346364" y="683490"/>
                  <a:pt x="11545" y="57727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52255" y="3020291"/>
            <a:ext cx="1066800" cy="180109"/>
          </a:xfrm>
          <a:custGeom>
            <a:avLst/>
            <a:gdLst>
              <a:gd name="connsiteX0" fmla="*/ 1066800 w 1066800"/>
              <a:gd name="connsiteY0" fmla="*/ 180109 h 180109"/>
              <a:gd name="connsiteX1" fmla="*/ 789709 w 1066800"/>
              <a:gd name="connsiteY1" fmla="*/ 0 h 180109"/>
              <a:gd name="connsiteX2" fmla="*/ 0 w 1066800"/>
              <a:gd name="connsiteY2" fmla="*/ 180109 h 18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180109">
                <a:moveTo>
                  <a:pt x="1066800" y="180109"/>
                </a:moveTo>
                <a:cubicBezTo>
                  <a:pt x="1017154" y="90054"/>
                  <a:pt x="967509" y="0"/>
                  <a:pt x="789709" y="0"/>
                </a:cubicBezTo>
                <a:cubicBezTo>
                  <a:pt x="611909" y="0"/>
                  <a:pt x="305954" y="90054"/>
                  <a:pt x="0" y="18010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186545" y="3726873"/>
            <a:ext cx="871668" cy="900545"/>
          </a:xfrm>
          <a:custGeom>
            <a:avLst/>
            <a:gdLst>
              <a:gd name="connsiteX0" fmla="*/ 789710 w 871668"/>
              <a:gd name="connsiteY0" fmla="*/ 0 h 900545"/>
              <a:gd name="connsiteX1" fmla="*/ 817419 w 871668"/>
              <a:gd name="connsiteY1" fmla="*/ 554182 h 900545"/>
              <a:gd name="connsiteX2" fmla="*/ 166255 w 871668"/>
              <a:gd name="connsiteY2" fmla="*/ 581891 h 900545"/>
              <a:gd name="connsiteX3" fmla="*/ 0 w 871668"/>
              <a:gd name="connsiteY3" fmla="*/ 900545 h 90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668" h="900545">
                <a:moveTo>
                  <a:pt x="789710" y="0"/>
                </a:moveTo>
                <a:cubicBezTo>
                  <a:pt x="855519" y="228600"/>
                  <a:pt x="921328" y="457200"/>
                  <a:pt x="817419" y="554182"/>
                </a:cubicBezTo>
                <a:cubicBezTo>
                  <a:pt x="713510" y="651164"/>
                  <a:pt x="302492" y="524164"/>
                  <a:pt x="166255" y="581891"/>
                </a:cubicBezTo>
                <a:cubicBezTo>
                  <a:pt x="30018" y="639618"/>
                  <a:pt x="15009" y="770081"/>
                  <a:pt x="0" y="90054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945790" y="720436"/>
            <a:ext cx="706865" cy="1939637"/>
          </a:xfrm>
          <a:custGeom>
            <a:avLst/>
            <a:gdLst>
              <a:gd name="connsiteX0" fmla="*/ 194246 w 706865"/>
              <a:gd name="connsiteY0" fmla="*/ 1939637 h 1939637"/>
              <a:gd name="connsiteX1" fmla="*/ 27992 w 706865"/>
              <a:gd name="connsiteY1" fmla="*/ 609600 h 1939637"/>
              <a:gd name="connsiteX2" fmla="*/ 706865 w 706865"/>
              <a:gd name="connsiteY2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865" h="1939637">
                <a:moveTo>
                  <a:pt x="194246" y="1939637"/>
                </a:moveTo>
                <a:cubicBezTo>
                  <a:pt x="68401" y="1436255"/>
                  <a:pt x="-57444" y="932873"/>
                  <a:pt x="27992" y="609600"/>
                </a:cubicBezTo>
                <a:cubicBezTo>
                  <a:pt x="113428" y="286327"/>
                  <a:pt x="410146" y="143163"/>
                  <a:pt x="70686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278582" y="2367059"/>
            <a:ext cx="1482436" cy="823967"/>
          </a:xfrm>
          <a:custGeom>
            <a:avLst/>
            <a:gdLst>
              <a:gd name="connsiteX0" fmla="*/ 0 w 1482436"/>
              <a:gd name="connsiteY0" fmla="*/ 777923 h 823967"/>
              <a:gd name="connsiteX1" fmla="*/ 526473 w 1482436"/>
              <a:gd name="connsiteY1" fmla="*/ 750214 h 823967"/>
              <a:gd name="connsiteX2" fmla="*/ 720436 w 1482436"/>
              <a:gd name="connsiteY2" fmla="*/ 85196 h 823967"/>
              <a:gd name="connsiteX3" fmla="*/ 1482436 w 1482436"/>
              <a:gd name="connsiteY3" fmla="*/ 29777 h 82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2436" h="823967">
                <a:moveTo>
                  <a:pt x="0" y="777923"/>
                </a:moveTo>
                <a:cubicBezTo>
                  <a:pt x="203200" y="821796"/>
                  <a:pt x="406400" y="865669"/>
                  <a:pt x="526473" y="750214"/>
                </a:cubicBezTo>
                <a:cubicBezTo>
                  <a:pt x="646546" y="634759"/>
                  <a:pt x="561109" y="205269"/>
                  <a:pt x="720436" y="85196"/>
                </a:cubicBezTo>
                <a:cubicBezTo>
                  <a:pt x="879763" y="-34877"/>
                  <a:pt x="1181099" y="-2550"/>
                  <a:pt x="1482436" y="2977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306291" y="3521669"/>
            <a:ext cx="1080654" cy="939495"/>
          </a:xfrm>
          <a:custGeom>
            <a:avLst/>
            <a:gdLst>
              <a:gd name="connsiteX0" fmla="*/ 0 w 1080654"/>
              <a:gd name="connsiteY0" fmla="*/ 66658 h 939495"/>
              <a:gd name="connsiteX1" fmla="*/ 387927 w 1080654"/>
              <a:gd name="connsiteY1" fmla="*/ 66658 h 939495"/>
              <a:gd name="connsiteX2" fmla="*/ 360218 w 1080654"/>
              <a:gd name="connsiteY2" fmla="*/ 759386 h 939495"/>
              <a:gd name="connsiteX3" fmla="*/ 1080654 w 1080654"/>
              <a:gd name="connsiteY3" fmla="*/ 939495 h 93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654" h="939495">
                <a:moveTo>
                  <a:pt x="0" y="66658"/>
                </a:moveTo>
                <a:cubicBezTo>
                  <a:pt x="163945" y="8930"/>
                  <a:pt x="327891" y="-48797"/>
                  <a:pt x="387927" y="66658"/>
                </a:cubicBezTo>
                <a:cubicBezTo>
                  <a:pt x="447963" y="182113"/>
                  <a:pt x="244764" y="613913"/>
                  <a:pt x="360218" y="759386"/>
                </a:cubicBezTo>
                <a:cubicBezTo>
                  <a:pt x="475672" y="904859"/>
                  <a:pt x="1080654" y="939495"/>
                  <a:pt x="1080654" y="93949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9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16BCAC-B0DE-4537-B504-893E3C31C56C}"/>
              </a:ext>
            </a:extLst>
          </p:cNvPr>
          <p:cNvSpPr/>
          <p:nvPr/>
        </p:nvSpPr>
        <p:spPr>
          <a:xfrm>
            <a:off x="2492907" y="2967335"/>
            <a:ext cx="41581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763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10356"/>
            <a:ext cx="3657600" cy="1096962"/>
          </a:xfrm>
        </p:spPr>
        <p:txBody>
          <a:bodyPr>
            <a:normAutofit/>
          </a:bodyPr>
          <a:lstStyle/>
          <a:p>
            <a:r>
              <a:rPr lang="en-US" sz="3200" dirty="0"/>
              <a:t>Key Ideas</a:t>
            </a:r>
          </a:p>
        </p:txBody>
      </p:sp>
      <p:pic>
        <p:nvPicPr>
          <p:cNvPr id="2050" name="Picture 2" descr="C:\Users\Monty\Desktop\bala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0782"/>
            <a:ext cx="1828800" cy="18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3845" y="1836329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</a:t>
            </a:r>
            <a:r>
              <a:rPr lang="en-US" dirty="0"/>
              <a:t> Aim is to capture and image and count number of faces with maximum accuracy.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4526" y="404426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</a:t>
            </a:r>
            <a:r>
              <a:rPr lang="en-US" dirty="0"/>
              <a:t>The web application accepts  images, videos and preprocesses it with the help of algorithm.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3286035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</a:t>
            </a:r>
            <a:r>
              <a:rPr lang="en-US" dirty="0"/>
              <a:t> Count has been calculated from the processed image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2273" y="38862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</a:t>
            </a:r>
            <a:r>
              <a:rPr lang="en-US" dirty="0"/>
              <a:t> Analysis can be done on the basis of crowd count in certain place and actions taken accordingly.</a:t>
            </a:r>
          </a:p>
        </p:txBody>
      </p:sp>
      <p:sp>
        <p:nvSpPr>
          <p:cNvPr id="15" name="Freeform 14"/>
          <p:cNvSpPr/>
          <p:nvPr/>
        </p:nvSpPr>
        <p:spPr>
          <a:xfrm>
            <a:off x="2161309" y="1080656"/>
            <a:ext cx="2230582" cy="824344"/>
          </a:xfrm>
          <a:custGeom>
            <a:avLst/>
            <a:gdLst>
              <a:gd name="connsiteX0" fmla="*/ 0 w 2230582"/>
              <a:gd name="connsiteY0" fmla="*/ 858981 h 858981"/>
              <a:gd name="connsiteX1" fmla="*/ 401782 w 2230582"/>
              <a:gd name="connsiteY1" fmla="*/ 290945 h 858981"/>
              <a:gd name="connsiteX2" fmla="*/ 2230582 w 2230582"/>
              <a:gd name="connsiteY2" fmla="*/ 0 h 85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0582" h="858981">
                <a:moveTo>
                  <a:pt x="0" y="858981"/>
                </a:moveTo>
                <a:cubicBezTo>
                  <a:pt x="15009" y="646544"/>
                  <a:pt x="30018" y="434108"/>
                  <a:pt x="401782" y="290945"/>
                </a:cubicBezTo>
                <a:cubicBezTo>
                  <a:pt x="773546" y="147782"/>
                  <a:pt x="1502064" y="73891"/>
                  <a:pt x="2230582" y="0"/>
                </a:cubicBezTo>
              </a:path>
            </a:pathLst>
          </a:cu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262255" y="1593273"/>
            <a:ext cx="747602" cy="1745672"/>
          </a:xfrm>
          <a:custGeom>
            <a:avLst/>
            <a:gdLst>
              <a:gd name="connsiteX0" fmla="*/ 0 w 747602"/>
              <a:gd name="connsiteY0" fmla="*/ 0 h 1745672"/>
              <a:gd name="connsiteX1" fmla="*/ 720436 w 747602"/>
              <a:gd name="connsiteY1" fmla="*/ 387927 h 1745672"/>
              <a:gd name="connsiteX2" fmla="*/ 526472 w 747602"/>
              <a:gd name="connsiteY2" fmla="*/ 1745672 h 17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602" h="1745672">
                <a:moveTo>
                  <a:pt x="0" y="0"/>
                </a:moveTo>
                <a:cubicBezTo>
                  <a:pt x="316345" y="48491"/>
                  <a:pt x="632691" y="96982"/>
                  <a:pt x="720436" y="387927"/>
                </a:cubicBezTo>
                <a:cubicBezTo>
                  <a:pt x="808181" y="678872"/>
                  <a:pt x="667326" y="1212272"/>
                  <a:pt x="526472" y="1745672"/>
                </a:cubicBezTo>
              </a:path>
            </a:pathLst>
          </a:cu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114800" y="4433455"/>
            <a:ext cx="2286000" cy="680295"/>
          </a:xfrm>
          <a:custGeom>
            <a:avLst/>
            <a:gdLst>
              <a:gd name="connsiteX0" fmla="*/ 2286000 w 2286000"/>
              <a:gd name="connsiteY0" fmla="*/ 0 h 680295"/>
              <a:gd name="connsiteX1" fmla="*/ 1856509 w 2286000"/>
              <a:gd name="connsiteY1" fmla="*/ 665018 h 680295"/>
              <a:gd name="connsiteX2" fmla="*/ 0 w 2286000"/>
              <a:gd name="connsiteY2" fmla="*/ 401781 h 68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680295">
                <a:moveTo>
                  <a:pt x="2286000" y="0"/>
                </a:moveTo>
                <a:cubicBezTo>
                  <a:pt x="2261754" y="299027"/>
                  <a:pt x="2237509" y="598055"/>
                  <a:pt x="1856509" y="665018"/>
                </a:cubicBezTo>
                <a:cubicBezTo>
                  <a:pt x="1475509" y="731981"/>
                  <a:pt x="737754" y="566881"/>
                  <a:pt x="0" y="401781"/>
                </a:cubicBezTo>
              </a:path>
            </a:pathLst>
          </a:cu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9AD7-45C1-4B86-AEF1-B4A66FBE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575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What have we done yet??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0AC8-6935-4A0A-BBAC-B6E89E184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8037"/>
            <a:ext cx="3200400" cy="7921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1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67C2-C336-43B7-8061-FDC71DD2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4648-45D9-451A-8E75-21E7CC60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What have we done yet?</a:t>
            </a:r>
          </a:p>
        </p:txBody>
      </p:sp>
    </p:spTree>
    <p:extLst>
      <p:ext uri="{BB962C8B-B14F-4D97-AF65-F5344CB8AC3E}">
        <p14:creationId xmlns:p14="http://schemas.microsoft.com/office/powerpoint/2010/main" val="429354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76400" y="2629525"/>
            <a:ext cx="4728536" cy="1446550"/>
            <a:chOff x="1676400" y="2629525"/>
            <a:chExt cx="4728536" cy="1446550"/>
          </a:xfrm>
        </p:grpSpPr>
        <p:sp>
          <p:nvSpPr>
            <p:cNvPr id="3" name="TextBox 2"/>
            <p:cNvSpPr txBox="1"/>
            <p:nvPr/>
          </p:nvSpPr>
          <p:spPr>
            <a:xfrm>
              <a:off x="2057400" y="2629525"/>
              <a:ext cx="434753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400" b="1" dirty="0"/>
                <a:t> Image Processing</a:t>
              </a:r>
            </a:p>
            <a:p>
              <a:pPr algn="ctr"/>
              <a:endParaRPr lang="en-IN" sz="4400" b="1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676400" y="2667000"/>
              <a:ext cx="381000" cy="685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1769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4851-DDF5-42C0-95B1-AD6B54A2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image 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BCB0-D724-4C73-B8FD-F876544F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Image processing is the use of computer algorithms to process digital images.</a:t>
            </a:r>
          </a:p>
          <a:p>
            <a:r>
              <a:rPr lang="en-US" dirty="0"/>
              <a:t>It is used for analysis and manipulation of a digitized image, especially in order to improve its quality. </a:t>
            </a:r>
          </a:p>
          <a:p>
            <a:r>
              <a:rPr lang="en-US" dirty="0" err="1"/>
              <a:t>Opencv</a:t>
            </a:r>
            <a:r>
              <a:rPr lang="en-US" dirty="0"/>
              <a:t> is used for object detection.</a:t>
            </a:r>
          </a:p>
          <a:p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r>
              <a:rPr lang="en-US" dirty="0"/>
              <a:t> are used for perception, understanding, </a:t>
            </a:r>
            <a:r>
              <a:rPr lang="en-US" dirty="0" err="1"/>
              <a:t>discovering,prediction</a:t>
            </a:r>
            <a:r>
              <a:rPr lang="en-US" dirty="0"/>
              <a:t> and creation of image.</a:t>
            </a:r>
          </a:p>
        </p:txBody>
      </p:sp>
    </p:spTree>
    <p:extLst>
      <p:ext uri="{BB962C8B-B14F-4D97-AF65-F5344CB8AC3E}">
        <p14:creationId xmlns:p14="http://schemas.microsoft.com/office/powerpoint/2010/main" val="279128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584DCB-1CEC-48BC-B812-1D6862E6C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80465"/>
            <a:ext cx="9067800" cy="38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1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304799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 example to make it clear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1CEF4-DD3D-4AC8-93C2-64B560407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6" y="1676400"/>
            <a:ext cx="829616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7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3601</TotalTime>
  <Words>759</Words>
  <Application>Microsoft Office PowerPoint</Application>
  <PresentationFormat>On-screen Show (4:3)</PresentationFormat>
  <Paragraphs>97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Problem Definition</vt:lpstr>
      <vt:lpstr>Key Ideas</vt:lpstr>
      <vt:lpstr>What have we done yet??</vt:lpstr>
      <vt:lpstr>..</vt:lpstr>
      <vt:lpstr>PowerPoint Presentation</vt:lpstr>
      <vt:lpstr>What is image processing?</vt:lpstr>
      <vt:lpstr>PowerPoint Presentation</vt:lpstr>
      <vt:lpstr>PowerPoint Presentation</vt:lpstr>
      <vt:lpstr>An example to make it clear </vt:lpstr>
      <vt:lpstr>PowerPoint Presentation</vt:lpstr>
      <vt:lpstr>PowerPoint Presentation</vt:lpstr>
      <vt:lpstr>YOLO</vt:lpstr>
      <vt:lpstr>PowerPoint Presentation</vt:lpstr>
      <vt:lpstr>Usage of Keras and Tensor-flow</vt:lpstr>
      <vt:lpstr>Front End</vt:lpstr>
      <vt:lpstr>,m</vt:lpstr>
      <vt:lpstr>Tentative backend framweork</vt:lpstr>
      <vt:lpstr>Django or Flask?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ARrive</dc:title>
  <dc:creator>Monty</dc:creator>
  <cp:lastModifiedBy>priyal</cp:lastModifiedBy>
  <cp:revision>90</cp:revision>
  <dcterms:created xsi:type="dcterms:W3CDTF">2018-03-03T10:03:05Z</dcterms:created>
  <dcterms:modified xsi:type="dcterms:W3CDTF">2019-09-30T17:11:56Z</dcterms:modified>
</cp:coreProperties>
</file>