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2FACloud</a:t>
            </a:r>
          </a:p>
        </p:txBody>
      </p:sp>
      <p:sp>
        <p:nvSpPr>
          <p:cNvPr id="55" name="Shape 55"/>
          <p:cNvSpPr txBox="1"/>
          <p:nvPr>
            <p:ph idx="1" type="subTitle"/>
          </p:nvPr>
        </p:nvSpPr>
        <p:spPr>
          <a:xfrm>
            <a:off x="623400" y="2871775"/>
            <a:ext cx="8520600" cy="792600"/>
          </a:xfrm>
          <a:prstGeom prst="rect">
            <a:avLst/>
          </a:prstGeom>
        </p:spPr>
        <p:txBody>
          <a:bodyPr anchorCtr="0" anchor="t" bIns="91425" lIns="91425" rIns="91425" tIns="91425">
            <a:noAutofit/>
          </a:bodyPr>
          <a:lstStyle/>
          <a:p>
            <a:pPr indent="457200" lvl="0" marL="1371600" rtl="0" algn="l">
              <a:spcBef>
                <a:spcPts val="0"/>
              </a:spcBef>
              <a:buNone/>
            </a:pPr>
            <a:r>
              <a:rPr lang="en" sz="2400"/>
              <a:t>Amir Omidi, Jason Gallagher</a:t>
            </a:r>
          </a:p>
          <a:p>
            <a:pPr indent="0" lvl="0" marL="1371600" algn="l">
              <a:spcBef>
                <a:spcPts val="0"/>
              </a:spcBef>
              <a:buNone/>
            </a:pPr>
            <a:r>
              <a:rPr lang="en" sz="2400"/>
              <a:t>Omair Bhore &amp; Michael Needleman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368825"/>
            <a:ext cx="8520600" cy="572700"/>
          </a:xfrm>
          <a:prstGeom prst="rect">
            <a:avLst/>
          </a:prstGeom>
        </p:spPr>
        <p:txBody>
          <a:bodyPr anchorCtr="0" anchor="t" bIns="91425" lIns="91425" rIns="91425" tIns="91425">
            <a:noAutofit/>
          </a:bodyPr>
          <a:lstStyle/>
          <a:p>
            <a:pPr lvl="0">
              <a:spcBef>
                <a:spcPts val="0"/>
              </a:spcBef>
              <a:buNone/>
            </a:pPr>
            <a:r>
              <a:rPr lang="en"/>
              <a:t>Gantt Chart</a:t>
            </a:r>
          </a:p>
        </p:txBody>
      </p:sp>
      <p:sp>
        <p:nvSpPr>
          <p:cNvPr id="137" name="Shape 137"/>
          <p:cNvSpPr txBox="1"/>
          <p:nvPr>
            <p:ph idx="1" type="body"/>
          </p:nvPr>
        </p:nvSpPr>
        <p:spPr>
          <a:xfrm>
            <a:off x="311700" y="1152475"/>
            <a:ext cx="8520600" cy="1509000"/>
          </a:xfrm>
          <a:prstGeom prst="rect">
            <a:avLst/>
          </a:prstGeom>
        </p:spPr>
        <p:txBody>
          <a:bodyPr anchorCtr="0" anchor="t" bIns="91425" lIns="91425" rIns="91425" tIns="91425">
            <a:noAutofit/>
          </a:bodyPr>
          <a:lstStyle/>
          <a:p>
            <a:pPr lvl="0">
              <a:spcBef>
                <a:spcPts val="0"/>
              </a:spcBef>
              <a:buNone/>
            </a:pPr>
            <a:r>
              <a:t/>
            </a:r>
            <a:endParaRPr/>
          </a:p>
        </p:txBody>
      </p:sp>
      <p:pic>
        <p:nvPicPr>
          <p:cNvPr descr="document.png" id="138" name="Shape 138"/>
          <p:cNvPicPr preferRelativeResize="0"/>
          <p:nvPr/>
        </p:nvPicPr>
        <p:blipFill>
          <a:blip r:embed="rId3">
            <a:alphaModFix/>
          </a:blip>
          <a:stretch>
            <a:fillRect/>
          </a:stretch>
        </p:blipFill>
        <p:spPr>
          <a:xfrm>
            <a:off x="311700" y="1152464"/>
            <a:ext cx="8520598" cy="146528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Project Idea</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spcAft>
                <a:spcPts val="0"/>
              </a:spcAft>
              <a:buNone/>
            </a:pPr>
            <a:r>
              <a:rPr lang="en">
                <a:solidFill>
                  <a:schemeClr val="dk1"/>
                </a:solidFill>
              </a:rPr>
              <a:t>With all the password leaks that are happening in the past few months, it shows there is a greater need for 2 factor authentication. Unfortunately current 2FA solutions work as long as your phone works, and if you lose your phone you will have to use backup keys to access your account.</a:t>
            </a:r>
          </a:p>
          <a:p>
            <a:pPr lvl="0" rtl="0">
              <a:spcBef>
                <a:spcPts val="0"/>
              </a:spcBef>
              <a:spcAft>
                <a:spcPts val="0"/>
              </a:spcAft>
              <a:buNone/>
            </a:pPr>
            <a:r>
              <a:t/>
            </a:r>
            <a:endParaRPr>
              <a:solidFill>
                <a:schemeClr val="dk1"/>
              </a:solidFill>
            </a:endParaRPr>
          </a:p>
          <a:p>
            <a:pPr lvl="0">
              <a:spcBef>
                <a:spcPts val="0"/>
              </a:spcBef>
              <a:spcAft>
                <a:spcPts val="0"/>
              </a:spcAft>
              <a:buClr>
                <a:schemeClr val="dk1"/>
              </a:buClr>
              <a:buSzPct val="61111"/>
              <a:buFont typeface="Arial"/>
              <a:buNone/>
            </a:pPr>
            <a:r>
              <a:rPr lang="en">
                <a:solidFill>
                  <a:schemeClr val="dk1"/>
                </a:solidFill>
              </a:rPr>
              <a:t>Creating a zero knowledge web application that syncs the two factor authorization private keys in an encrypted manner with the server. </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Functional Requirements</a:t>
            </a:r>
          </a:p>
        </p:txBody>
      </p:sp>
      <p:sp>
        <p:nvSpPr>
          <p:cNvPr id="67" name="Shape 6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spcAft>
                <a:spcPts val="0"/>
              </a:spcAft>
            </a:pPr>
            <a:r>
              <a:rPr lang="en">
                <a:solidFill>
                  <a:schemeClr val="dk1"/>
                </a:solidFill>
              </a:rPr>
              <a:t>The user logs in with their username and password, their password is hashed and sent to the server. The server hashes their hash and checks it with the database.</a:t>
            </a:r>
          </a:p>
          <a:p>
            <a:pPr indent="-228600" lvl="0" marL="457200" rtl="0">
              <a:spcBef>
                <a:spcPts val="0"/>
              </a:spcBef>
              <a:spcAft>
                <a:spcPts val="0"/>
              </a:spcAft>
            </a:pPr>
            <a:r>
              <a:rPr lang="en">
                <a:solidFill>
                  <a:schemeClr val="dk1"/>
                </a:solidFill>
              </a:rPr>
              <a:t>Once the user logs in, the server sends the encrypted keys to the client and the client decrypts them with their password. The server has no information about what the keys actually are.</a:t>
            </a:r>
          </a:p>
          <a:p>
            <a:pPr indent="-228600" lvl="0" marL="457200" rtl="0">
              <a:spcBef>
                <a:spcPts val="0"/>
              </a:spcBef>
              <a:spcAft>
                <a:spcPts val="0"/>
              </a:spcAft>
            </a:pPr>
            <a:r>
              <a:rPr lang="en">
                <a:solidFill>
                  <a:schemeClr val="dk1"/>
                </a:solidFill>
              </a:rPr>
              <a:t>Once you’re logged in, you’re going to be greeted with a web page that has all your 2FA keys and a timer that creates new TOTP tokens every 30 seconds.</a:t>
            </a:r>
          </a:p>
          <a:p>
            <a:pPr indent="-228600" lvl="0" marL="457200">
              <a:spcBef>
                <a:spcPts val="0"/>
              </a:spcBef>
              <a:spcAft>
                <a:spcPts val="0"/>
              </a:spcAft>
            </a:pPr>
            <a:r>
              <a:rPr lang="en">
                <a:solidFill>
                  <a:schemeClr val="dk1"/>
                </a:solidFill>
              </a:rPr>
              <a:t>The website will have QR code reading and export/import functions for a better UX</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Scope of developments </a:t>
            </a:r>
          </a:p>
        </p:txBody>
      </p:sp>
      <p:sp>
        <p:nvSpPr>
          <p:cNvPr id="73" name="Shape 7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spcAft>
                <a:spcPts val="0"/>
              </a:spcAft>
              <a:buClr>
                <a:schemeClr val="dk1"/>
              </a:buClr>
              <a:buSzPct val="61111"/>
              <a:buFont typeface="Arial"/>
              <a:buNone/>
            </a:pPr>
            <a:r>
              <a:rPr lang="en">
                <a:solidFill>
                  <a:schemeClr val="dk1"/>
                </a:solidFill>
              </a:rPr>
              <a:t>These are sorted by their priority:</a:t>
            </a:r>
          </a:p>
          <a:p>
            <a:pPr indent="-228600" lvl="0" marL="457200">
              <a:spcBef>
                <a:spcPts val="0"/>
              </a:spcBef>
              <a:spcAft>
                <a:spcPts val="0"/>
              </a:spcAft>
              <a:buClr>
                <a:schemeClr val="dk1"/>
              </a:buClr>
              <a:buChar char="●"/>
            </a:pPr>
            <a:r>
              <a:rPr lang="en">
                <a:solidFill>
                  <a:schemeClr val="dk1"/>
                </a:solidFill>
              </a:rPr>
              <a:t>Database Structure</a:t>
            </a:r>
          </a:p>
          <a:p>
            <a:pPr indent="-228600" lvl="0" marL="457200">
              <a:spcBef>
                <a:spcPts val="0"/>
              </a:spcBef>
              <a:spcAft>
                <a:spcPts val="0"/>
              </a:spcAft>
              <a:buClr>
                <a:schemeClr val="dk1"/>
              </a:buClr>
              <a:buChar char="●"/>
            </a:pPr>
            <a:r>
              <a:rPr lang="en">
                <a:solidFill>
                  <a:schemeClr val="dk1"/>
                </a:solidFill>
              </a:rPr>
              <a:t>Register page and code</a:t>
            </a:r>
          </a:p>
          <a:p>
            <a:pPr indent="-228600" lvl="0" marL="457200">
              <a:spcBef>
                <a:spcPts val="0"/>
              </a:spcBef>
              <a:spcAft>
                <a:spcPts val="0"/>
              </a:spcAft>
              <a:buClr>
                <a:schemeClr val="dk1"/>
              </a:buClr>
              <a:buChar char="●"/>
            </a:pPr>
            <a:r>
              <a:rPr lang="en">
                <a:solidFill>
                  <a:schemeClr val="dk1"/>
                </a:solidFill>
              </a:rPr>
              <a:t>Login page and code</a:t>
            </a:r>
          </a:p>
          <a:p>
            <a:pPr indent="-228600" lvl="0" marL="457200">
              <a:spcBef>
                <a:spcPts val="0"/>
              </a:spcBef>
              <a:spcAft>
                <a:spcPts val="0"/>
              </a:spcAft>
              <a:buClr>
                <a:schemeClr val="dk1"/>
              </a:buClr>
              <a:buChar char="●"/>
            </a:pPr>
            <a:r>
              <a:rPr lang="en">
                <a:solidFill>
                  <a:schemeClr val="dk1"/>
                </a:solidFill>
              </a:rPr>
              <a:t>Adding 2FA private keys from images and secrets</a:t>
            </a:r>
          </a:p>
          <a:p>
            <a:pPr indent="-228600" lvl="0" marL="457200">
              <a:spcBef>
                <a:spcPts val="0"/>
              </a:spcBef>
              <a:spcAft>
                <a:spcPts val="0"/>
              </a:spcAft>
              <a:buClr>
                <a:schemeClr val="dk1"/>
              </a:buClr>
              <a:buChar char="●"/>
            </a:pPr>
            <a:r>
              <a:rPr lang="en">
                <a:solidFill>
                  <a:schemeClr val="dk1"/>
                </a:solidFill>
              </a:rPr>
              <a:t>Viewing 2FA keys that are already on the server for that user</a:t>
            </a:r>
          </a:p>
          <a:p>
            <a:pPr indent="-228600" lvl="0" marL="457200">
              <a:spcBef>
                <a:spcPts val="0"/>
              </a:spcBef>
              <a:spcAft>
                <a:spcPts val="0"/>
              </a:spcAft>
              <a:buClr>
                <a:schemeClr val="dk1"/>
              </a:buClr>
              <a:buChar char="●"/>
            </a:pPr>
            <a:r>
              <a:rPr lang="en">
                <a:solidFill>
                  <a:schemeClr val="dk1"/>
                </a:solidFill>
              </a:rPr>
              <a:t>Removing 2FA keys</a:t>
            </a:r>
          </a:p>
          <a:p>
            <a:pPr indent="-228600" lvl="0" marL="457200">
              <a:spcBef>
                <a:spcPts val="0"/>
              </a:spcBef>
              <a:spcAft>
                <a:spcPts val="0"/>
              </a:spcAft>
              <a:buClr>
                <a:schemeClr val="dk1"/>
              </a:buClr>
              <a:buChar char="●"/>
            </a:pPr>
            <a:r>
              <a:rPr lang="en">
                <a:solidFill>
                  <a:schemeClr val="dk1"/>
                </a:solidFill>
              </a:rPr>
              <a:t>Changing password</a:t>
            </a:r>
          </a:p>
          <a:p>
            <a:pPr indent="-228600" lvl="0" marL="457200">
              <a:spcBef>
                <a:spcPts val="0"/>
              </a:spcBef>
              <a:spcAft>
                <a:spcPts val="0"/>
              </a:spcAft>
              <a:buClr>
                <a:schemeClr val="dk1"/>
              </a:buClr>
              <a:buChar char="●"/>
            </a:pPr>
            <a:r>
              <a:rPr lang="en">
                <a:solidFill>
                  <a:schemeClr val="dk1"/>
                </a:solidFill>
              </a:rPr>
              <a:t>Forgetting password</a:t>
            </a:r>
          </a:p>
          <a:p>
            <a:pPr indent="-228600" lvl="0" marL="457200">
              <a:spcBef>
                <a:spcPts val="0"/>
              </a:spcBef>
              <a:spcAft>
                <a:spcPts val="0"/>
              </a:spcAft>
              <a:buClr>
                <a:schemeClr val="dk1"/>
              </a:buClr>
              <a:buChar char="●"/>
            </a:pPr>
            <a:r>
              <a:rPr lang="en">
                <a:solidFill>
                  <a:schemeClr val="dk1"/>
                </a:solidFill>
              </a:rPr>
              <a:t>Import/Export</a:t>
            </a:r>
          </a:p>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280000"/>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
              <a:t>Information Flow - Register</a:t>
            </a:r>
          </a:p>
          <a:p>
            <a:pPr lvl="0">
              <a:spcBef>
                <a:spcPts val="0"/>
              </a:spcBef>
              <a:buClr>
                <a:schemeClr val="dk1"/>
              </a:buClr>
              <a:buSzPct val="39285"/>
              <a:buFont typeface="Arial"/>
              <a:buNone/>
            </a:pPr>
            <a:r>
              <a:t/>
            </a:r>
            <a:endParaRPr/>
          </a:p>
          <a:p>
            <a:pPr lvl="0">
              <a:spcBef>
                <a:spcPts val="0"/>
              </a:spcBef>
              <a:buNone/>
            </a:pPr>
            <a:r>
              <a:t/>
            </a:r>
            <a:endParaRPr/>
          </a:p>
        </p:txBody>
      </p:sp>
      <p:sp>
        <p:nvSpPr>
          <p:cNvPr id="79" name="Shape 79"/>
          <p:cNvSpPr/>
          <p:nvPr/>
        </p:nvSpPr>
        <p:spPr>
          <a:xfrm>
            <a:off x="249900" y="1023950"/>
            <a:ext cx="8644200" cy="38886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15000"/>
              </a:lnSpc>
              <a:spcBef>
                <a:spcPts val="0"/>
              </a:spcBef>
              <a:buNone/>
            </a:pPr>
            <a:r>
              <a:rPr lang="en" sz="1200">
                <a:solidFill>
                  <a:schemeClr val="dk1"/>
                </a:solidFill>
              </a:rPr>
              <a:t>User will register with their username, email and password. Their </a:t>
            </a:r>
          </a:p>
          <a:p>
            <a:pPr lvl="0" rtl="0">
              <a:lnSpc>
                <a:spcPct val="115000"/>
              </a:lnSpc>
              <a:spcBef>
                <a:spcPts val="0"/>
              </a:spcBef>
              <a:buNone/>
            </a:pPr>
            <a:r>
              <a:rPr lang="en" sz="1200">
                <a:solidFill>
                  <a:schemeClr val="dk1"/>
                </a:solidFill>
              </a:rPr>
              <a:t>Password will be hashed with a very simple hash function (MD5) and</a:t>
            </a:r>
          </a:p>
          <a:p>
            <a:pPr lvl="0" rtl="0">
              <a:lnSpc>
                <a:spcPct val="115000"/>
              </a:lnSpc>
              <a:spcBef>
                <a:spcPts val="0"/>
              </a:spcBef>
              <a:buNone/>
            </a:pPr>
            <a:r>
              <a:rPr lang="en" sz="1200">
                <a:solidFill>
                  <a:schemeClr val="dk1"/>
                </a:solidFill>
              </a:rPr>
              <a:t>sent to the server. Then the client has to set up a 2FA key with this </a:t>
            </a:r>
          </a:p>
          <a:p>
            <a:pPr lvl="0" rtl="0">
              <a:lnSpc>
                <a:spcPct val="115000"/>
              </a:lnSpc>
              <a:spcBef>
                <a:spcPts val="0"/>
              </a:spcBef>
              <a:buNone/>
            </a:pPr>
            <a:r>
              <a:rPr lang="en" sz="1200">
                <a:solidFill>
                  <a:schemeClr val="dk1"/>
                </a:solidFill>
              </a:rPr>
              <a:t>account (in case their password is leaked, malicious users don’t have</a:t>
            </a:r>
          </a:p>
          <a:p>
            <a:pPr lvl="0" rtl="0">
              <a:lnSpc>
                <a:spcPct val="115000"/>
              </a:lnSpc>
              <a:spcBef>
                <a:spcPts val="0"/>
              </a:spcBef>
              <a:buNone/>
            </a:pPr>
            <a:r>
              <a:rPr lang="en" sz="1200">
                <a:solidFill>
                  <a:schemeClr val="dk1"/>
                </a:solidFill>
              </a:rPr>
              <a:t>complete access to their 2fa keys). Once they set their 2FA key, their </a:t>
            </a:r>
          </a:p>
          <a:p>
            <a:pPr lvl="0" rtl="0">
              <a:lnSpc>
                <a:spcPct val="115000"/>
              </a:lnSpc>
              <a:spcBef>
                <a:spcPts val="0"/>
              </a:spcBef>
              <a:buNone/>
            </a:pPr>
            <a:r>
              <a:rPr lang="en" sz="1200">
                <a:solidFill>
                  <a:schemeClr val="dk1"/>
                </a:solidFill>
              </a:rPr>
              <a:t>account is created and they can sign in.</a:t>
            </a:r>
          </a:p>
        </p:txBody>
      </p:sp>
      <p:sp>
        <p:nvSpPr>
          <p:cNvPr id="80" name="Shape 80"/>
          <p:cNvSpPr/>
          <p:nvPr/>
        </p:nvSpPr>
        <p:spPr>
          <a:xfrm>
            <a:off x="5250325" y="1155500"/>
            <a:ext cx="3336900" cy="36255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1" name="Shape 81"/>
          <p:cNvSpPr/>
          <p:nvPr/>
        </p:nvSpPr>
        <p:spPr>
          <a:xfrm>
            <a:off x="5457200" y="2012637"/>
            <a:ext cx="2232900" cy="363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USERNAME</a:t>
            </a:r>
          </a:p>
        </p:txBody>
      </p:sp>
      <p:sp>
        <p:nvSpPr>
          <p:cNvPr id="82" name="Shape 82"/>
          <p:cNvSpPr/>
          <p:nvPr/>
        </p:nvSpPr>
        <p:spPr>
          <a:xfrm>
            <a:off x="5457200" y="2458775"/>
            <a:ext cx="2232900" cy="363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PASSWORD</a:t>
            </a:r>
          </a:p>
        </p:txBody>
      </p:sp>
      <p:sp>
        <p:nvSpPr>
          <p:cNvPr id="83" name="Shape 83"/>
          <p:cNvSpPr/>
          <p:nvPr/>
        </p:nvSpPr>
        <p:spPr>
          <a:xfrm>
            <a:off x="5908825" y="1337300"/>
            <a:ext cx="2019900" cy="572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457200" lvl="0" rtl="0">
              <a:spcBef>
                <a:spcPts val="0"/>
              </a:spcBef>
              <a:buNone/>
            </a:pPr>
            <a:r>
              <a:rPr lang="en"/>
              <a:t>Register</a:t>
            </a:r>
          </a:p>
        </p:txBody>
      </p:sp>
      <p:sp>
        <p:nvSpPr>
          <p:cNvPr id="84" name="Shape 84"/>
          <p:cNvSpPr/>
          <p:nvPr/>
        </p:nvSpPr>
        <p:spPr>
          <a:xfrm>
            <a:off x="6310250" y="4222675"/>
            <a:ext cx="1844100" cy="363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900"/>
              <a:t>SIGN UP</a:t>
            </a:r>
          </a:p>
        </p:txBody>
      </p:sp>
      <p:sp>
        <p:nvSpPr>
          <p:cNvPr id="85" name="Shape 85"/>
          <p:cNvSpPr/>
          <p:nvPr/>
        </p:nvSpPr>
        <p:spPr>
          <a:xfrm>
            <a:off x="5457200" y="2904862"/>
            <a:ext cx="2232900" cy="363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EMAIL </a:t>
            </a:r>
          </a:p>
        </p:txBody>
      </p:sp>
      <p:sp>
        <p:nvSpPr>
          <p:cNvPr id="86" name="Shape 86"/>
          <p:cNvSpPr/>
          <p:nvPr/>
        </p:nvSpPr>
        <p:spPr>
          <a:xfrm>
            <a:off x="5457200" y="3340712"/>
            <a:ext cx="2232900" cy="363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NAME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281000"/>
            <a:ext cx="8520600" cy="572700"/>
          </a:xfrm>
          <a:prstGeom prst="rect">
            <a:avLst/>
          </a:prstGeom>
        </p:spPr>
        <p:txBody>
          <a:bodyPr anchorCtr="0" anchor="t" bIns="91425" lIns="91425" rIns="91425" tIns="91425">
            <a:noAutofit/>
          </a:bodyPr>
          <a:lstStyle/>
          <a:p>
            <a:pPr lvl="0">
              <a:spcBef>
                <a:spcPts val="0"/>
              </a:spcBef>
              <a:buNone/>
            </a:pPr>
            <a:r>
              <a:rPr lang="en"/>
              <a:t>Information Flow - Login</a:t>
            </a:r>
          </a:p>
        </p:txBody>
      </p:sp>
      <p:sp>
        <p:nvSpPr>
          <p:cNvPr id="92" name="Shape 92"/>
          <p:cNvSpPr/>
          <p:nvPr/>
        </p:nvSpPr>
        <p:spPr>
          <a:xfrm>
            <a:off x="249900" y="1023950"/>
            <a:ext cx="8644200" cy="38886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15000"/>
              </a:lnSpc>
              <a:spcBef>
                <a:spcPts val="0"/>
              </a:spcBef>
              <a:buNone/>
            </a:pPr>
            <a:r>
              <a:rPr lang="en" sz="1200">
                <a:solidFill>
                  <a:schemeClr val="dk1"/>
                </a:solidFill>
              </a:rPr>
              <a:t>User will login with their username and password. Once logged in, </a:t>
            </a:r>
          </a:p>
          <a:p>
            <a:pPr lvl="0" rtl="0">
              <a:lnSpc>
                <a:spcPct val="115000"/>
              </a:lnSpc>
              <a:spcBef>
                <a:spcPts val="0"/>
              </a:spcBef>
              <a:buNone/>
            </a:pPr>
            <a:r>
              <a:rPr lang="en" sz="1200">
                <a:solidFill>
                  <a:schemeClr val="dk1"/>
                </a:solidFill>
              </a:rPr>
              <a:t>if the device is not recognized the user will have to provide a 2FA </a:t>
            </a:r>
          </a:p>
          <a:p>
            <a:pPr lvl="0" rtl="0">
              <a:lnSpc>
                <a:spcPct val="115000"/>
              </a:lnSpc>
              <a:spcBef>
                <a:spcPts val="0"/>
              </a:spcBef>
              <a:buNone/>
            </a:pPr>
            <a:r>
              <a:rPr lang="en" sz="1200">
                <a:solidFill>
                  <a:schemeClr val="dk1"/>
                </a:solidFill>
              </a:rPr>
              <a:t>generated password created when making their account. </a:t>
            </a:r>
          </a:p>
          <a:p>
            <a:pPr lvl="0" rtl="0">
              <a:lnSpc>
                <a:spcPct val="115000"/>
              </a:lnSpc>
              <a:spcBef>
                <a:spcPts val="0"/>
              </a:spcBef>
              <a:buNone/>
            </a:pPr>
            <a:r>
              <a:rPr lang="en" sz="1200">
                <a:solidFill>
                  <a:schemeClr val="dk1"/>
                </a:solidFill>
              </a:rPr>
              <a:t>Once that is completed, the server will send the private components </a:t>
            </a:r>
          </a:p>
          <a:p>
            <a:pPr lvl="0" rtl="0">
              <a:lnSpc>
                <a:spcPct val="115000"/>
              </a:lnSpc>
              <a:spcBef>
                <a:spcPts val="0"/>
              </a:spcBef>
              <a:buClr>
                <a:schemeClr val="dk1"/>
              </a:buClr>
              <a:buSzPct val="91666"/>
              <a:buFont typeface="Arial"/>
              <a:buNone/>
            </a:pPr>
            <a:r>
              <a:rPr lang="en" sz="1200">
                <a:solidFill>
                  <a:schemeClr val="dk1"/>
                </a:solidFill>
              </a:rPr>
              <a:t>of the 2FA keys stored on the web service to the user </a:t>
            </a:r>
          </a:p>
        </p:txBody>
      </p:sp>
      <p:sp>
        <p:nvSpPr>
          <p:cNvPr id="93" name="Shape 93"/>
          <p:cNvSpPr/>
          <p:nvPr/>
        </p:nvSpPr>
        <p:spPr>
          <a:xfrm>
            <a:off x="5250325" y="1155500"/>
            <a:ext cx="3336900" cy="36255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4" name="Shape 94"/>
          <p:cNvSpPr/>
          <p:nvPr/>
        </p:nvSpPr>
        <p:spPr>
          <a:xfrm>
            <a:off x="5457200" y="2127625"/>
            <a:ext cx="2232900" cy="363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USERNAME</a:t>
            </a:r>
          </a:p>
        </p:txBody>
      </p:sp>
      <p:sp>
        <p:nvSpPr>
          <p:cNvPr id="95" name="Shape 95"/>
          <p:cNvSpPr/>
          <p:nvPr/>
        </p:nvSpPr>
        <p:spPr>
          <a:xfrm>
            <a:off x="5457200" y="2792525"/>
            <a:ext cx="2232900" cy="363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PASSWORD</a:t>
            </a:r>
          </a:p>
        </p:txBody>
      </p:sp>
      <p:sp>
        <p:nvSpPr>
          <p:cNvPr id="96" name="Shape 96"/>
          <p:cNvSpPr/>
          <p:nvPr/>
        </p:nvSpPr>
        <p:spPr>
          <a:xfrm>
            <a:off x="5908825" y="1337300"/>
            <a:ext cx="2019900" cy="572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457200" lvl="0">
              <a:spcBef>
                <a:spcPts val="0"/>
              </a:spcBef>
              <a:buNone/>
            </a:pPr>
            <a:r>
              <a:rPr lang="en"/>
              <a:t>LOG IN</a:t>
            </a:r>
          </a:p>
        </p:txBody>
      </p:sp>
      <p:sp>
        <p:nvSpPr>
          <p:cNvPr id="97" name="Shape 97"/>
          <p:cNvSpPr/>
          <p:nvPr/>
        </p:nvSpPr>
        <p:spPr>
          <a:xfrm>
            <a:off x="5457200" y="3394700"/>
            <a:ext cx="1844100" cy="363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sz="900"/>
              <a:t>NOT REGISTERED ?? SIGNUP</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281000"/>
            <a:ext cx="8520600" cy="572700"/>
          </a:xfrm>
          <a:prstGeom prst="rect">
            <a:avLst/>
          </a:prstGeom>
        </p:spPr>
        <p:txBody>
          <a:bodyPr anchorCtr="0" anchor="t" bIns="91425" lIns="91425" rIns="91425" tIns="91425">
            <a:noAutofit/>
          </a:bodyPr>
          <a:lstStyle/>
          <a:p>
            <a:pPr lvl="0" rtl="0">
              <a:spcBef>
                <a:spcPts val="0"/>
              </a:spcBef>
              <a:buNone/>
            </a:pPr>
            <a:r>
              <a:rPr lang="en"/>
              <a:t>Information Flow - Adding 2FA Codes</a:t>
            </a:r>
          </a:p>
        </p:txBody>
      </p:sp>
      <p:sp>
        <p:nvSpPr>
          <p:cNvPr id="103" name="Shape 103"/>
          <p:cNvSpPr/>
          <p:nvPr/>
        </p:nvSpPr>
        <p:spPr>
          <a:xfrm>
            <a:off x="249900" y="1023950"/>
            <a:ext cx="8644200" cy="38886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15000"/>
              </a:lnSpc>
              <a:spcBef>
                <a:spcPts val="0"/>
              </a:spcBef>
              <a:buClr>
                <a:schemeClr val="dk1"/>
              </a:buClr>
              <a:buSzPct val="91666"/>
              <a:buFont typeface="Arial"/>
              <a:buNone/>
            </a:pPr>
            <a:r>
              <a:rPr lang="en" sz="1200">
                <a:solidFill>
                  <a:schemeClr val="dk1"/>
                </a:solidFill>
              </a:rPr>
              <a:t>The user will be able to scan QR codes or enter the codes for the 2FA</a:t>
            </a:r>
          </a:p>
          <a:p>
            <a:pPr lvl="0" rtl="0">
              <a:lnSpc>
                <a:spcPct val="115000"/>
              </a:lnSpc>
              <a:spcBef>
                <a:spcPts val="0"/>
              </a:spcBef>
              <a:buClr>
                <a:schemeClr val="dk1"/>
              </a:buClr>
              <a:buSzPct val="91666"/>
              <a:buFont typeface="Arial"/>
              <a:buNone/>
            </a:pPr>
            <a:r>
              <a:rPr lang="en" sz="1200">
                <a:solidFill>
                  <a:schemeClr val="dk1"/>
                </a:solidFill>
              </a:rPr>
              <a:t>codes manually. These codes are encrypted with the password of the</a:t>
            </a:r>
          </a:p>
          <a:p>
            <a:pPr lvl="0" rtl="0">
              <a:lnSpc>
                <a:spcPct val="115000"/>
              </a:lnSpc>
              <a:spcBef>
                <a:spcPts val="0"/>
              </a:spcBef>
              <a:buClr>
                <a:schemeClr val="dk1"/>
              </a:buClr>
              <a:buSzPct val="91666"/>
              <a:buFont typeface="Arial"/>
              <a:buNone/>
            </a:pPr>
            <a:r>
              <a:rPr lang="en" sz="1200">
                <a:solidFill>
                  <a:schemeClr val="dk1"/>
                </a:solidFill>
              </a:rPr>
              <a:t>user on the client side and get sent to the server. The server stores </a:t>
            </a:r>
          </a:p>
          <a:p>
            <a:pPr lvl="0" rtl="0">
              <a:lnSpc>
                <a:spcPct val="115000"/>
              </a:lnSpc>
              <a:spcBef>
                <a:spcPts val="0"/>
              </a:spcBef>
              <a:buClr>
                <a:schemeClr val="dk1"/>
              </a:buClr>
              <a:buSzPct val="91666"/>
              <a:buFont typeface="Arial"/>
              <a:buNone/>
            </a:pPr>
            <a:r>
              <a:rPr lang="en" sz="1200">
                <a:solidFill>
                  <a:schemeClr val="dk1"/>
                </a:solidFill>
              </a:rPr>
              <a:t>the encrypted values to be used for later use.</a:t>
            </a:r>
          </a:p>
        </p:txBody>
      </p:sp>
      <p:sp>
        <p:nvSpPr>
          <p:cNvPr id="104" name="Shape 104"/>
          <p:cNvSpPr/>
          <p:nvPr/>
        </p:nvSpPr>
        <p:spPr>
          <a:xfrm>
            <a:off x="5432675" y="1146075"/>
            <a:ext cx="3336900" cy="36255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5" name="Shape 105"/>
          <p:cNvSpPr/>
          <p:nvPr/>
        </p:nvSpPr>
        <p:spPr>
          <a:xfrm>
            <a:off x="6091175" y="1337300"/>
            <a:ext cx="2019900" cy="572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457200" lvl="0" rtl="0">
              <a:spcBef>
                <a:spcPts val="0"/>
              </a:spcBef>
              <a:buNone/>
            </a:pPr>
            <a:r>
              <a:rPr lang="en"/>
              <a:t>Change 2FA</a:t>
            </a:r>
          </a:p>
        </p:txBody>
      </p:sp>
      <p:sp>
        <p:nvSpPr>
          <p:cNvPr id="106" name="Shape 106"/>
          <p:cNvSpPr/>
          <p:nvPr/>
        </p:nvSpPr>
        <p:spPr>
          <a:xfrm>
            <a:off x="7464425" y="2196675"/>
            <a:ext cx="1204200" cy="1267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7" name="Shape 107"/>
          <p:cNvSpPr/>
          <p:nvPr/>
        </p:nvSpPr>
        <p:spPr>
          <a:xfrm>
            <a:off x="7527150" y="2297050"/>
            <a:ext cx="953400" cy="253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sz="1200"/>
              <a:t>Enter 2FA</a:t>
            </a:r>
          </a:p>
        </p:txBody>
      </p:sp>
      <p:sp>
        <p:nvSpPr>
          <p:cNvPr id="108" name="Shape 108"/>
          <p:cNvSpPr/>
          <p:nvPr/>
        </p:nvSpPr>
        <p:spPr>
          <a:xfrm>
            <a:off x="7583550" y="2703375"/>
            <a:ext cx="840600" cy="253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9" name="Shape 109"/>
          <p:cNvSpPr/>
          <p:nvPr/>
        </p:nvSpPr>
        <p:spPr>
          <a:xfrm>
            <a:off x="7897625" y="3212825"/>
            <a:ext cx="695700" cy="1506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sz="900"/>
              <a:t>Submit</a:t>
            </a:r>
          </a:p>
        </p:txBody>
      </p:sp>
      <p:cxnSp>
        <p:nvCxnSpPr>
          <p:cNvPr id="110" name="Shape 110"/>
          <p:cNvCxnSpPr>
            <a:stCxn id="108" idx="1"/>
          </p:cNvCxnSpPr>
          <p:nvPr/>
        </p:nvCxnSpPr>
        <p:spPr>
          <a:xfrm>
            <a:off x="7583550" y="2830275"/>
            <a:ext cx="0" cy="0"/>
          </a:xfrm>
          <a:prstGeom prst="straightConnector1">
            <a:avLst/>
          </a:prstGeom>
          <a:noFill/>
          <a:ln cap="flat" cmpd="sng" w="9525">
            <a:solidFill>
              <a:schemeClr val="dk2"/>
            </a:solidFill>
            <a:prstDash val="solid"/>
            <a:round/>
            <a:headEnd len="lg" w="lg" type="none"/>
            <a:tailEnd len="lg" w="lg" type="none"/>
          </a:ln>
        </p:spPr>
      </p:cxnSp>
      <p:cxnSp>
        <p:nvCxnSpPr>
          <p:cNvPr id="111" name="Shape 111"/>
          <p:cNvCxnSpPr/>
          <p:nvPr/>
        </p:nvCxnSpPr>
        <p:spPr>
          <a:xfrm>
            <a:off x="7722000" y="2703375"/>
            <a:ext cx="0" cy="253800"/>
          </a:xfrm>
          <a:prstGeom prst="straightConnector1">
            <a:avLst/>
          </a:prstGeom>
          <a:noFill/>
          <a:ln cap="flat" cmpd="sng" w="9525">
            <a:solidFill>
              <a:schemeClr val="dk2"/>
            </a:solidFill>
            <a:prstDash val="solid"/>
            <a:round/>
            <a:headEnd len="lg" w="lg" type="none"/>
            <a:tailEnd len="lg" w="lg" type="none"/>
          </a:ln>
        </p:spPr>
      </p:cxnSp>
      <p:pic>
        <p:nvPicPr>
          <p:cNvPr descr="QR code" id="112" name="Shape 112"/>
          <p:cNvPicPr preferRelativeResize="0"/>
          <p:nvPr/>
        </p:nvPicPr>
        <p:blipFill>
          <a:blip r:embed="rId3">
            <a:alphaModFix/>
          </a:blip>
          <a:stretch>
            <a:fillRect/>
          </a:stretch>
        </p:blipFill>
        <p:spPr>
          <a:xfrm>
            <a:off x="5570100" y="2110100"/>
            <a:ext cx="1580700" cy="1492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243375"/>
            <a:ext cx="8520600" cy="572700"/>
          </a:xfrm>
          <a:prstGeom prst="rect">
            <a:avLst/>
          </a:prstGeom>
        </p:spPr>
        <p:txBody>
          <a:bodyPr anchorCtr="0" anchor="t" bIns="91425" lIns="91425" rIns="91425" tIns="91425">
            <a:noAutofit/>
          </a:bodyPr>
          <a:lstStyle/>
          <a:p>
            <a:pPr lvl="0" rtl="0">
              <a:spcBef>
                <a:spcPts val="0"/>
              </a:spcBef>
              <a:buNone/>
            </a:pPr>
            <a:r>
              <a:rPr lang="en"/>
              <a:t>Information Flow - Changing password</a:t>
            </a:r>
          </a:p>
        </p:txBody>
      </p:sp>
      <p:sp>
        <p:nvSpPr>
          <p:cNvPr id="118" name="Shape 118"/>
          <p:cNvSpPr/>
          <p:nvPr/>
        </p:nvSpPr>
        <p:spPr>
          <a:xfrm>
            <a:off x="249900" y="1023950"/>
            <a:ext cx="8644200" cy="38886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15000"/>
              </a:lnSpc>
              <a:spcBef>
                <a:spcPts val="0"/>
              </a:spcBef>
              <a:buClr>
                <a:schemeClr val="dk1"/>
              </a:buClr>
              <a:buSzPct val="91666"/>
              <a:buFont typeface="Arial"/>
              <a:buNone/>
            </a:pPr>
            <a:r>
              <a:rPr lang="en" sz="1200">
                <a:solidFill>
                  <a:schemeClr val="dk1"/>
                </a:solidFill>
              </a:rPr>
              <a:t>All decrypted 2FA keys will have to be re encrypted with the key </a:t>
            </a:r>
          </a:p>
          <a:p>
            <a:pPr lvl="0" rtl="0">
              <a:lnSpc>
                <a:spcPct val="115000"/>
              </a:lnSpc>
              <a:spcBef>
                <a:spcPts val="0"/>
              </a:spcBef>
              <a:buClr>
                <a:schemeClr val="dk1"/>
              </a:buClr>
              <a:buSzPct val="91666"/>
              <a:buFont typeface="Arial"/>
              <a:buNone/>
            </a:pPr>
            <a:r>
              <a:rPr lang="en" sz="1200">
                <a:solidFill>
                  <a:schemeClr val="dk1"/>
                </a:solidFill>
              </a:rPr>
              <a:t>provided. All known sessions will be forgotten and the user will have </a:t>
            </a:r>
          </a:p>
          <a:p>
            <a:pPr lvl="0" rtl="0">
              <a:lnSpc>
                <a:spcPct val="115000"/>
              </a:lnSpc>
              <a:spcBef>
                <a:spcPts val="0"/>
              </a:spcBef>
              <a:buClr>
                <a:schemeClr val="dk1"/>
              </a:buClr>
              <a:buSzPct val="91666"/>
              <a:buFont typeface="Arial"/>
              <a:buNone/>
            </a:pPr>
            <a:r>
              <a:rPr lang="en" sz="1200">
                <a:solidFill>
                  <a:schemeClr val="dk1"/>
                </a:solidFill>
              </a:rPr>
              <a:t>to re login on all clients with the 2FA code provided at sign up.</a:t>
            </a:r>
          </a:p>
        </p:txBody>
      </p:sp>
      <p:sp>
        <p:nvSpPr>
          <p:cNvPr id="119" name="Shape 119"/>
          <p:cNvSpPr/>
          <p:nvPr/>
        </p:nvSpPr>
        <p:spPr>
          <a:xfrm>
            <a:off x="5250325" y="1155500"/>
            <a:ext cx="3518700" cy="36255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0" name="Shape 120"/>
          <p:cNvSpPr/>
          <p:nvPr/>
        </p:nvSpPr>
        <p:spPr>
          <a:xfrm>
            <a:off x="5457200" y="1933975"/>
            <a:ext cx="2928600" cy="363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USERNAME</a:t>
            </a:r>
          </a:p>
        </p:txBody>
      </p:sp>
      <p:sp>
        <p:nvSpPr>
          <p:cNvPr id="121" name="Shape 121"/>
          <p:cNvSpPr/>
          <p:nvPr/>
        </p:nvSpPr>
        <p:spPr>
          <a:xfrm>
            <a:off x="5457200" y="2439250"/>
            <a:ext cx="2928600" cy="363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OLD PASSWORD</a:t>
            </a:r>
          </a:p>
        </p:txBody>
      </p:sp>
      <p:sp>
        <p:nvSpPr>
          <p:cNvPr id="122" name="Shape 122"/>
          <p:cNvSpPr/>
          <p:nvPr/>
        </p:nvSpPr>
        <p:spPr>
          <a:xfrm>
            <a:off x="5908825" y="1253925"/>
            <a:ext cx="2019900" cy="572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rtl="0">
              <a:spcBef>
                <a:spcPts val="0"/>
              </a:spcBef>
              <a:buNone/>
            </a:pPr>
            <a:r>
              <a:rPr lang="en"/>
              <a:t>Change password</a:t>
            </a:r>
          </a:p>
        </p:txBody>
      </p:sp>
      <p:sp>
        <p:nvSpPr>
          <p:cNvPr id="123" name="Shape 123"/>
          <p:cNvSpPr/>
          <p:nvPr/>
        </p:nvSpPr>
        <p:spPr>
          <a:xfrm>
            <a:off x="5457200" y="2944525"/>
            <a:ext cx="2928600" cy="363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NEW PASSWORD</a:t>
            </a:r>
          </a:p>
        </p:txBody>
      </p:sp>
      <p:sp>
        <p:nvSpPr>
          <p:cNvPr id="124" name="Shape 124"/>
          <p:cNvSpPr/>
          <p:nvPr/>
        </p:nvSpPr>
        <p:spPr>
          <a:xfrm>
            <a:off x="5457200" y="3449800"/>
            <a:ext cx="2928600" cy="363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RE ENTER NEW PASSWORD</a:t>
            </a:r>
          </a:p>
        </p:txBody>
      </p:sp>
      <p:sp>
        <p:nvSpPr>
          <p:cNvPr id="125" name="Shape 125"/>
          <p:cNvSpPr/>
          <p:nvPr/>
        </p:nvSpPr>
        <p:spPr>
          <a:xfrm>
            <a:off x="7690100" y="4153725"/>
            <a:ext cx="695700" cy="3639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100"/>
              <a:t>Submit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281000"/>
            <a:ext cx="8520600" cy="572700"/>
          </a:xfrm>
          <a:prstGeom prst="rect">
            <a:avLst/>
          </a:prstGeom>
        </p:spPr>
        <p:txBody>
          <a:bodyPr anchorCtr="0" anchor="t" bIns="91425" lIns="91425" rIns="91425" tIns="91425">
            <a:noAutofit/>
          </a:bodyPr>
          <a:lstStyle/>
          <a:p>
            <a:pPr lvl="0" rtl="0">
              <a:spcBef>
                <a:spcPts val="0"/>
              </a:spcBef>
              <a:buNone/>
            </a:pPr>
            <a:r>
              <a:rPr lang="en"/>
              <a:t>Information Flow - Changing registration 2FA key</a:t>
            </a:r>
          </a:p>
        </p:txBody>
      </p:sp>
      <p:sp>
        <p:nvSpPr>
          <p:cNvPr id="131" name="Shape 131"/>
          <p:cNvSpPr/>
          <p:nvPr/>
        </p:nvSpPr>
        <p:spPr>
          <a:xfrm>
            <a:off x="249900" y="1023950"/>
            <a:ext cx="8644200" cy="38886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15000"/>
              </a:lnSpc>
              <a:spcBef>
                <a:spcPts val="0"/>
              </a:spcBef>
              <a:buClr>
                <a:schemeClr val="dk1"/>
              </a:buClr>
              <a:buSzPct val="61111"/>
              <a:buFont typeface="Arial"/>
              <a:buNone/>
            </a:pPr>
            <a:r>
              <a:rPr lang="en" sz="1800">
                <a:solidFill>
                  <a:schemeClr val="dk1"/>
                </a:solidFill>
              </a:rPr>
              <a:t>The 2FA key will only be changeable via the web interface and by </a:t>
            </a:r>
          </a:p>
          <a:p>
            <a:pPr lvl="0" rtl="0">
              <a:lnSpc>
                <a:spcPct val="115000"/>
              </a:lnSpc>
              <a:spcBef>
                <a:spcPts val="0"/>
              </a:spcBef>
              <a:buClr>
                <a:schemeClr val="dk1"/>
              </a:buClr>
              <a:buSzPct val="61111"/>
              <a:buFont typeface="Arial"/>
              <a:buNone/>
            </a:pPr>
            <a:r>
              <a:rPr lang="en" sz="1800">
                <a:solidFill>
                  <a:schemeClr val="dk1"/>
                </a:solidFill>
              </a:rPr>
              <a:t>providing the password of the client. The 2FA key will not be disabled</a:t>
            </a:r>
          </a:p>
          <a:p>
            <a:pPr lvl="0" rtl="0">
              <a:lnSpc>
                <a:spcPct val="115000"/>
              </a:lnSpc>
              <a:spcBef>
                <a:spcPts val="0"/>
              </a:spcBef>
              <a:buClr>
                <a:schemeClr val="dk1"/>
              </a:buClr>
              <a:buSzPct val="61111"/>
              <a:buFont typeface="Arial"/>
              <a:buNone/>
            </a:pPr>
            <a:r>
              <a:rPr lang="en" sz="1800">
                <a:solidFill>
                  <a:schemeClr val="dk1"/>
                </a:solidFill>
              </a:rPr>
              <a:t>in any way, either by email or other methods of communication. </a:t>
            </a:r>
          </a:p>
          <a:p>
            <a:pPr lvl="0" rtl="0">
              <a:lnSpc>
                <a:spcPct val="115000"/>
              </a:lnSpc>
              <a:spcBef>
                <a:spcPts val="0"/>
              </a:spcBef>
              <a:buClr>
                <a:schemeClr val="dk1"/>
              </a:buClr>
              <a:buSzPct val="61111"/>
              <a:buFont typeface="Arial"/>
              <a:buNone/>
            </a:pPr>
            <a:r>
              <a:rPr lang="en" sz="1800">
                <a:solidFill>
                  <a:schemeClr val="dk1"/>
                </a:solidFill>
              </a:rPr>
              <a:t>This will worsen the UX but for a security aware product, we can’t </a:t>
            </a:r>
          </a:p>
          <a:p>
            <a:pPr lvl="0" rtl="0">
              <a:lnSpc>
                <a:spcPct val="115000"/>
              </a:lnSpc>
              <a:spcBef>
                <a:spcPts val="0"/>
              </a:spcBef>
              <a:buClr>
                <a:schemeClr val="dk1"/>
              </a:buClr>
              <a:buSzPct val="61111"/>
              <a:buFont typeface="Arial"/>
              <a:buNone/>
            </a:pPr>
            <a:r>
              <a:rPr lang="en" sz="1800">
                <a:solidFill>
                  <a:schemeClr val="dk1"/>
                </a:solidFill>
              </a:rPr>
              <a:t>remove the 2FA key if the user has lost that 2FA key. The users will </a:t>
            </a:r>
          </a:p>
          <a:p>
            <a:pPr lvl="0" rtl="0">
              <a:lnSpc>
                <a:spcPct val="115000"/>
              </a:lnSpc>
              <a:spcBef>
                <a:spcPts val="0"/>
              </a:spcBef>
              <a:buClr>
                <a:schemeClr val="dk1"/>
              </a:buClr>
              <a:buSzPct val="61111"/>
              <a:buFont typeface="Arial"/>
              <a:buNone/>
            </a:pPr>
            <a:r>
              <a:rPr lang="en" sz="1800">
                <a:solidFill>
                  <a:schemeClr val="dk1"/>
                </a:solidFill>
              </a:rPr>
              <a:t>be heavily encouraged to print the backup codes provided to them </a:t>
            </a:r>
          </a:p>
          <a:p>
            <a:pPr lvl="0" rtl="0">
              <a:lnSpc>
                <a:spcPct val="115000"/>
              </a:lnSpc>
              <a:spcBef>
                <a:spcPts val="0"/>
              </a:spcBef>
              <a:buClr>
                <a:schemeClr val="dk1"/>
              </a:buClr>
              <a:buSzPct val="61111"/>
              <a:buFont typeface="Arial"/>
              <a:buNone/>
            </a:pPr>
            <a:r>
              <a:rPr lang="en" sz="1800">
                <a:solidFill>
                  <a:schemeClr val="dk1"/>
                </a:solidFill>
              </a:rPr>
              <a:t>at registration.</a:t>
            </a:r>
          </a:p>
          <a:p>
            <a:pPr lvl="0" rtl="0">
              <a:lnSpc>
                <a:spcPct val="115000"/>
              </a:lnSpc>
              <a:spcBef>
                <a:spcPts val="0"/>
              </a:spcBef>
              <a:buClr>
                <a:schemeClr val="dk1"/>
              </a:buClr>
              <a:buFont typeface="Arial"/>
              <a:buNone/>
            </a:pPr>
            <a:r>
              <a:t/>
            </a:r>
            <a:endParaRPr sz="12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