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2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79924" autoAdjust="0"/>
  </p:normalViewPr>
  <p:slideViewPr>
    <p:cSldViewPr snapToGrid="0" showGuides="1">
      <p:cViewPr varScale="1">
        <p:scale>
          <a:sx n="82" d="100"/>
          <a:sy n="82" d="100"/>
        </p:scale>
        <p:origin x="58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2024/3/23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2024/3/23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2024/3/23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2024/3/23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2024/3/23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2024/3/23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1bit quantization</a:t>
            </a:r>
            <a:endParaRPr lang="zh-CN" altLang="en-US" b="1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2024.03.23</a:t>
            </a:r>
            <a:endParaRPr lang="zh-CN" altLang="en-US" dirty="0">
              <a:latin typeface="+mn-ea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BiLLM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9EE95-57DC-2F1C-7AA2-DC22C75C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BiLLM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B5AD5C-F479-59B9-2D69-696AB6B7EE6D}"/>
              </a:ext>
            </a:extLst>
          </p:cNvPr>
          <p:cNvSpPr txBox="1"/>
          <p:nvPr/>
        </p:nvSpPr>
        <p:spPr>
          <a:xfrm>
            <a:off x="861391" y="1393371"/>
            <a:ext cx="9911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Only weight quantization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Open source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New quantization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Compare it to PB-LLM and </a:t>
            </a:r>
            <a:r>
              <a:rPr lang="en-US" altLang="zh-CN" sz="2400" dirty="0" err="1"/>
              <a:t>OneBit</a:t>
            </a: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36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E1ABE7-44F7-4A93-3D44-C394F760D6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213721"/>
            <a:ext cx="10515600" cy="309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8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C45D2-6DE3-14FB-FAAC-10618526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BiLLM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55B3B5-5546-BCE6-9E1A-3C743C503165}"/>
              </a:ext>
            </a:extLst>
          </p:cNvPr>
          <p:cNvSpPr txBox="1"/>
          <p:nvPr/>
        </p:nvSpPr>
        <p:spPr>
          <a:xfrm>
            <a:off x="815009" y="1133079"/>
            <a:ext cx="3745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/>
              <a:t>Two key observations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A7EBD1-118E-9201-C110-FCDEDB97B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81" y="2202920"/>
            <a:ext cx="6475245" cy="36335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BAE157-2A45-5493-C2FE-FE6B02114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451" y="1554306"/>
            <a:ext cx="5045706" cy="404750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DBC8E45-DE66-6D61-B833-FB76193DB8F4}"/>
              </a:ext>
            </a:extLst>
          </p:cNvPr>
          <p:cNvSpPr txBox="1"/>
          <p:nvPr/>
        </p:nvSpPr>
        <p:spPr>
          <a:xfrm>
            <a:off x="721895" y="6444633"/>
            <a:ext cx="104504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1" dirty="0"/>
              <a:t>Huang W, Liu Y, Qin H, et al. BiLLM: Pushing the Limit of Post-Training Quantization for LLMs[A]. </a:t>
            </a:r>
            <a:r>
              <a:rPr lang="en-US" altLang="zh-CN" sz="1600" i="1" dirty="0" err="1"/>
              <a:t>arXiv</a:t>
            </a:r>
            <a:r>
              <a:rPr lang="en-US" altLang="zh-CN" sz="1600" i="1" dirty="0"/>
              <a:t>, 2024.</a:t>
            </a:r>
            <a:endParaRPr lang="zh-CN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74775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F9B13-15EA-1721-E4BF-14945935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BiLLM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40F673-E972-4896-421E-C4FED8A8695E}"/>
              </a:ext>
            </a:extLst>
          </p:cNvPr>
          <p:cNvSpPr txBox="1"/>
          <p:nvPr/>
        </p:nvSpPr>
        <p:spPr>
          <a:xfrm>
            <a:off x="815009" y="1150681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/>
              <a:t>Two core designs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9CA402-1925-4F92-EA91-046CE4F1E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41" y="2203151"/>
            <a:ext cx="11187129" cy="42066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1DC9E3-F65F-36B8-EE29-B037C6CBD3D9}"/>
              </a:ext>
            </a:extLst>
          </p:cNvPr>
          <p:cNvSpPr txBox="1"/>
          <p:nvPr/>
        </p:nvSpPr>
        <p:spPr>
          <a:xfrm>
            <a:off x="6000206" y="13515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Structural Searching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Binary Residual Approximation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7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E1B3F-9E8E-FE7B-488B-D952DDB8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BiLLM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6B1909-4910-0355-D341-055F609CB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8" y="5661617"/>
            <a:ext cx="4343776" cy="4877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28F8E3-7AD7-AEA7-9987-128898EA6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914" y="2029517"/>
            <a:ext cx="1196444" cy="6401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BD6B029-D89A-F305-0177-BEAB1FEFFB8D}"/>
              </a:ext>
            </a:extLst>
          </p:cNvPr>
          <p:cNvSpPr txBox="1"/>
          <p:nvPr/>
        </p:nvSpPr>
        <p:spPr>
          <a:xfrm>
            <a:off x="806523" y="21297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Criterion: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138718-CC2A-4A2C-7AE2-68934D84ECF5}"/>
              </a:ext>
            </a:extLst>
          </p:cNvPr>
          <p:cNvSpPr txBox="1"/>
          <p:nvPr/>
        </p:nvSpPr>
        <p:spPr>
          <a:xfrm>
            <a:off x="543882" y="2821095"/>
            <a:ext cx="48341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majority of the weights’ sensitive Hessian values are predominantly concentrated in </a:t>
            </a:r>
            <a:r>
              <a:rPr lang="en-US" altLang="zh-CN" dirty="0">
                <a:solidFill>
                  <a:srgbClr val="FF0000"/>
                </a:solidFill>
              </a:rPr>
              <a:t>specific columns or rows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227474-A4A0-78D4-8C89-1EBCA81D5189}"/>
              </a:ext>
            </a:extLst>
          </p:cNvPr>
          <p:cNvSpPr txBox="1"/>
          <p:nvPr/>
        </p:nvSpPr>
        <p:spPr>
          <a:xfrm>
            <a:off x="557777" y="4834626"/>
            <a:ext cx="3601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optimization function for selecting salient columns is defined as: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7CB6AC5-4A48-CEB9-BEBF-05FCB2B79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523" y="4974023"/>
            <a:ext cx="4107536" cy="9221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C3DCF50-A852-AECD-DFC5-0A685BD11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889" y="1785138"/>
            <a:ext cx="5055411" cy="313741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E4FEC2B-E285-AEB5-A845-764C8101EC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5622" y="5867702"/>
            <a:ext cx="1821338" cy="32768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FD2ACE6-F5B1-CDD3-E21D-7BEFA2247D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6544" y="6225872"/>
            <a:ext cx="2606266" cy="32768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C5ACB30-32BA-70AE-800B-EDF07B4BFE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4711" y="6269772"/>
            <a:ext cx="1364098" cy="25910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E80B327-93DC-F922-1370-FBA5D966CD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05261" y="6286837"/>
            <a:ext cx="335309" cy="26672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E45493E5-2AF4-8ACA-16D7-FB591CFBE516}"/>
              </a:ext>
            </a:extLst>
          </p:cNvPr>
          <p:cNvSpPr txBox="1"/>
          <p:nvPr/>
        </p:nvSpPr>
        <p:spPr>
          <a:xfrm>
            <a:off x="535298" y="3866320"/>
            <a:ext cx="5321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determine salience through a </a:t>
            </a:r>
            <a:r>
              <a:rPr lang="en-US" altLang="zh-CN" dirty="0">
                <a:solidFill>
                  <a:srgbClr val="FF0000"/>
                </a:solidFill>
              </a:rPr>
              <a:t>per-column segmentation</a:t>
            </a:r>
            <a:r>
              <a:rPr lang="en-US" altLang="zh-CN" dirty="0"/>
              <a:t> on the whole weight matrix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76EC2C0-961F-4B01-A4F5-D88ED6525917}"/>
              </a:ext>
            </a:extLst>
          </p:cNvPr>
          <p:cNvCxnSpPr/>
          <p:nvPr/>
        </p:nvCxnSpPr>
        <p:spPr>
          <a:xfrm>
            <a:off x="6679474" y="6644640"/>
            <a:ext cx="4484915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A44D46E-F04D-7404-D82D-114AA73799FD}"/>
              </a:ext>
            </a:extLst>
          </p:cNvPr>
          <p:cNvSpPr txBox="1"/>
          <p:nvPr/>
        </p:nvSpPr>
        <p:spPr>
          <a:xfrm>
            <a:off x="815009" y="119924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Salient Weight Binarization for LLMs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567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50581-0AED-76D0-C804-08B3EAE0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BiLLM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79A64F-046C-DA7C-B96E-7E1C8533E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59" y="1809564"/>
            <a:ext cx="5730737" cy="43666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8F9C70-1650-611D-9A9E-D56347C2604E}"/>
              </a:ext>
            </a:extLst>
          </p:cNvPr>
          <p:cNvSpPr txBox="1"/>
          <p:nvPr/>
        </p:nvSpPr>
        <p:spPr>
          <a:xfrm>
            <a:off x="815009" y="1184721"/>
            <a:ext cx="7785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Bell-shaped Distribution Splitting for Binarization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6A0461-F494-2C60-770E-7C17C6516671}"/>
              </a:ext>
            </a:extLst>
          </p:cNvPr>
          <p:cNvSpPr txBox="1"/>
          <p:nvPr/>
        </p:nvSpPr>
        <p:spPr>
          <a:xfrm>
            <a:off x="815009" y="2027311"/>
            <a:ext cx="3399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remaining weights maintain a bell-shaped distribution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CAE3D47-EB7A-1C15-10DF-688E8B346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07" y="3244334"/>
            <a:ext cx="4336156" cy="55630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C115041-8C2E-D0F9-F4B6-241B5359F6A4}"/>
              </a:ext>
            </a:extLst>
          </p:cNvPr>
          <p:cNvSpPr txBox="1"/>
          <p:nvPr/>
        </p:nvSpPr>
        <p:spPr>
          <a:xfrm>
            <a:off x="478724" y="3337822"/>
            <a:ext cx="1036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MSE:</a:t>
            </a:r>
            <a:endParaRPr lang="zh-CN" altLang="en-US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87BDE73-DCA7-C458-4E70-530EAC020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992" y="3800642"/>
            <a:ext cx="2331922" cy="5715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2F76251-40A3-9EC0-B7E3-6198758E1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835" y="4471260"/>
            <a:ext cx="3596952" cy="45724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57858EC-8DA9-B4A9-3EE7-0CCF2594C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8200" y="5000774"/>
            <a:ext cx="3063505" cy="52582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D4E3B4D-8D02-649C-3F6C-1A7FC9AB9548}"/>
              </a:ext>
            </a:extLst>
          </p:cNvPr>
          <p:cNvSpPr txBox="1"/>
          <p:nvPr/>
        </p:nvSpPr>
        <p:spPr>
          <a:xfrm>
            <a:off x="823361" y="5793755"/>
            <a:ext cx="5730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employ a </a:t>
            </a:r>
            <a:r>
              <a:rPr lang="en-US" altLang="zh-CN" dirty="0">
                <a:solidFill>
                  <a:srgbClr val="FF0000"/>
                </a:solidFill>
              </a:rPr>
              <a:t>percentile search </a:t>
            </a:r>
            <a:r>
              <a:rPr lang="en-US" altLang="zh-CN" dirty="0"/>
              <a:t>method to identify the optimal break-point based on the objective function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86CA018-52C4-CF10-2858-D366055B4A8C}"/>
              </a:ext>
            </a:extLst>
          </p:cNvPr>
          <p:cNvSpPr txBox="1"/>
          <p:nvPr/>
        </p:nvSpPr>
        <p:spPr>
          <a:xfrm>
            <a:off x="1924594" y="6449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7B LLM merely 30 minutes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09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43E9E-1A79-F7FD-51F3-200D4CF4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BiLLM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1CF480-FA76-1310-AA13-E3AD2F979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515" y="1600489"/>
            <a:ext cx="3964245" cy="5144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01FA31-F7A9-5C3A-7777-D8F0F7E42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444" y="4878514"/>
            <a:ext cx="3254022" cy="8306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8F5DB82-BD50-7238-0DAF-A5EE4F50B58E}"/>
              </a:ext>
            </a:extLst>
          </p:cNvPr>
          <p:cNvSpPr txBox="1"/>
          <p:nvPr/>
        </p:nvSpPr>
        <p:spPr>
          <a:xfrm>
            <a:off x="837811" y="5047222"/>
            <a:ext cx="2755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extra storing bits: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CCD630-0B26-FAB6-D0B1-2FFD712CC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68" y="1422086"/>
            <a:ext cx="4991533" cy="30558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95CE163-C086-F9F9-0B9F-6A1014AE355A}"/>
              </a:ext>
            </a:extLst>
          </p:cNvPr>
          <p:cNvSpPr txBox="1"/>
          <p:nvPr/>
        </p:nvSpPr>
        <p:spPr>
          <a:xfrm>
            <a:off x="7554557" y="1126350"/>
            <a:ext cx="2755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Binarization Workflow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43CA5B-DE6D-239A-D20F-D320E1251723}"/>
              </a:ext>
            </a:extLst>
          </p:cNvPr>
          <p:cNvSpPr txBox="1"/>
          <p:nvPr/>
        </p:nvSpPr>
        <p:spPr>
          <a:xfrm>
            <a:off x="535754" y="6160014"/>
            <a:ext cx="65337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1" dirty="0" err="1"/>
              <a:t>Frantar</a:t>
            </a:r>
            <a:r>
              <a:rPr lang="en-US" altLang="zh-CN" sz="1600" i="1" dirty="0"/>
              <a:t> E, </a:t>
            </a:r>
            <a:r>
              <a:rPr lang="en-US" altLang="zh-CN" sz="1600" i="1" dirty="0" err="1"/>
              <a:t>Ashkboos</a:t>
            </a:r>
            <a:r>
              <a:rPr lang="en-US" altLang="zh-CN" sz="1600" i="1" dirty="0"/>
              <a:t> S, </a:t>
            </a:r>
            <a:r>
              <a:rPr lang="en-US" altLang="zh-CN" sz="1600" i="1" dirty="0" err="1"/>
              <a:t>Hoefler</a:t>
            </a:r>
            <a:r>
              <a:rPr lang="en-US" altLang="zh-CN" sz="1600" i="1" dirty="0"/>
              <a:t> T, et al. GPTQ: Accurate Post-Training Quantization for Generative Pre-trained Transformers[A]. </a:t>
            </a:r>
            <a:r>
              <a:rPr lang="en-US" altLang="zh-CN" sz="1600" i="1" dirty="0" err="1"/>
              <a:t>arXiv</a:t>
            </a:r>
            <a:r>
              <a:rPr lang="en-US" altLang="zh-CN" sz="1600" i="1" dirty="0"/>
              <a:t>, 2023.</a:t>
            </a:r>
            <a:endParaRPr lang="zh-CN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43150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5A552-F27D-DA35-651B-A7864694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BiLLM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93E0C1-5CB5-0655-9EF1-1994A1C6E743}"/>
              </a:ext>
            </a:extLst>
          </p:cNvPr>
          <p:cNvSpPr txBox="1"/>
          <p:nvPr/>
        </p:nvSpPr>
        <p:spPr>
          <a:xfrm>
            <a:off x="802268" y="16463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single 80 GB NVIDIA A100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EA5E45-3FE8-8DD6-E34E-2C35C1E82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704" y="1143538"/>
            <a:ext cx="7276905" cy="55732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14BA626-951E-2042-4B94-7A5B19D1DA1D}"/>
              </a:ext>
            </a:extLst>
          </p:cNvPr>
          <p:cNvSpPr txBox="1"/>
          <p:nvPr/>
        </p:nvSpPr>
        <p:spPr>
          <a:xfrm>
            <a:off x="815009" y="1184721"/>
            <a:ext cx="7785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Experiments </a:t>
            </a:r>
            <a:endParaRPr lang="zh-CN" altLang="en-US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BFE2C6-4CDF-71F8-4A58-3007DD14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67" y="1962332"/>
            <a:ext cx="2712955" cy="46105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7AF5155-A3AE-6A03-C603-B1C9D5745882}"/>
              </a:ext>
            </a:extLst>
          </p:cNvPr>
          <p:cNvSpPr txBox="1"/>
          <p:nvPr/>
        </p:nvSpPr>
        <p:spPr>
          <a:xfrm>
            <a:off x="1398484" y="6519446"/>
            <a:ext cx="3147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Results of </a:t>
            </a:r>
            <a:r>
              <a:rPr lang="en-US" altLang="zh-CN" sz="1600" dirty="0" err="1"/>
              <a:t>OneBit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A612AF-AC6F-0D37-0698-1EF28DB1E167}"/>
              </a:ext>
            </a:extLst>
          </p:cNvPr>
          <p:cNvSpPr/>
          <p:nvPr/>
        </p:nvSpPr>
        <p:spPr>
          <a:xfrm>
            <a:off x="6400800" y="1415553"/>
            <a:ext cx="1637211" cy="1710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DCCCD3-236D-75A1-1B42-E93D4CF141F5}"/>
              </a:ext>
            </a:extLst>
          </p:cNvPr>
          <p:cNvSpPr/>
          <p:nvPr/>
        </p:nvSpPr>
        <p:spPr>
          <a:xfrm>
            <a:off x="7781866" y="5164182"/>
            <a:ext cx="1637211" cy="178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737DFB-6337-72B7-4CA8-BE737C84BAC7}"/>
              </a:ext>
            </a:extLst>
          </p:cNvPr>
          <p:cNvSpPr/>
          <p:nvPr/>
        </p:nvSpPr>
        <p:spPr>
          <a:xfrm>
            <a:off x="2743200" y="2542902"/>
            <a:ext cx="435429" cy="3976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08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ED23FD-D3A0-072A-113D-A7292436A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573" b="21096"/>
          <a:stretch/>
        </p:blipFill>
        <p:spPr>
          <a:xfrm>
            <a:off x="5368137" y="2764419"/>
            <a:ext cx="2712956" cy="13469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AB5A552-F27D-DA35-651B-A7864694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BiLLM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93E0C1-5CB5-0655-9EF1-1994A1C6E743}"/>
              </a:ext>
            </a:extLst>
          </p:cNvPr>
          <p:cNvSpPr txBox="1"/>
          <p:nvPr/>
        </p:nvSpPr>
        <p:spPr>
          <a:xfrm>
            <a:off x="802268" y="16463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single 80 GB NVIDIA A100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4BA626-951E-2042-4B94-7A5B19D1DA1D}"/>
              </a:ext>
            </a:extLst>
          </p:cNvPr>
          <p:cNvSpPr txBox="1"/>
          <p:nvPr/>
        </p:nvSpPr>
        <p:spPr>
          <a:xfrm>
            <a:off x="815009" y="1184721"/>
            <a:ext cx="7785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Experiments </a:t>
            </a:r>
            <a:endParaRPr lang="zh-CN" altLang="en-US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BFE2C6-4CDF-71F8-4A58-3007DD14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67" y="1962332"/>
            <a:ext cx="2712955" cy="46105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7AF5155-A3AE-6A03-C603-B1C9D5745882}"/>
              </a:ext>
            </a:extLst>
          </p:cNvPr>
          <p:cNvSpPr txBox="1"/>
          <p:nvPr/>
        </p:nvSpPr>
        <p:spPr>
          <a:xfrm>
            <a:off x="1398484" y="6519446"/>
            <a:ext cx="3147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Results of </a:t>
            </a:r>
            <a:r>
              <a:rPr lang="en-US" altLang="zh-CN" sz="1600" dirty="0" err="1"/>
              <a:t>OneBit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DCCCD3-236D-75A1-1B42-E93D4CF141F5}"/>
              </a:ext>
            </a:extLst>
          </p:cNvPr>
          <p:cNvSpPr/>
          <p:nvPr/>
        </p:nvSpPr>
        <p:spPr>
          <a:xfrm>
            <a:off x="5825168" y="4130457"/>
            <a:ext cx="330926" cy="149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F377012-048B-855E-EEA0-25BE3EF1C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093" y="2763454"/>
            <a:ext cx="2629128" cy="134885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2B08759-F902-37FE-7594-8CDBC7470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1451" y="3959496"/>
            <a:ext cx="5418290" cy="146316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C1A765A-501E-8ADD-82A7-D7EB8B18ABD9}"/>
              </a:ext>
            </a:extLst>
          </p:cNvPr>
          <p:cNvSpPr/>
          <p:nvPr/>
        </p:nvSpPr>
        <p:spPr>
          <a:xfrm>
            <a:off x="7410995" y="3590164"/>
            <a:ext cx="487680" cy="202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8A152E7-1F27-B684-181F-302423BB6A4F}"/>
              </a:ext>
            </a:extLst>
          </p:cNvPr>
          <p:cNvSpPr/>
          <p:nvPr/>
        </p:nvSpPr>
        <p:spPr>
          <a:xfrm>
            <a:off x="7410995" y="4818139"/>
            <a:ext cx="487680" cy="202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B233FA5-1C12-A5BD-036B-DD766283C42C}"/>
              </a:ext>
            </a:extLst>
          </p:cNvPr>
          <p:cNvSpPr/>
          <p:nvPr/>
        </p:nvSpPr>
        <p:spPr>
          <a:xfrm>
            <a:off x="10054047" y="3638199"/>
            <a:ext cx="487680" cy="202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EB8029D-A1F5-E45E-A73C-A3469333EBFB}"/>
              </a:ext>
            </a:extLst>
          </p:cNvPr>
          <p:cNvSpPr/>
          <p:nvPr/>
        </p:nvSpPr>
        <p:spPr>
          <a:xfrm>
            <a:off x="10002654" y="4763049"/>
            <a:ext cx="487680" cy="202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081032-76E0-F779-2829-6407AE86BC58}"/>
              </a:ext>
            </a:extLst>
          </p:cNvPr>
          <p:cNvSpPr/>
          <p:nvPr/>
        </p:nvSpPr>
        <p:spPr>
          <a:xfrm>
            <a:off x="3168253" y="2542902"/>
            <a:ext cx="435429" cy="3976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74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5A552-F27D-DA35-651B-A7864694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BiLLM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93E0C1-5CB5-0655-9EF1-1994A1C6E743}"/>
              </a:ext>
            </a:extLst>
          </p:cNvPr>
          <p:cNvSpPr txBox="1"/>
          <p:nvPr/>
        </p:nvSpPr>
        <p:spPr>
          <a:xfrm>
            <a:off x="802268" y="16463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single 80 GB NVIDIA A100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4BA626-951E-2042-4B94-7A5B19D1DA1D}"/>
              </a:ext>
            </a:extLst>
          </p:cNvPr>
          <p:cNvSpPr txBox="1"/>
          <p:nvPr/>
        </p:nvSpPr>
        <p:spPr>
          <a:xfrm>
            <a:off x="815009" y="1184721"/>
            <a:ext cx="7785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Experiments 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AF5155-A3AE-6A03-C603-B1C9D5745882}"/>
              </a:ext>
            </a:extLst>
          </p:cNvPr>
          <p:cNvSpPr txBox="1"/>
          <p:nvPr/>
        </p:nvSpPr>
        <p:spPr>
          <a:xfrm>
            <a:off x="1916882" y="3259723"/>
            <a:ext cx="3147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Results of </a:t>
            </a:r>
            <a:r>
              <a:rPr lang="en-US" altLang="zh-CN" sz="1600" dirty="0" err="1"/>
              <a:t>OneBit</a:t>
            </a: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C4AC61-8A8B-FA2F-DFF6-DE9D51877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882" y="5293918"/>
            <a:ext cx="7986452" cy="13107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B8992C-6C51-6C06-702A-2172E4165E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779"/>
          <a:stretch/>
        </p:blipFill>
        <p:spPr>
          <a:xfrm>
            <a:off x="4060445" y="1353985"/>
            <a:ext cx="6942422" cy="3570601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8D21DB4-8D26-96ED-ADB4-CB9C5FA277C6}"/>
              </a:ext>
            </a:extLst>
          </p:cNvPr>
          <p:cNvCxnSpPr/>
          <p:nvPr/>
        </p:nvCxnSpPr>
        <p:spPr>
          <a:xfrm>
            <a:off x="7053943" y="4924586"/>
            <a:ext cx="37533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F01D6D7-3947-D1E5-61C6-1EF9DE78DB57}"/>
              </a:ext>
            </a:extLst>
          </p:cNvPr>
          <p:cNvCxnSpPr/>
          <p:nvPr/>
        </p:nvCxnSpPr>
        <p:spPr>
          <a:xfrm>
            <a:off x="9814560" y="6357257"/>
            <a:ext cx="88774" cy="2474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29A059E-F743-6C2D-DD05-85404E09BB73}"/>
              </a:ext>
            </a:extLst>
          </p:cNvPr>
          <p:cNvCxnSpPr/>
          <p:nvPr/>
        </p:nvCxnSpPr>
        <p:spPr>
          <a:xfrm>
            <a:off x="8930640" y="6352123"/>
            <a:ext cx="88774" cy="2474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75D394B-19B7-370E-30DA-A083482839DB}"/>
              </a:ext>
            </a:extLst>
          </p:cNvPr>
          <p:cNvCxnSpPr/>
          <p:nvPr/>
        </p:nvCxnSpPr>
        <p:spPr>
          <a:xfrm>
            <a:off x="8242663" y="6352123"/>
            <a:ext cx="88774" cy="2474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B924F9-1D81-8946-D153-A4B67C9449B2}"/>
              </a:ext>
            </a:extLst>
          </p:cNvPr>
          <p:cNvCxnSpPr/>
          <p:nvPr/>
        </p:nvCxnSpPr>
        <p:spPr>
          <a:xfrm>
            <a:off x="7554686" y="6352122"/>
            <a:ext cx="88774" cy="2474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31F964E-BF15-023B-E225-C44D5FD9A9D0}"/>
              </a:ext>
            </a:extLst>
          </p:cNvPr>
          <p:cNvCxnSpPr>
            <a:cxnSpLocks/>
          </p:cNvCxnSpPr>
          <p:nvPr/>
        </p:nvCxnSpPr>
        <p:spPr>
          <a:xfrm flipV="1">
            <a:off x="5819411" y="6352122"/>
            <a:ext cx="138848" cy="2584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5057B86-B64C-FACF-277B-F880A9037A27}"/>
              </a:ext>
            </a:extLst>
          </p:cNvPr>
          <p:cNvCxnSpPr/>
          <p:nvPr/>
        </p:nvCxnSpPr>
        <p:spPr>
          <a:xfrm>
            <a:off x="5206038" y="6352121"/>
            <a:ext cx="88774" cy="2474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237586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8070</TotalTime>
  <Words>221</Words>
  <Application>Microsoft Office PowerPoint</Application>
  <PresentationFormat>宽屏</PresentationFormat>
  <Paragraphs>46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等线</vt:lpstr>
      <vt:lpstr>Arial</vt:lpstr>
      <vt:lpstr>A000120140530A99PPBG</vt:lpstr>
      <vt:lpstr>1bit quantization</vt:lpstr>
      <vt:lpstr>BiLLM</vt:lpstr>
      <vt:lpstr>BiLLM</vt:lpstr>
      <vt:lpstr>BiLLM</vt:lpstr>
      <vt:lpstr>BiLLM</vt:lpstr>
      <vt:lpstr>BiLLM</vt:lpstr>
      <vt:lpstr>BiLLM</vt:lpstr>
      <vt:lpstr>BiLLM</vt:lpstr>
      <vt:lpstr>BiLLM</vt:lpstr>
      <vt:lpstr>BiLLM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68</cp:revision>
  <dcterms:created xsi:type="dcterms:W3CDTF">2018-08-10T09:41:38Z</dcterms:created>
  <dcterms:modified xsi:type="dcterms:W3CDTF">2024-03-23T05:38:39Z</dcterms:modified>
</cp:coreProperties>
</file>