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314"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324"/>
    <a:srgbClr val="0C4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6" autoAdjust="0"/>
    <p:restoredTop sz="79924" autoAdjust="0"/>
  </p:normalViewPr>
  <p:slideViewPr>
    <p:cSldViewPr snapToGrid="0" showGuides="1">
      <p:cViewPr varScale="1">
        <p:scale>
          <a:sx n="80" d="100"/>
          <a:sy n="80" d="100"/>
        </p:scale>
        <p:origin x="522"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BCEC9-DDE4-4B30-87D6-0017517D5E27}" type="datetimeFigureOut">
              <a:rPr lang="zh-CN" altLang="en-US" smtClean="0"/>
              <a:t>2024/4/20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4487E-253C-4F2A-AD3B-D7DF4058A670}" type="slidenum">
              <a:rPr lang="zh-CN" altLang="en-US" smtClean="0"/>
              <a:t>‹#›</a:t>
            </a:fld>
            <a:endParaRPr lang="zh-CN" altLang="en-US"/>
          </a:p>
        </p:txBody>
      </p:sp>
    </p:spTree>
    <p:extLst>
      <p:ext uri="{BB962C8B-B14F-4D97-AF65-F5344CB8AC3E}">
        <p14:creationId xmlns:p14="http://schemas.microsoft.com/office/powerpoint/2010/main" val="406727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照片为学生拍摄的礼堂</a:t>
            </a:r>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华文中宋" charset="0"/>
              </a:defRPr>
            </a:lvl1pPr>
            <a:lvl2pPr marL="742950" indent="-285750">
              <a:defRPr sz="2000" b="1">
                <a:solidFill>
                  <a:schemeClr val="tx1"/>
                </a:solidFill>
                <a:latin typeface="Arial" charset="0"/>
                <a:ea typeface="华文中宋" charset="0"/>
              </a:defRPr>
            </a:lvl2pPr>
            <a:lvl3pPr marL="1143000" indent="-228600">
              <a:defRPr sz="2000" b="1">
                <a:solidFill>
                  <a:schemeClr val="tx1"/>
                </a:solidFill>
                <a:latin typeface="Arial" charset="0"/>
                <a:ea typeface="华文中宋" charset="0"/>
              </a:defRPr>
            </a:lvl3pPr>
            <a:lvl4pPr marL="1600200" indent="-228600">
              <a:defRPr sz="2000" b="1">
                <a:solidFill>
                  <a:schemeClr val="tx1"/>
                </a:solidFill>
                <a:latin typeface="Arial" charset="0"/>
                <a:ea typeface="华文中宋" charset="0"/>
              </a:defRPr>
            </a:lvl4pPr>
            <a:lvl5pPr marL="2057400" indent="-228600">
              <a:defRPr sz="2000" b="1">
                <a:solidFill>
                  <a:schemeClr val="tx1"/>
                </a:solidFill>
                <a:latin typeface="Arial" charset="0"/>
                <a:ea typeface="华文中宋" charset="0"/>
              </a:defRPr>
            </a:lvl5pPr>
            <a:lvl6pPr marL="2514600" indent="-228600" eaLnBrk="0" fontAlgn="base" hangingPunct="0">
              <a:spcBef>
                <a:spcPct val="0"/>
              </a:spcBef>
              <a:spcAft>
                <a:spcPct val="0"/>
              </a:spcAft>
              <a:defRPr sz="2000" b="1">
                <a:solidFill>
                  <a:schemeClr val="tx1"/>
                </a:solidFill>
                <a:latin typeface="Arial" charset="0"/>
                <a:ea typeface="华文中宋" charset="0"/>
              </a:defRPr>
            </a:lvl6pPr>
            <a:lvl7pPr marL="2971800" indent="-228600" eaLnBrk="0" fontAlgn="base" hangingPunct="0">
              <a:spcBef>
                <a:spcPct val="0"/>
              </a:spcBef>
              <a:spcAft>
                <a:spcPct val="0"/>
              </a:spcAft>
              <a:defRPr sz="2000" b="1">
                <a:solidFill>
                  <a:schemeClr val="tx1"/>
                </a:solidFill>
                <a:latin typeface="Arial" charset="0"/>
                <a:ea typeface="华文中宋" charset="0"/>
              </a:defRPr>
            </a:lvl7pPr>
            <a:lvl8pPr marL="3429000" indent="-228600" eaLnBrk="0" fontAlgn="base" hangingPunct="0">
              <a:spcBef>
                <a:spcPct val="0"/>
              </a:spcBef>
              <a:spcAft>
                <a:spcPct val="0"/>
              </a:spcAft>
              <a:defRPr sz="2000" b="1">
                <a:solidFill>
                  <a:schemeClr val="tx1"/>
                </a:solidFill>
                <a:latin typeface="Arial" charset="0"/>
                <a:ea typeface="华文中宋" charset="0"/>
              </a:defRPr>
            </a:lvl8pPr>
            <a:lvl9pPr marL="3886200" indent="-228600" eaLnBrk="0" fontAlgn="base" hangingPunct="0">
              <a:spcBef>
                <a:spcPct val="0"/>
              </a:spcBef>
              <a:spcAft>
                <a:spcPct val="0"/>
              </a:spcAft>
              <a:defRPr sz="2000" b="1">
                <a:solidFill>
                  <a:schemeClr val="tx1"/>
                </a:solidFill>
                <a:latin typeface="Arial" charset="0"/>
                <a:ea typeface="华文中宋"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F000F6D-74D8-0C46-B428-4DE0EB034880}" type="slidenum">
              <a:rPr kumimoji="0" lang="zh-CN" altLang="en-US" sz="1200" b="0" i="0" u="none" strike="noStrike" kern="1200" cap="none" spc="0" normalizeH="0" baseline="0" noProof="0">
                <a:ln>
                  <a:noFill/>
                </a:ln>
                <a:solidFill>
                  <a:prstClr val="black"/>
                </a:solidFill>
                <a:effectLst/>
                <a:uLnTx/>
                <a:uFillTx/>
                <a:latin typeface="Arial" charset="0"/>
                <a:ea typeface="宋体"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dirty="0">
              <a:ln>
                <a:noFill/>
              </a:ln>
              <a:solidFill>
                <a:prstClr val="black"/>
              </a:solidFill>
              <a:effectLst/>
              <a:uLnTx/>
              <a:uFillTx/>
              <a:latin typeface="Arial" charset="0"/>
              <a:ea typeface="宋体" charset="0"/>
              <a:cs typeface="+mn-cs"/>
            </a:endParaRPr>
          </a:p>
        </p:txBody>
      </p:sp>
    </p:spTree>
    <p:extLst>
      <p:ext uri="{BB962C8B-B14F-4D97-AF65-F5344CB8AC3E}">
        <p14:creationId xmlns:p14="http://schemas.microsoft.com/office/powerpoint/2010/main" val="1679339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32C326A-3541-E547-8C03-5779D23648EF}"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2024/4/20</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3597BDB-C194-6F4E-8639-1B954A600FDB}"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dirty="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80679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0768"/>
            <a:ext cx="10515600" cy="5061482"/>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B7777B4F-0286-DE44-939A-59B26D3141B7}"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2024/4/20</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dirty="0">
              <a:ln>
                <a:noFill/>
              </a:ln>
              <a:solidFill>
                <a:prstClr val="black">
                  <a:tint val="75000"/>
                </a:prstClr>
              </a:solidFill>
              <a:effectLst/>
              <a:uLnTx/>
              <a:uFillTx/>
              <a:latin typeface="Arial" charset="0"/>
              <a:ea typeface="华文中宋" charset="0"/>
              <a:cs typeface="+mn-cs"/>
            </a:endParaRPr>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lvl1pPr>
          </a:lstStyle>
          <a:p>
            <a:r>
              <a:rPr lang="zh-CN" altLang="en-US" dirty="0"/>
              <a:t>单击此处编辑母版标题样式</a:t>
            </a:r>
            <a:endParaRPr lang="en-US" dirty="0"/>
          </a:p>
        </p:txBody>
      </p:sp>
      <p:grpSp>
        <p:nvGrpSpPr>
          <p:cNvPr id="16" name="组合 15"/>
          <p:cNvGrpSpPr/>
          <p:nvPr userDrawn="1"/>
        </p:nvGrpSpPr>
        <p:grpSpPr>
          <a:xfrm>
            <a:off x="815009" y="1021543"/>
            <a:ext cx="10538791" cy="0"/>
            <a:chOff x="815009" y="1021543"/>
            <a:chExt cx="10538791" cy="0"/>
          </a:xfrm>
        </p:grpSpPr>
        <p:cxnSp>
          <p:nvCxnSpPr>
            <p:cNvPr id="8" name="直接连接符 7"/>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154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87F89CA9-0F6A-E745-B1B5-0B3A7BE5D970}"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2024/4/20</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B721F5A-A6F2-4C4E-BFC8-8F7E8C0B0E84}"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dirty="0">
              <a:ln>
                <a:noFill/>
              </a:ln>
              <a:solidFill>
                <a:prstClr val="black">
                  <a:tint val="75000"/>
                </a:prstClr>
              </a:solidFill>
              <a:effectLst/>
              <a:uLnTx/>
              <a:uFillTx/>
              <a:latin typeface="Arial" charset="0"/>
              <a:ea typeface="华文中宋" charset="0"/>
              <a:cs typeface="+mn-cs"/>
            </a:endParaRPr>
          </a:p>
        </p:txBody>
      </p:sp>
      <p:sp>
        <p:nvSpPr>
          <p:cNvPr id="2" name="Title 1"/>
          <p:cNvSpPr>
            <a:spLocks noGrp="1"/>
          </p:cNvSpPr>
          <p:nvPr>
            <p:ph type="title"/>
          </p:nvPr>
        </p:nvSpPr>
        <p:spPr>
          <a:xfrm>
            <a:off x="815009" y="0"/>
            <a:ext cx="10515600" cy="1021543"/>
          </a:xfrm>
        </p:spPr>
        <p:txBody>
          <a:bodyPr vert="horz" lIns="91440" tIns="45720" rIns="91440" bIns="45720" rtlCol="0" anchor="b">
            <a:normAutofit/>
          </a:bodyPr>
          <a:lstStyle>
            <a:lvl1pPr>
              <a:lnSpc>
                <a:spcPct val="100000"/>
              </a:lnSpc>
              <a:defRPr lang="en-US" sz="4000" b="1" dirty="0"/>
            </a:lvl1pPr>
          </a:lstStyle>
          <a:p>
            <a:pPr lvl="0"/>
            <a:r>
              <a:rPr lang="zh-CN" altLang="en-US" dirty="0"/>
              <a:t>单击此处编辑母版标题样式</a:t>
            </a:r>
            <a:endParaRPr lang="en-US" dirty="0"/>
          </a:p>
        </p:txBody>
      </p:sp>
      <p:grpSp>
        <p:nvGrpSpPr>
          <p:cNvPr id="6" name="组合 5"/>
          <p:cNvGrpSpPr/>
          <p:nvPr userDrawn="1"/>
        </p:nvGrpSpPr>
        <p:grpSpPr>
          <a:xfrm>
            <a:off x="815009" y="1021543"/>
            <a:ext cx="10538791" cy="0"/>
            <a:chOff x="815009" y="1021543"/>
            <a:chExt cx="10538791" cy="0"/>
          </a:xfrm>
        </p:grpSpPr>
        <p:cxnSp>
          <p:nvCxnSpPr>
            <p:cNvPr id="7" name="直接连接符 6"/>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060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30E72066-6174-6145-AA6B-3DE5C9EA0DC8}"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2024/4/20</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D0C70D4-B8A7-1C47-A003-56128FA9BF31}"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dirty="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166972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a:t>单击此处编辑母版标题样式</a:t>
            </a:r>
            <a:endParaRPr lang="en-US" dirty="0"/>
          </a:p>
        </p:txBody>
      </p:sp>
      <p:sp>
        <p:nvSpPr>
          <p:cNvPr id="3" name="KSO_FD"/>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41EA215-7A23-544C-A92E-4577682AAD9A}" type="datetimeFigureOut">
              <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2024/4/20</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KSO_FT"/>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KSO_FN"/>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950E2911-4B38-3847-BB6A-657490750D80}" type="slidenum">
              <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dirty="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27462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A7C40F-0D87-4C47-A7B0-B93EF7B2BEDD}" type="datetimeFigureOut">
              <a:rPr lang="zh-CN" altLang="en-US" smtClean="0"/>
              <a:t>2024/4/20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1165674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A7C40F-0D87-4C47-A7B0-B93EF7B2BEDD}" type="datetimeFigureOut">
              <a:rPr lang="zh-CN" altLang="en-US" smtClean="0"/>
              <a:t>2024/4/20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749575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63C5E0C2-28B8-CE44-9D60-588CFEE87B31}"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2024/4/20</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1093995-55F8-9440-9010-524D68AC1856}"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dirty="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3675512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5" r:id="rId6"/>
    <p:sldLayoutId id="214748367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2088106"/>
            <a:ext cx="12192000" cy="255927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1" i="0" u="none" strike="noStrike" kern="1200" cap="none" spc="0" normalizeH="0" baseline="0" noProof="0" dirty="0">
              <a:ln>
                <a:noFill/>
              </a:ln>
              <a:solidFill>
                <a:prstClr val="white">
                  <a:alpha val="50000"/>
                </a:prstClr>
              </a:solidFill>
              <a:effectLst/>
              <a:uLnTx/>
              <a:uFillTx/>
              <a:latin typeface="Arial"/>
              <a:ea typeface="微软雅黑"/>
              <a:cs typeface="+mn-cs"/>
            </a:endParaRPr>
          </a:p>
        </p:txBody>
      </p:sp>
      <p:sp>
        <p:nvSpPr>
          <p:cNvPr id="2" name="标题 1"/>
          <p:cNvSpPr>
            <a:spLocks noGrp="1"/>
          </p:cNvSpPr>
          <p:nvPr>
            <p:ph type="ctrTitle"/>
          </p:nvPr>
        </p:nvSpPr>
        <p:spPr>
          <a:xfrm>
            <a:off x="1523999" y="1776674"/>
            <a:ext cx="9144000" cy="1992963"/>
          </a:xfrm>
        </p:spPr>
        <p:txBody>
          <a:bodyPr>
            <a:normAutofit/>
          </a:bodyPr>
          <a:lstStyle/>
          <a:p>
            <a:r>
              <a:rPr lang="en-US" altLang="zh-CN" b="1" dirty="0"/>
              <a:t>Intel </a:t>
            </a:r>
            <a:r>
              <a:rPr lang="en-US" altLang="zh-CN" b="1" dirty="0" err="1"/>
              <a:t>SparseLib</a:t>
            </a:r>
            <a:endParaRPr lang="zh-CN" altLang="en-US" b="1" dirty="0"/>
          </a:p>
        </p:txBody>
      </p:sp>
      <p:sp>
        <p:nvSpPr>
          <p:cNvPr id="5" name="文本框 4">
            <a:extLst>
              <a:ext uri="{FF2B5EF4-FFF2-40B4-BE49-F238E27FC236}">
                <a16:creationId xmlns:a16="http://schemas.microsoft.com/office/drawing/2014/main" id="{A1E53391-BBA8-D57E-7641-BDA515C31DE8}"/>
              </a:ext>
            </a:extLst>
          </p:cNvPr>
          <p:cNvSpPr txBox="1"/>
          <p:nvPr/>
        </p:nvSpPr>
        <p:spPr>
          <a:xfrm>
            <a:off x="4139513" y="6242447"/>
            <a:ext cx="3912973" cy="677108"/>
          </a:xfrm>
          <a:prstGeom prst="rect">
            <a:avLst/>
          </a:prstGeom>
          <a:noFill/>
        </p:spPr>
        <p:txBody>
          <a:bodyPr wrap="square" rtlCol="0">
            <a:spAutoFit/>
          </a:bodyPr>
          <a:lstStyle/>
          <a:p>
            <a:pPr algn="ctr"/>
            <a:r>
              <a:rPr lang="zh-CN" altLang="en-US" sz="2000" dirty="0">
                <a:latin typeface="+mn-ea"/>
              </a:rPr>
              <a:t>曾子瑄</a:t>
            </a:r>
            <a:endParaRPr lang="en-US" altLang="zh-CN" sz="2000" dirty="0">
              <a:latin typeface="+mn-ea"/>
            </a:endParaRPr>
          </a:p>
          <a:p>
            <a:pPr algn="ctr"/>
            <a:r>
              <a:rPr lang="en-US" altLang="zh-CN">
                <a:latin typeface="+mn-ea"/>
              </a:rPr>
              <a:t>2024.04.20</a:t>
            </a:r>
            <a:endParaRPr lang="zh-CN" altLang="en-US" dirty="0">
              <a:latin typeface="+mn-ea"/>
            </a:endParaRPr>
          </a:p>
        </p:txBody>
      </p:sp>
    </p:spTree>
    <p:extLst>
      <p:ext uri="{BB962C8B-B14F-4D97-AF65-F5344CB8AC3E}">
        <p14:creationId xmlns:p14="http://schemas.microsoft.com/office/powerpoint/2010/main" val="64848664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37F14-A3C2-36E8-6AD2-66D13378469B}"/>
              </a:ext>
            </a:extLst>
          </p:cNvPr>
          <p:cNvSpPr>
            <a:spLocks noGrp="1"/>
          </p:cNvSpPr>
          <p:nvPr>
            <p:ph type="title"/>
          </p:nvPr>
        </p:nvSpPr>
        <p:spPr/>
        <p:txBody>
          <a:bodyPr/>
          <a:lstStyle/>
          <a:p>
            <a:r>
              <a:rPr lang="en-US" altLang="zh-CN" b="1" dirty="0">
                <a:effectLst/>
              </a:rPr>
              <a:t>Sparse GEMM VNNI</a:t>
            </a:r>
            <a:endParaRPr lang="zh-CN" altLang="en-US" dirty="0"/>
          </a:p>
        </p:txBody>
      </p:sp>
      <p:sp>
        <p:nvSpPr>
          <p:cNvPr id="4" name="文本框 3">
            <a:extLst>
              <a:ext uri="{FF2B5EF4-FFF2-40B4-BE49-F238E27FC236}">
                <a16:creationId xmlns:a16="http://schemas.microsoft.com/office/drawing/2014/main" id="{DB5E50CE-0C7E-7EAD-225B-3744DDE31158}"/>
              </a:ext>
            </a:extLst>
          </p:cNvPr>
          <p:cNvSpPr txBox="1"/>
          <p:nvPr/>
        </p:nvSpPr>
        <p:spPr>
          <a:xfrm>
            <a:off x="815009" y="1349360"/>
            <a:ext cx="6093994" cy="400110"/>
          </a:xfrm>
          <a:prstGeom prst="rect">
            <a:avLst/>
          </a:prstGeom>
          <a:noFill/>
        </p:spPr>
        <p:txBody>
          <a:bodyPr wrap="square">
            <a:spAutoFit/>
          </a:bodyPr>
          <a:lstStyle/>
          <a:p>
            <a:r>
              <a:rPr lang="en-US" altLang="zh-CN" sz="2000" b="1" dirty="0"/>
              <a:t>Candidate patterns</a:t>
            </a:r>
            <a:endParaRPr lang="zh-CN" altLang="en-US" sz="2000" b="1" dirty="0"/>
          </a:p>
        </p:txBody>
      </p:sp>
      <p:pic>
        <p:nvPicPr>
          <p:cNvPr id="6" name="图片 5">
            <a:extLst>
              <a:ext uri="{FF2B5EF4-FFF2-40B4-BE49-F238E27FC236}">
                <a16:creationId xmlns:a16="http://schemas.microsoft.com/office/drawing/2014/main" id="{1C35A02B-29C3-3221-7971-9B600777223B}"/>
              </a:ext>
            </a:extLst>
          </p:cNvPr>
          <p:cNvPicPr>
            <a:picLocks noChangeAspect="1"/>
          </p:cNvPicPr>
          <p:nvPr/>
        </p:nvPicPr>
        <p:blipFill>
          <a:blip r:embed="rId2"/>
          <a:stretch>
            <a:fillRect/>
          </a:stretch>
        </p:blipFill>
        <p:spPr>
          <a:xfrm>
            <a:off x="0" y="1749470"/>
            <a:ext cx="12192000" cy="4023428"/>
          </a:xfrm>
          <a:prstGeom prst="rect">
            <a:avLst/>
          </a:prstGeom>
        </p:spPr>
      </p:pic>
      <p:sp>
        <p:nvSpPr>
          <p:cNvPr id="7" name="文本框 6">
            <a:extLst>
              <a:ext uri="{FF2B5EF4-FFF2-40B4-BE49-F238E27FC236}">
                <a16:creationId xmlns:a16="http://schemas.microsoft.com/office/drawing/2014/main" id="{5B835DCA-3B30-C4AE-A796-183001BD2FA3}"/>
              </a:ext>
            </a:extLst>
          </p:cNvPr>
          <p:cNvSpPr txBox="1"/>
          <p:nvPr/>
        </p:nvSpPr>
        <p:spPr>
          <a:xfrm>
            <a:off x="5711861" y="6173008"/>
            <a:ext cx="3793086" cy="400110"/>
          </a:xfrm>
          <a:prstGeom prst="rect">
            <a:avLst/>
          </a:prstGeom>
          <a:noFill/>
        </p:spPr>
        <p:txBody>
          <a:bodyPr wrap="square">
            <a:spAutoFit/>
          </a:bodyPr>
          <a:lstStyle/>
          <a:p>
            <a:r>
              <a:rPr lang="zh-CN" altLang="en-US" sz="2000" dirty="0"/>
              <a:t>不转置</a:t>
            </a:r>
          </a:p>
        </p:txBody>
      </p:sp>
    </p:spTree>
    <p:extLst>
      <p:ext uri="{BB962C8B-B14F-4D97-AF65-F5344CB8AC3E}">
        <p14:creationId xmlns:p14="http://schemas.microsoft.com/office/powerpoint/2010/main" val="2058923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C75B5-BEAA-3568-5CA5-793D82C60181}"/>
              </a:ext>
            </a:extLst>
          </p:cNvPr>
          <p:cNvSpPr>
            <a:spLocks noGrp="1"/>
          </p:cNvSpPr>
          <p:nvPr>
            <p:ph type="title"/>
          </p:nvPr>
        </p:nvSpPr>
        <p:spPr/>
        <p:txBody>
          <a:bodyPr/>
          <a:lstStyle/>
          <a:p>
            <a:r>
              <a:rPr lang="en-US" altLang="zh-CN" b="1" dirty="0">
                <a:effectLst/>
              </a:rPr>
              <a:t>Sparse GEMM VNNI</a:t>
            </a:r>
            <a:endParaRPr lang="zh-CN" altLang="en-US" dirty="0"/>
          </a:p>
        </p:txBody>
      </p:sp>
      <p:pic>
        <p:nvPicPr>
          <p:cNvPr id="3" name="图片 2">
            <a:extLst>
              <a:ext uri="{FF2B5EF4-FFF2-40B4-BE49-F238E27FC236}">
                <a16:creationId xmlns:a16="http://schemas.microsoft.com/office/drawing/2014/main" id="{744C02E0-5D7E-52AB-9920-59E470DE2C9A}"/>
              </a:ext>
            </a:extLst>
          </p:cNvPr>
          <p:cNvPicPr>
            <a:picLocks noChangeAspect="1"/>
          </p:cNvPicPr>
          <p:nvPr/>
        </p:nvPicPr>
        <p:blipFill>
          <a:blip r:embed="rId2"/>
          <a:stretch>
            <a:fillRect/>
          </a:stretch>
        </p:blipFill>
        <p:spPr>
          <a:xfrm>
            <a:off x="0" y="1838392"/>
            <a:ext cx="12192000" cy="4023428"/>
          </a:xfrm>
          <a:prstGeom prst="rect">
            <a:avLst/>
          </a:prstGeom>
        </p:spPr>
      </p:pic>
      <p:sp>
        <p:nvSpPr>
          <p:cNvPr id="4" name="文本框 3">
            <a:extLst>
              <a:ext uri="{FF2B5EF4-FFF2-40B4-BE49-F238E27FC236}">
                <a16:creationId xmlns:a16="http://schemas.microsoft.com/office/drawing/2014/main" id="{B0A66B6E-BAB8-4C82-9B49-07AB3964E368}"/>
              </a:ext>
            </a:extLst>
          </p:cNvPr>
          <p:cNvSpPr txBox="1"/>
          <p:nvPr/>
        </p:nvSpPr>
        <p:spPr>
          <a:xfrm>
            <a:off x="815009" y="1349360"/>
            <a:ext cx="6093994" cy="400110"/>
          </a:xfrm>
          <a:prstGeom prst="rect">
            <a:avLst/>
          </a:prstGeom>
          <a:noFill/>
        </p:spPr>
        <p:txBody>
          <a:bodyPr wrap="square">
            <a:spAutoFit/>
          </a:bodyPr>
          <a:lstStyle/>
          <a:p>
            <a:r>
              <a:rPr lang="en-US" altLang="zh-CN" sz="2000" b="1" dirty="0"/>
              <a:t>Candidate patterns</a:t>
            </a:r>
            <a:endParaRPr lang="zh-CN" altLang="en-US" sz="2000" b="1" dirty="0"/>
          </a:p>
        </p:txBody>
      </p:sp>
      <p:sp>
        <p:nvSpPr>
          <p:cNvPr id="6" name="文本框 5">
            <a:extLst>
              <a:ext uri="{FF2B5EF4-FFF2-40B4-BE49-F238E27FC236}">
                <a16:creationId xmlns:a16="http://schemas.microsoft.com/office/drawing/2014/main" id="{B2D251E6-19D1-6D66-4C44-D6BB996F5BB2}"/>
              </a:ext>
            </a:extLst>
          </p:cNvPr>
          <p:cNvSpPr txBox="1"/>
          <p:nvPr/>
        </p:nvSpPr>
        <p:spPr>
          <a:xfrm>
            <a:off x="3492165" y="6095818"/>
            <a:ext cx="6093994" cy="400110"/>
          </a:xfrm>
          <a:prstGeom prst="rect">
            <a:avLst/>
          </a:prstGeom>
          <a:noFill/>
        </p:spPr>
        <p:txBody>
          <a:bodyPr wrap="square">
            <a:spAutoFit/>
          </a:bodyPr>
          <a:lstStyle/>
          <a:p>
            <a:r>
              <a:rPr lang="en-US" altLang="zh-CN" sz="2000" dirty="0"/>
              <a:t>1×16</a:t>
            </a:r>
            <a:r>
              <a:rPr lang="zh-CN" altLang="en-US" sz="2000" dirty="0"/>
              <a:t> </a:t>
            </a:r>
            <a:r>
              <a:rPr lang="en-US" altLang="zh-CN" sz="2000" dirty="0"/>
              <a:t>pattern</a:t>
            </a:r>
            <a:r>
              <a:rPr lang="zh-CN" altLang="en-US" sz="2000" dirty="0"/>
              <a:t>并</a:t>
            </a:r>
            <a:r>
              <a:rPr lang="en-US" altLang="zh-CN" sz="2000" dirty="0"/>
              <a:t>concatenation</a:t>
            </a:r>
            <a:r>
              <a:rPr lang="zh-CN" altLang="en-US" sz="2000" dirty="0"/>
              <a:t>来得到累加维度</a:t>
            </a:r>
          </a:p>
        </p:txBody>
      </p:sp>
    </p:spTree>
    <p:extLst>
      <p:ext uri="{BB962C8B-B14F-4D97-AF65-F5344CB8AC3E}">
        <p14:creationId xmlns:p14="http://schemas.microsoft.com/office/powerpoint/2010/main" val="3203568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C75B5-BEAA-3568-5CA5-793D82C60181}"/>
              </a:ext>
            </a:extLst>
          </p:cNvPr>
          <p:cNvSpPr>
            <a:spLocks noGrp="1"/>
          </p:cNvSpPr>
          <p:nvPr>
            <p:ph type="title"/>
          </p:nvPr>
        </p:nvSpPr>
        <p:spPr/>
        <p:txBody>
          <a:bodyPr/>
          <a:lstStyle/>
          <a:p>
            <a:r>
              <a:rPr lang="en-US" altLang="zh-CN" b="1" dirty="0">
                <a:effectLst/>
              </a:rPr>
              <a:t>Sparse GEMM VNNI</a:t>
            </a:r>
            <a:endParaRPr lang="zh-CN" altLang="en-US" dirty="0"/>
          </a:p>
        </p:txBody>
      </p:sp>
      <p:sp>
        <p:nvSpPr>
          <p:cNvPr id="4" name="文本框 3">
            <a:extLst>
              <a:ext uri="{FF2B5EF4-FFF2-40B4-BE49-F238E27FC236}">
                <a16:creationId xmlns:a16="http://schemas.microsoft.com/office/drawing/2014/main" id="{B0A66B6E-BAB8-4C82-9B49-07AB3964E368}"/>
              </a:ext>
            </a:extLst>
          </p:cNvPr>
          <p:cNvSpPr txBox="1"/>
          <p:nvPr/>
        </p:nvSpPr>
        <p:spPr>
          <a:xfrm>
            <a:off x="815009" y="1349360"/>
            <a:ext cx="6093994" cy="400110"/>
          </a:xfrm>
          <a:prstGeom prst="rect">
            <a:avLst/>
          </a:prstGeom>
          <a:noFill/>
        </p:spPr>
        <p:txBody>
          <a:bodyPr wrap="square">
            <a:spAutoFit/>
          </a:bodyPr>
          <a:lstStyle/>
          <a:p>
            <a:r>
              <a:rPr lang="en-US" altLang="zh-CN" sz="2000" b="1" dirty="0"/>
              <a:t>Candidate patterns</a:t>
            </a:r>
            <a:endParaRPr lang="zh-CN" altLang="en-US" sz="2000" b="1" dirty="0"/>
          </a:p>
        </p:txBody>
      </p:sp>
      <p:sp>
        <p:nvSpPr>
          <p:cNvPr id="6" name="文本框 5">
            <a:extLst>
              <a:ext uri="{FF2B5EF4-FFF2-40B4-BE49-F238E27FC236}">
                <a16:creationId xmlns:a16="http://schemas.microsoft.com/office/drawing/2014/main" id="{B2D251E6-19D1-6D66-4C44-D6BB996F5BB2}"/>
              </a:ext>
            </a:extLst>
          </p:cNvPr>
          <p:cNvSpPr txBox="1"/>
          <p:nvPr/>
        </p:nvSpPr>
        <p:spPr>
          <a:xfrm>
            <a:off x="5597691" y="6187822"/>
            <a:ext cx="6093994" cy="400110"/>
          </a:xfrm>
          <a:prstGeom prst="rect">
            <a:avLst/>
          </a:prstGeom>
          <a:noFill/>
        </p:spPr>
        <p:txBody>
          <a:bodyPr wrap="square">
            <a:spAutoFit/>
          </a:bodyPr>
          <a:lstStyle/>
          <a:p>
            <a:r>
              <a:rPr lang="en-US" altLang="zh-CN" sz="2000" dirty="0"/>
              <a:t>1×4 </a:t>
            </a:r>
            <a:endParaRPr lang="zh-CN" altLang="en-US" sz="2000" dirty="0"/>
          </a:p>
        </p:txBody>
      </p:sp>
      <p:pic>
        <p:nvPicPr>
          <p:cNvPr id="7" name="图片 6">
            <a:extLst>
              <a:ext uri="{FF2B5EF4-FFF2-40B4-BE49-F238E27FC236}">
                <a16:creationId xmlns:a16="http://schemas.microsoft.com/office/drawing/2014/main" id="{1B1D818E-403E-FD9C-E200-6223DFC08B47}"/>
              </a:ext>
            </a:extLst>
          </p:cNvPr>
          <p:cNvPicPr>
            <a:picLocks noChangeAspect="1"/>
          </p:cNvPicPr>
          <p:nvPr/>
        </p:nvPicPr>
        <p:blipFill>
          <a:blip r:embed="rId2"/>
          <a:stretch>
            <a:fillRect/>
          </a:stretch>
        </p:blipFill>
        <p:spPr>
          <a:xfrm>
            <a:off x="0" y="1905879"/>
            <a:ext cx="12192000" cy="4281943"/>
          </a:xfrm>
          <a:prstGeom prst="rect">
            <a:avLst/>
          </a:prstGeom>
        </p:spPr>
      </p:pic>
    </p:spTree>
    <p:extLst>
      <p:ext uri="{BB962C8B-B14F-4D97-AF65-F5344CB8AC3E}">
        <p14:creationId xmlns:p14="http://schemas.microsoft.com/office/powerpoint/2010/main" val="1894904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C75B5-BEAA-3568-5CA5-793D82C60181}"/>
              </a:ext>
            </a:extLst>
          </p:cNvPr>
          <p:cNvSpPr>
            <a:spLocks noGrp="1"/>
          </p:cNvSpPr>
          <p:nvPr>
            <p:ph type="title"/>
          </p:nvPr>
        </p:nvSpPr>
        <p:spPr/>
        <p:txBody>
          <a:bodyPr/>
          <a:lstStyle/>
          <a:p>
            <a:r>
              <a:rPr lang="en-US" altLang="zh-CN" b="1" dirty="0">
                <a:effectLst/>
              </a:rPr>
              <a:t>Sparse GEMM VNNI</a:t>
            </a:r>
            <a:endParaRPr lang="zh-CN" altLang="en-US" dirty="0"/>
          </a:p>
        </p:txBody>
      </p:sp>
      <p:sp>
        <p:nvSpPr>
          <p:cNvPr id="4" name="文本框 3">
            <a:extLst>
              <a:ext uri="{FF2B5EF4-FFF2-40B4-BE49-F238E27FC236}">
                <a16:creationId xmlns:a16="http://schemas.microsoft.com/office/drawing/2014/main" id="{B0A66B6E-BAB8-4C82-9B49-07AB3964E368}"/>
              </a:ext>
            </a:extLst>
          </p:cNvPr>
          <p:cNvSpPr txBox="1"/>
          <p:nvPr/>
        </p:nvSpPr>
        <p:spPr>
          <a:xfrm>
            <a:off x="815009" y="1349360"/>
            <a:ext cx="6093994" cy="400110"/>
          </a:xfrm>
          <a:prstGeom prst="rect">
            <a:avLst/>
          </a:prstGeom>
          <a:noFill/>
        </p:spPr>
        <p:txBody>
          <a:bodyPr wrap="square">
            <a:spAutoFit/>
          </a:bodyPr>
          <a:lstStyle/>
          <a:p>
            <a:r>
              <a:rPr lang="en-US" altLang="zh-CN" sz="2000" b="1" dirty="0"/>
              <a:t>Candidate patterns</a:t>
            </a:r>
            <a:endParaRPr lang="zh-CN" altLang="en-US" sz="2000" b="1" dirty="0"/>
          </a:p>
        </p:txBody>
      </p:sp>
      <p:pic>
        <p:nvPicPr>
          <p:cNvPr id="3" name="图片 2">
            <a:extLst>
              <a:ext uri="{FF2B5EF4-FFF2-40B4-BE49-F238E27FC236}">
                <a16:creationId xmlns:a16="http://schemas.microsoft.com/office/drawing/2014/main" id="{11EEAD69-01D1-FAD6-43CC-2FC914A1431A}"/>
              </a:ext>
            </a:extLst>
          </p:cNvPr>
          <p:cNvPicPr>
            <a:picLocks noChangeAspect="1"/>
          </p:cNvPicPr>
          <p:nvPr/>
        </p:nvPicPr>
        <p:blipFill>
          <a:blip r:embed="rId2"/>
          <a:stretch>
            <a:fillRect/>
          </a:stretch>
        </p:blipFill>
        <p:spPr>
          <a:xfrm>
            <a:off x="476871" y="3660107"/>
            <a:ext cx="11191875" cy="2305050"/>
          </a:xfrm>
          <a:prstGeom prst="rect">
            <a:avLst/>
          </a:prstGeom>
        </p:spPr>
      </p:pic>
      <p:sp>
        <p:nvSpPr>
          <p:cNvPr id="8" name="文本框 7">
            <a:extLst>
              <a:ext uri="{FF2B5EF4-FFF2-40B4-BE49-F238E27FC236}">
                <a16:creationId xmlns:a16="http://schemas.microsoft.com/office/drawing/2014/main" id="{D3022223-5021-5260-1440-D0B2455DD744}"/>
              </a:ext>
            </a:extLst>
          </p:cNvPr>
          <p:cNvSpPr txBox="1"/>
          <p:nvPr/>
        </p:nvSpPr>
        <p:spPr>
          <a:xfrm>
            <a:off x="3025811" y="2274563"/>
            <a:ext cx="6093994" cy="923330"/>
          </a:xfrm>
          <a:prstGeom prst="rect">
            <a:avLst/>
          </a:prstGeom>
          <a:noFill/>
        </p:spPr>
        <p:txBody>
          <a:bodyPr wrap="square">
            <a:spAutoFit/>
          </a:bodyPr>
          <a:lstStyle/>
          <a:p>
            <a:r>
              <a:rPr lang="en-US" altLang="zh-CN" dirty="0"/>
              <a:t>a. “4x1”</a:t>
            </a:r>
            <a:r>
              <a:rPr lang="zh-CN" altLang="en-US" dirty="0"/>
              <a:t>分块沿着</a:t>
            </a:r>
            <a:r>
              <a:rPr lang="en-US" altLang="zh-CN" dirty="0"/>
              <a:t>M</a:t>
            </a:r>
            <a:r>
              <a:rPr lang="zh-CN" altLang="en-US" dirty="0"/>
              <a:t>维度，“</a:t>
            </a:r>
            <a:r>
              <a:rPr lang="en-US" altLang="zh-CN" dirty="0"/>
              <a:t>1x4”</a:t>
            </a:r>
            <a:r>
              <a:rPr lang="zh-CN" altLang="en-US" dirty="0"/>
              <a:t>不能沿着这个维度分块。</a:t>
            </a:r>
            <a:endParaRPr lang="en-US" altLang="zh-CN" dirty="0"/>
          </a:p>
          <a:p>
            <a:r>
              <a:rPr lang="en-US" altLang="zh-CN" dirty="0"/>
              <a:t>b. “4x1”</a:t>
            </a:r>
            <a:r>
              <a:rPr lang="zh-CN" altLang="en-US" dirty="0"/>
              <a:t>需要沿着维度</a:t>
            </a:r>
            <a:r>
              <a:rPr lang="en-US" altLang="zh-CN" dirty="0"/>
              <a:t>K</a:t>
            </a:r>
            <a:r>
              <a:rPr lang="zh-CN" altLang="en-US" dirty="0"/>
              <a:t>进行连接，“</a:t>
            </a:r>
            <a:r>
              <a:rPr lang="en-US" altLang="zh-CN" dirty="0"/>
              <a:t>1x4”</a:t>
            </a:r>
            <a:r>
              <a:rPr lang="zh-CN" altLang="en-US" dirty="0"/>
              <a:t>不需要连接。然而，这种</a:t>
            </a:r>
            <a:r>
              <a:rPr lang="en-US" altLang="zh-CN" dirty="0"/>
              <a:t>concatenation</a:t>
            </a:r>
            <a:r>
              <a:rPr lang="zh-CN" altLang="en-US" dirty="0"/>
              <a:t>在</a:t>
            </a:r>
            <a:r>
              <a:rPr lang="en-US" altLang="zh-CN" dirty="0"/>
              <a:t>offline</a:t>
            </a:r>
            <a:r>
              <a:rPr lang="zh-CN" altLang="en-US" dirty="0"/>
              <a:t>的压缩期间。</a:t>
            </a:r>
          </a:p>
        </p:txBody>
      </p:sp>
    </p:spTree>
    <p:extLst>
      <p:ext uri="{BB962C8B-B14F-4D97-AF65-F5344CB8AC3E}">
        <p14:creationId xmlns:p14="http://schemas.microsoft.com/office/powerpoint/2010/main" val="659575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14118-23B5-1FA1-7100-AFAEFD709D53}"/>
              </a:ext>
            </a:extLst>
          </p:cNvPr>
          <p:cNvSpPr>
            <a:spLocks noGrp="1"/>
          </p:cNvSpPr>
          <p:nvPr>
            <p:ph type="title"/>
          </p:nvPr>
        </p:nvSpPr>
        <p:spPr/>
        <p:txBody>
          <a:bodyPr>
            <a:normAutofit/>
          </a:bodyPr>
          <a:lstStyle/>
          <a:p>
            <a:r>
              <a:rPr lang="en-US" altLang="zh-CN" b="1" dirty="0">
                <a:effectLst/>
              </a:rPr>
              <a:t>Sparse GEMM AMX</a:t>
            </a:r>
            <a:endParaRPr lang="zh-CN" altLang="en-US" dirty="0"/>
          </a:p>
        </p:txBody>
      </p:sp>
      <p:sp>
        <p:nvSpPr>
          <p:cNvPr id="4" name="文本框 3">
            <a:extLst>
              <a:ext uri="{FF2B5EF4-FFF2-40B4-BE49-F238E27FC236}">
                <a16:creationId xmlns:a16="http://schemas.microsoft.com/office/drawing/2014/main" id="{4D744B3E-BA53-DFEA-2A3E-150A8AE36FE3}"/>
              </a:ext>
            </a:extLst>
          </p:cNvPr>
          <p:cNvSpPr txBox="1"/>
          <p:nvPr/>
        </p:nvSpPr>
        <p:spPr>
          <a:xfrm>
            <a:off x="815009" y="1391471"/>
            <a:ext cx="6093994" cy="400110"/>
          </a:xfrm>
          <a:prstGeom prst="rect">
            <a:avLst/>
          </a:prstGeom>
          <a:noFill/>
        </p:spPr>
        <p:txBody>
          <a:bodyPr wrap="square">
            <a:spAutoFit/>
          </a:bodyPr>
          <a:lstStyle/>
          <a:p>
            <a:r>
              <a:rPr lang="en-US" altLang="zh-CN" sz="2000" dirty="0"/>
              <a:t>AMX ISA</a:t>
            </a:r>
            <a:r>
              <a:rPr lang="zh-CN" altLang="en-US" sz="2000" dirty="0"/>
              <a:t>引入了</a:t>
            </a:r>
            <a:r>
              <a:rPr lang="en-US" altLang="zh-CN" sz="2000" dirty="0"/>
              <a:t>tdpbf16ps</a:t>
            </a:r>
            <a:r>
              <a:rPr lang="zh-CN" altLang="en-US" sz="2000" dirty="0"/>
              <a:t>指令</a:t>
            </a:r>
          </a:p>
        </p:txBody>
      </p:sp>
      <p:pic>
        <p:nvPicPr>
          <p:cNvPr id="6" name="图片 5">
            <a:extLst>
              <a:ext uri="{FF2B5EF4-FFF2-40B4-BE49-F238E27FC236}">
                <a16:creationId xmlns:a16="http://schemas.microsoft.com/office/drawing/2014/main" id="{B9F765BC-A7F5-DD64-BA35-833ACAA42573}"/>
              </a:ext>
            </a:extLst>
          </p:cNvPr>
          <p:cNvPicPr>
            <a:picLocks noChangeAspect="1"/>
          </p:cNvPicPr>
          <p:nvPr/>
        </p:nvPicPr>
        <p:blipFill>
          <a:blip r:embed="rId2"/>
          <a:stretch>
            <a:fillRect/>
          </a:stretch>
        </p:blipFill>
        <p:spPr>
          <a:xfrm>
            <a:off x="815009" y="1897103"/>
            <a:ext cx="9219048" cy="1980952"/>
          </a:xfrm>
          <a:prstGeom prst="rect">
            <a:avLst/>
          </a:prstGeom>
        </p:spPr>
      </p:pic>
      <p:pic>
        <p:nvPicPr>
          <p:cNvPr id="7" name="图片 6">
            <a:extLst>
              <a:ext uri="{FF2B5EF4-FFF2-40B4-BE49-F238E27FC236}">
                <a16:creationId xmlns:a16="http://schemas.microsoft.com/office/drawing/2014/main" id="{67ED8E61-7850-CFE6-E91F-951C33397375}"/>
              </a:ext>
            </a:extLst>
          </p:cNvPr>
          <p:cNvPicPr>
            <a:picLocks noChangeAspect="1"/>
          </p:cNvPicPr>
          <p:nvPr/>
        </p:nvPicPr>
        <p:blipFill rotWithShape="1">
          <a:blip r:embed="rId3"/>
          <a:srcRect b="14352"/>
          <a:stretch/>
        </p:blipFill>
        <p:spPr>
          <a:xfrm>
            <a:off x="2189747" y="3983577"/>
            <a:ext cx="7591926" cy="2797169"/>
          </a:xfrm>
          <a:prstGeom prst="rect">
            <a:avLst/>
          </a:prstGeom>
        </p:spPr>
      </p:pic>
      <p:sp>
        <p:nvSpPr>
          <p:cNvPr id="8" name="文本框 7">
            <a:extLst>
              <a:ext uri="{FF2B5EF4-FFF2-40B4-BE49-F238E27FC236}">
                <a16:creationId xmlns:a16="http://schemas.microsoft.com/office/drawing/2014/main" id="{B2F749BE-B734-1BB4-3700-B94E82239D07}"/>
              </a:ext>
            </a:extLst>
          </p:cNvPr>
          <p:cNvSpPr txBox="1"/>
          <p:nvPr/>
        </p:nvSpPr>
        <p:spPr>
          <a:xfrm>
            <a:off x="815009" y="5182106"/>
            <a:ext cx="1476877" cy="400110"/>
          </a:xfrm>
          <a:prstGeom prst="rect">
            <a:avLst/>
          </a:prstGeom>
          <a:noFill/>
        </p:spPr>
        <p:txBody>
          <a:bodyPr wrap="square">
            <a:spAutoFit/>
          </a:bodyPr>
          <a:lstStyle/>
          <a:p>
            <a:r>
              <a:rPr lang="en-US" altLang="zh-CN" sz="2000" dirty="0"/>
              <a:t>Re-layout</a:t>
            </a:r>
            <a:endParaRPr lang="zh-CN" altLang="en-US" sz="2000" dirty="0"/>
          </a:p>
        </p:txBody>
      </p:sp>
    </p:spTree>
    <p:extLst>
      <p:ext uri="{BB962C8B-B14F-4D97-AF65-F5344CB8AC3E}">
        <p14:creationId xmlns:p14="http://schemas.microsoft.com/office/powerpoint/2010/main" val="2724272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14118-23B5-1FA1-7100-AFAEFD709D53}"/>
              </a:ext>
            </a:extLst>
          </p:cNvPr>
          <p:cNvSpPr>
            <a:spLocks noGrp="1"/>
          </p:cNvSpPr>
          <p:nvPr>
            <p:ph type="title"/>
          </p:nvPr>
        </p:nvSpPr>
        <p:spPr/>
        <p:txBody>
          <a:bodyPr>
            <a:normAutofit/>
          </a:bodyPr>
          <a:lstStyle/>
          <a:p>
            <a:r>
              <a:rPr lang="en-US" altLang="zh-CN" b="1" dirty="0">
                <a:effectLst/>
              </a:rPr>
              <a:t>Sparse GEMM AMX</a:t>
            </a:r>
            <a:endParaRPr lang="zh-CN" altLang="en-US" dirty="0"/>
          </a:p>
        </p:txBody>
      </p:sp>
      <p:pic>
        <p:nvPicPr>
          <p:cNvPr id="5" name="图片 4">
            <a:extLst>
              <a:ext uri="{FF2B5EF4-FFF2-40B4-BE49-F238E27FC236}">
                <a16:creationId xmlns:a16="http://schemas.microsoft.com/office/drawing/2014/main" id="{E2C2E9A4-FAAA-D31A-8B27-939F50339C89}"/>
              </a:ext>
            </a:extLst>
          </p:cNvPr>
          <p:cNvPicPr>
            <a:picLocks noChangeAspect="1"/>
          </p:cNvPicPr>
          <p:nvPr/>
        </p:nvPicPr>
        <p:blipFill>
          <a:blip r:embed="rId2"/>
          <a:stretch>
            <a:fillRect/>
          </a:stretch>
        </p:blipFill>
        <p:spPr>
          <a:xfrm>
            <a:off x="1100386" y="1600562"/>
            <a:ext cx="3948497" cy="2317082"/>
          </a:xfrm>
          <a:prstGeom prst="rect">
            <a:avLst/>
          </a:prstGeom>
        </p:spPr>
      </p:pic>
      <p:sp>
        <p:nvSpPr>
          <p:cNvPr id="10" name="文本框 9">
            <a:extLst>
              <a:ext uri="{FF2B5EF4-FFF2-40B4-BE49-F238E27FC236}">
                <a16:creationId xmlns:a16="http://schemas.microsoft.com/office/drawing/2014/main" id="{F2C91B09-47CA-B92A-27F2-20C522EA9737}"/>
              </a:ext>
            </a:extLst>
          </p:cNvPr>
          <p:cNvSpPr txBox="1"/>
          <p:nvPr/>
        </p:nvSpPr>
        <p:spPr>
          <a:xfrm>
            <a:off x="941471" y="4296608"/>
            <a:ext cx="6093994" cy="400110"/>
          </a:xfrm>
          <a:prstGeom prst="rect">
            <a:avLst/>
          </a:prstGeom>
          <a:noFill/>
        </p:spPr>
        <p:txBody>
          <a:bodyPr wrap="square">
            <a:spAutoFit/>
          </a:bodyPr>
          <a:lstStyle/>
          <a:p>
            <a:r>
              <a:rPr lang="en-US" altLang="zh-CN" sz="2000" dirty="0"/>
              <a:t>Reorde</a:t>
            </a:r>
            <a:r>
              <a:rPr lang="en-US" altLang="zh-CN" dirty="0"/>
              <a:t>r</a:t>
            </a:r>
            <a:endParaRPr lang="zh-CN" altLang="en-US" dirty="0"/>
          </a:p>
        </p:txBody>
      </p:sp>
      <p:pic>
        <p:nvPicPr>
          <p:cNvPr id="12" name="图片 11">
            <a:extLst>
              <a:ext uri="{FF2B5EF4-FFF2-40B4-BE49-F238E27FC236}">
                <a16:creationId xmlns:a16="http://schemas.microsoft.com/office/drawing/2014/main" id="{29396B9E-091F-A556-CADD-F413D251310A}"/>
              </a:ext>
            </a:extLst>
          </p:cNvPr>
          <p:cNvPicPr>
            <a:picLocks noChangeAspect="1"/>
          </p:cNvPicPr>
          <p:nvPr/>
        </p:nvPicPr>
        <p:blipFill>
          <a:blip r:embed="rId3"/>
          <a:stretch>
            <a:fillRect/>
          </a:stretch>
        </p:blipFill>
        <p:spPr>
          <a:xfrm>
            <a:off x="941471" y="5075682"/>
            <a:ext cx="8447619" cy="1038095"/>
          </a:xfrm>
          <a:prstGeom prst="rect">
            <a:avLst/>
          </a:prstGeom>
        </p:spPr>
      </p:pic>
      <p:sp>
        <p:nvSpPr>
          <p:cNvPr id="14" name="文本框 13">
            <a:extLst>
              <a:ext uri="{FF2B5EF4-FFF2-40B4-BE49-F238E27FC236}">
                <a16:creationId xmlns:a16="http://schemas.microsoft.com/office/drawing/2014/main" id="{2F279092-9D32-E50A-5E70-DFA2A8E203DC}"/>
              </a:ext>
            </a:extLst>
          </p:cNvPr>
          <p:cNvSpPr txBox="1"/>
          <p:nvPr/>
        </p:nvSpPr>
        <p:spPr>
          <a:xfrm>
            <a:off x="5982702" y="1600562"/>
            <a:ext cx="6093994" cy="400110"/>
          </a:xfrm>
          <a:prstGeom prst="rect">
            <a:avLst/>
          </a:prstGeom>
          <a:noFill/>
        </p:spPr>
        <p:txBody>
          <a:bodyPr wrap="square">
            <a:spAutoFit/>
          </a:bodyPr>
          <a:lstStyle/>
          <a:p>
            <a:r>
              <a:rPr lang="en-US" altLang="zh-CN" sz="2000" dirty="0"/>
              <a:t>A</a:t>
            </a:r>
            <a:r>
              <a:rPr lang="zh-CN" altLang="en-US" sz="2000" dirty="0"/>
              <a:t>可以进行离线压缩或者在推理前进行压缩</a:t>
            </a:r>
          </a:p>
        </p:txBody>
      </p:sp>
      <p:sp>
        <p:nvSpPr>
          <p:cNvPr id="16" name="文本框 15">
            <a:extLst>
              <a:ext uri="{FF2B5EF4-FFF2-40B4-BE49-F238E27FC236}">
                <a16:creationId xmlns:a16="http://schemas.microsoft.com/office/drawing/2014/main" id="{C0ED093E-5272-4316-B7A7-514974EB2B08}"/>
              </a:ext>
            </a:extLst>
          </p:cNvPr>
          <p:cNvSpPr txBox="1"/>
          <p:nvPr/>
        </p:nvSpPr>
        <p:spPr>
          <a:xfrm>
            <a:off x="5982702" y="2256525"/>
            <a:ext cx="6093994" cy="707886"/>
          </a:xfrm>
          <a:prstGeom prst="rect">
            <a:avLst/>
          </a:prstGeom>
          <a:noFill/>
        </p:spPr>
        <p:txBody>
          <a:bodyPr wrap="square">
            <a:spAutoFit/>
          </a:bodyPr>
          <a:lstStyle/>
          <a:p>
            <a:r>
              <a:rPr lang="en-US" altLang="zh-CN" sz="2000" dirty="0" err="1"/>
              <a:t>tileloadd</a:t>
            </a:r>
            <a:r>
              <a:rPr lang="en-US" altLang="zh-CN" sz="2000" dirty="0"/>
              <a:t> for A</a:t>
            </a:r>
          </a:p>
          <a:p>
            <a:r>
              <a:rPr lang="en-US" altLang="zh-CN" sz="2000" dirty="0"/>
              <a:t>vmovdqu32 for B</a:t>
            </a:r>
            <a:endParaRPr lang="zh-CN" altLang="en-US" sz="2000" dirty="0"/>
          </a:p>
        </p:txBody>
      </p:sp>
      <p:sp>
        <p:nvSpPr>
          <p:cNvPr id="17" name="文本框 16">
            <a:extLst>
              <a:ext uri="{FF2B5EF4-FFF2-40B4-BE49-F238E27FC236}">
                <a16:creationId xmlns:a16="http://schemas.microsoft.com/office/drawing/2014/main" id="{0861F228-6ADD-C745-6CB9-56B4C8372B7B}"/>
              </a:ext>
            </a:extLst>
          </p:cNvPr>
          <p:cNvSpPr txBox="1"/>
          <p:nvPr/>
        </p:nvSpPr>
        <p:spPr>
          <a:xfrm>
            <a:off x="5982702" y="3194369"/>
            <a:ext cx="6093994" cy="1015663"/>
          </a:xfrm>
          <a:prstGeom prst="rect">
            <a:avLst/>
          </a:prstGeom>
          <a:noFill/>
        </p:spPr>
        <p:txBody>
          <a:bodyPr wrap="square">
            <a:spAutoFit/>
          </a:bodyPr>
          <a:lstStyle/>
          <a:p>
            <a:r>
              <a:rPr lang="en-US" altLang="zh-CN" sz="2000" dirty="0"/>
              <a:t>tradeoff</a:t>
            </a:r>
          </a:p>
          <a:p>
            <a:pPr marL="285750" indent="-285750">
              <a:buFont typeface="Arial" panose="020B0604020202020204" pitchFamily="34" charset="0"/>
              <a:buChar char="•"/>
            </a:pPr>
            <a:r>
              <a:rPr lang="en-US" altLang="zh-CN" sz="2000" dirty="0"/>
              <a:t>B</a:t>
            </a:r>
            <a:r>
              <a:rPr lang="zh-CN" altLang="en-US" sz="2000" dirty="0"/>
              <a:t>的</a:t>
            </a:r>
            <a:r>
              <a:rPr lang="en-US" altLang="zh-CN" sz="2000" dirty="0"/>
              <a:t>32×16 tiles</a:t>
            </a:r>
            <a:r>
              <a:rPr lang="zh-CN" altLang="en-US" sz="2000" dirty="0"/>
              <a:t>需要按</a:t>
            </a:r>
            <a:r>
              <a:rPr lang="en-US" altLang="zh-CN" sz="2000" dirty="0"/>
              <a:t>AMX</a:t>
            </a:r>
            <a:r>
              <a:rPr lang="zh-CN" altLang="en-US" sz="2000" dirty="0"/>
              <a:t>的</a:t>
            </a:r>
            <a:r>
              <a:rPr lang="en-US" altLang="zh-CN" sz="2000" dirty="0"/>
              <a:t>layout</a:t>
            </a:r>
            <a:r>
              <a:rPr lang="zh-CN" altLang="en-US" sz="2000" dirty="0"/>
              <a:t>重新排序</a:t>
            </a:r>
            <a:endParaRPr lang="en-US" altLang="zh-CN" sz="2000" dirty="0"/>
          </a:p>
          <a:p>
            <a:pPr marL="285750" indent="-285750">
              <a:buFont typeface="Arial" panose="020B0604020202020204" pitchFamily="34" charset="0"/>
              <a:buChar char="•"/>
            </a:pPr>
            <a:r>
              <a:rPr lang="zh-CN" altLang="en-US" sz="2000" dirty="0"/>
              <a:t>激活矩阵需要转置，这可能更耗时</a:t>
            </a:r>
          </a:p>
        </p:txBody>
      </p:sp>
    </p:spTree>
    <p:extLst>
      <p:ext uri="{BB962C8B-B14F-4D97-AF65-F5344CB8AC3E}">
        <p14:creationId xmlns:p14="http://schemas.microsoft.com/office/powerpoint/2010/main" val="989939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7F75D7-4A92-23D5-086E-3596DFB5178D}"/>
              </a:ext>
            </a:extLst>
          </p:cNvPr>
          <p:cNvSpPr>
            <a:spLocks noGrp="1"/>
          </p:cNvSpPr>
          <p:nvPr>
            <p:ph type="title"/>
          </p:nvPr>
        </p:nvSpPr>
        <p:spPr/>
        <p:txBody>
          <a:bodyPr>
            <a:normAutofit/>
          </a:bodyPr>
          <a:lstStyle/>
          <a:p>
            <a:r>
              <a:rPr lang="en-US" altLang="zh-CN" dirty="0"/>
              <a:t>Transformers-Accelerated Libraries</a:t>
            </a:r>
            <a:endParaRPr lang="zh-CN" altLang="en-US" dirty="0"/>
          </a:p>
        </p:txBody>
      </p:sp>
      <p:sp>
        <p:nvSpPr>
          <p:cNvPr id="4" name="文本框 3">
            <a:extLst>
              <a:ext uri="{FF2B5EF4-FFF2-40B4-BE49-F238E27FC236}">
                <a16:creationId xmlns:a16="http://schemas.microsoft.com/office/drawing/2014/main" id="{137ADCDE-1764-EA86-A9E1-425C5AA62C35}"/>
              </a:ext>
            </a:extLst>
          </p:cNvPr>
          <p:cNvSpPr txBox="1"/>
          <p:nvPr/>
        </p:nvSpPr>
        <p:spPr>
          <a:xfrm>
            <a:off x="1326481" y="2949152"/>
            <a:ext cx="7913771" cy="1200329"/>
          </a:xfrm>
          <a:prstGeom prst="rect">
            <a:avLst/>
          </a:prstGeom>
          <a:noFill/>
        </p:spPr>
        <p:txBody>
          <a:bodyPr wrap="square">
            <a:spAutoFit/>
          </a:bodyPr>
          <a:lstStyle/>
          <a:p>
            <a:pPr marL="342900" indent="-342900">
              <a:buFont typeface="Arial" panose="020B0604020202020204" pitchFamily="34" charset="0"/>
              <a:buChar char="•"/>
            </a:pPr>
            <a:r>
              <a:rPr lang="en-US" altLang="zh-CN" sz="2400" dirty="0"/>
              <a:t>Transformers-accelerated Libraries</a:t>
            </a:r>
            <a:r>
              <a:rPr lang="zh-CN" altLang="en-US" sz="2400" dirty="0"/>
              <a:t>（之前叫做</a:t>
            </a:r>
            <a:r>
              <a:rPr lang="en-US" altLang="zh-CN" sz="2400" dirty="0" err="1"/>
              <a:t>SparseLib</a:t>
            </a:r>
            <a:r>
              <a:rPr lang="zh-CN" altLang="en-US" sz="2400" dirty="0"/>
              <a:t>）是一个由汇编实现的高性能算子计算库。</a:t>
            </a:r>
            <a:endParaRPr lang="en-US" altLang="zh-CN" sz="2400" dirty="0"/>
          </a:p>
          <a:p>
            <a:pPr marL="342900" indent="-342900">
              <a:buFont typeface="Arial" panose="020B0604020202020204" pitchFamily="34" charset="0"/>
              <a:buChar char="•"/>
            </a:pPr>
            <a:r>
              <a:rPr lang="zh-CN" altLang="en-US" sz="2400" dirty="0"/>
              <a:t>包括一个</a:t>
            </a:r>
            <a:r>
              <a:rPr lang="en-US" altLang="zh-CN" sz="2400" dirty="0"/>
              <a:t>JIT</a:t>
            </a:r>
            <a:r>
              <a:rPr lang="zh-CN" altLang="en-US" sz="2400" dirty="0"/>
              <a:t>域、一个</a:t>
            </a:r>
            <a:r>
              <a:rPr lang="en-US" altLang="zh-CN" sz="2400" dirty="0"/>
              <a:t>kernel</a:t>
            </a:r>
            <a:r>
              <a:rPr lang="zh-CN" altLang="en-US" sz="2400" dirty="0"/>
              <a:t>域和一个调度代理框架</a:t>
            </a:r>
          </a:p>
        </p:txBody>
      </p:sp>
      <p:sp>
        <p:nvSpPr>
          <p:cNvPr id="7" name="文本框 6">
            <a:extLst>
              <a:ext uri="{FF2B5EF4-FFF2-40B4-BE49-F238E27FC236}">
                <a16:creationId xmlns:a16="http://schemas.microsoft.com/office/drawing/2014/main" id="{C341CB80-B793-A1A0-AE5E-FB1B9DB56B00}"/>
              </a:ext>
            </a:extLst>
          </p:cNvPr>
          <p:cNvSpPr txBox="1"/>
          <p:nvPr/>
        </p:nvSpPr>
        <p:spPr>
          <a:xfrm>
            <a:off x="2758239" y="5301734"/>
            <a:ext cx="6093994" cy="461665"/>
          </a:xfrm>
          <a:prstGeom prst="rect">
            <a:avLst/>
          </a:prstGeom>
          <a:noFill/>
        </p:spPr>
        <p:txBody>
          <a:bodyPr wrap="square">
            <a:spAutoFit/>
          </a:bodyPr>
          <a:lstStyle/>
          <a:p>
            <a:r>
              <a:rPr lang="zh-CN" altLang="en-US" sz="2400" dirty="0"/>
              <a:t>着重介绍算子实现</a:t>
            </a:r>
          </a:p>
        </p:txBody>
      </p:sp>
    </p:spTree>
    <p:extLst>
      <p:ext uri="{BB962C8B-B14F-4D97-AF65-F5344CB8AC3E}">
        <p14:creationId xmlns:p14="http://schemas.microsoft.com/office/powerpoint/2010/main" val="3367060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B4317-6FBA-8819-F762-BC741259482F}"/>
              </a:ext>
            </a:extLst>
          </p:cNvPr>
          <p:cNvSpPr>
            <a:spLocks noGrp="1"/>
          </p:cNvSpPr>
          <p:nvPr>
            <p:ph type="title"/>
          </p:nvPr>
        </p:nvSpPr>
        <p:spPr/>
        <p:txBody>
          <a:bodyPr>
            <a:normAutofit/>
          </a:bodyPr>
          <a:lstStyle/>
          <a:p>
            <a:r>
              <a:rPr lang="en-US" altLang="zh-CN" b="1" dirty="0">
                <a:effectLst/>
              </a:rPr>
              <a:t>3D Inference</a:t>
            </a:r>
            <a:endParaRPr lang="zh-CN" altLang="en-US" dirty="0"/>
          </a:p>
        </p:txBody>
      </p:sp>
      <p:sp>
        <p:nvSpPr>
          <p:cNvPr id="6" name="文本框 5">
            <a:extLst>
              <a:ext uri="{FF2B5EF4-FFF2-40B4-BE49-F238E27FC236}">
                <a16:creationId xmlns:a16="http://schemas.microsoft.com/office/drawing/2014/main" id="{21D959ED-1135-B4C3-E5C1-9C8896341BED}"/>
              </a:ext>
            </a:extLst>
          </p:cNvPr>
          <p:cNvSpPr txBox="1"/>
          <p:nvPr/>
        </p:nvSpPr>
        <p:spPr>
          <a:xfrm>
            <a:off x="815009" y="1427566"/>
            <a:ext cx="6093994" cy="461665"/>
          </a:xfrm>
          <a:prstGeom prst="rect">
            <a:avLst/>
          </a:prstGeom>
          <a:noFill/>
        </p:spPr>
        <p:txBody>
          <a:bodyPr wrap="square">
            <a:spAutoFit/>
          </a:bodyPr>
          <a:lstStyle/>
          <a:p>
            <a:r>
              <a:rPr lang="en-US" altLang="zh-CN" sz="2400" b="1" dirty="0"/>
              <a:t>Memory Layout in SPMM_VNNI</a:t>
            </a:r>
            <a:endParaRPr lang="zh-CN" altLang="en-US" sz="2400" b="1"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78A0381-323A-61D6-5966-506E1F759C3D}"/>
                  </a:ext>
                </a:extLst>
              </p:cNvPr>
              <p:cNvSpPr txBox="1"/>
              <p:nvPr/>
            </p:nvSpPr>
            <p:spPr>
              <a:xfrm>
                <a:off x="1481072" y="2979094"/>
                <a:ext cx="9229855" cy="1600438"/>
              </a:xfrm>
              <a:prstGeom prst="rect">
                <a:avLst/>
              </a:prstGeom>
              <a:noFill/>
            </p:spPr>
            <p:txBody>
              <a:bodyPr wrap="square">
                <a:spAutoFit/>
              </a:bodyPr>
              <a:lstStyle/>
              <a:p>
                <a:r>
                  <a:rPr lang="zh-CN" altLang="en-US" sz="2000" dirty="0"/>
                  <a:t>在深度学习中，</a:t>
                </a:r>
                <a:r>
                  <a:rPr lang="en-US" altLang="zh-CN" sz="2000" dirty="0"/>
                  <a:t>GEMM</a:t>
                </a:r>
                <a:r>
                  <a:rPr lang="zh-CN" altLang="en-US" sz="2000" dirty="0"/>
                  <a:t>经常被表示为一个激活矩阵乘上一个权重矩阵</a:t>
                </a:r>
                <a14:m>
                  <m:oMath xmlns:m="http://schemas.openxmlformats.org/officeDocument/2006/math">
                    <m:r>
                      <a:rPr lang="en-US" altLang="zh-CN" sz="2000" i="1" dirty="0" smtClean="0">
                        <a:latin typeface="Cambria Math" panose="02040503050406030204" pitchFamily="18" charset="0"/>
                      </a:rPr>
                      <m:t>𝐴</m:t>
                    </m:r>
                    <m:r>
                      <a:rPr lang="en-US" altLang="zh-CN" sz="2000" b="0" i="1" dirty="0" smtClean="0">
                        <a:latin typeface="Cambria Math" panose="02040503050406030204" pitchFamily="18" charset="0"/>
                      </a:rPr>
                      <m:t>×</m:t>
                    </m:r>
                    <m:r>
                      <a:rPr lang="en-US" altLang="zh-CN" sz="2000" i="1" dirty="0" smtClean="0">
                        <a:latin typeface="Cambria Math" panose="02040503050406030204" pitchFamily="18" charset="0"/>
                      </a:rPr>
                      <m:t> </m:t>
                    </m:r>
                    <m:r>
                      <a:rPr lang="en-US" altLang="zh-CN" sz="2000" i="1" dirty="0" smtClean="0">
                        <a:latin typeface="Cambria Math" panose="02040503050406030204" pitchFamily="18" charset="0"/>
                      </a:rPr>
                      <m:t>𝑊</m:t>
                    </m:r>
                    <m:r>
                      <a:rPr lang="en-US" altLang="zh-CN" sz="2000" i="1" dirty="0" smtClean="0">
                        <a:latin typeface="Cambria Math" panose="02040503050406030204" pitchFamily="18" charset="0"/>
                      </a:rPr>
                      <m:t>=</m:t>
                    </m:r>
                    <m:r>
                      <a:rPr lang="en-US" altLang="zh-CN" sz="2000" b="0" i="1" dirty="0" smtClean="0">
                        <a:latin typeface="Cambria Math" panose="02040503050406030204" pitchFamily="18" charset="0"/>
                      </a:rPr>
                      <m:t>𝐷</m:t>
                    </m:r>
                  </m:oMath>
                </a14:m>
                <a:endParaRPr lang="en-US" altLang="zh-CN" sz="2000" dirty="0"/>
              </a:p>
              <a:p>
                <a:endParaRPr lang="en-US" altLang="zh-CN" sz="2000" dirty="0"/>
              </a:p>
              <a:p>
                <a:r>
                  <a:rPr lang="zh-CN" altLang="en-US" sz="2000" dirty="0"/>
                  <a:t>在</a:t>
                </a:r>
                <a:r>
                  <a:rPr lang="en-US" altLang="zh-CN" sz="2000" dirty="0" err="1"/>
                  <a:t>spmm_vnni</a:t>
                </a:r>
                <a:r>
                  <a:rPr lang="en-US" altLang="zh-CN" sz="2000" dirty="0"/>
                  <a:t> 4×1</a:t>
                </a:r>
                <a:r>
                  <a:rPr lang="zh-CN" altLang="en-US" sz="2000" dirty="0"/>
                  <a:t>稀疏模式中，为了更容易实现</a:t>
                </a:r>
                <a:r>
                  <a:rPr lang="en-US" altLang="zh-CN" sz="2000" dirty="0" err="1"/>
                  <a:t>micro_kernel</a:t>
                </a:r>
                <a:r>
                  <a:rPr lang="zh-CN" altLang="en-US" sz="2000" dirty="0"/>
                  <a:t>和更好的存储性能采用了转置的压缩稀疏权重矩阵乘上转置激活矩阵</a:t>
                </a:r>
                <a14:m>
                  <m:oMath xmlns:m="http://schemas.openxmlformats.org/officeDocument/2006/math">
                    <m:sSup>
                      <m:sSupPr>
                        <m:ctrlPr>
                          <a:rPr lang="en-US" altLang="zh-CN" sz="2000" i="1" dirty="0" smtClean="0">
                            <a:latin typeface="Cambria Math" panose="02040503050406030204" pitchFamily="18" charset="0"/>
                          </a:rPr>
                        </m:ctrlPr>
                      </m:sSupPr>
                      <m:e>
                        <m:r>
                          <a:rPr lang="en-US" altLang="zh-CN" sz="2000" i="1" dirty="0" smtClean="0">
                            <a:latin typeface="Cambria Math" panose="02040503050406030204" pitchFamily="18" charset="0"/>
                          </a:rPr>
                          <m:t>𝑊</m:t>
                        </m:r>
                      </m:e>
                      <m:sup>
                        <m:r>
                          <a:rPr lang="en-US" altLang="zh-CN" sz="2000" b="0" i="1" dirty="0" smtClean="0">
                            <a:latin typeface="Cambria Math" panose="02040503050406030204" pitchFamily="18" charset="0"/>
                          </a:rPr>
                          <m:t>𝑇</m:t>
                        </m:r>
                      </m:sup>
                    </m:sSup>
                    <m:r>
                      <a:rPr lang="en-US" altLang="zh-CN" sz="2000" i="1" dirty="0" smtClean="0">
                        <a:latin typeface="Cambria Math" panose="02040503050406030204" pitchFamily="18" charset="0"/>
                      </a:rPr>
                      <m:t>×</m:t>
                    </m:r>
                    <m:sSup>
                      <m:sSupPr>
                        <m:ctrlPr>
                          <a:rPr lang="en-US" altLang="zh-CN" sz="2000" i="1" dirty="0" smtClean="0">
                            <a:latin typeface="Cambria Math" panose="02040503050406030204" pitchFamily="18" charset="0"/>
                          </a:rPr>
                        </m:ctrlPr>
                      </m:sSupPr>
                      <m:e>
                        <m:r>
                          <a:rPr lang="en-US" altLang="zh-CN" sz="2000" i="1" dirty="0" smtClean="0">
                            <a:latin typeface="Cambria Math" panose="02040503050406030204" pitchFamily="18" charset="0"/>
                          </a:rPr>
                          <m:t>𝐴</m:t>
                        </m:r>
                      </m:e>
                      <m:sup>
                        <m:r>
                          <a:rPr lang="en-US" altLang="zh-CN" sz="2000" b="0" i="1" dirty="0" smtClean="0">
                            <a:latin typeface="Cambria Math" panose="02040503050406030204" pitchFamily="18" charset="0"/>
                          </a:rPr>
                          <m:t>𝑇</m:t>
                        </m:r>
                      </m:sup>
                    </m:sSup>
                    <m:r>
                      <a:rPr lang="en-US" altLang="zh-CN" sz="2000" i="1" dirty="0" smtClean="0">
                        <a:latin typeface="Cambria Math" panose="02040503050406030204" pitchFamily="18" charset="0"/>
                      </a:rPr>
                      <m:t>= </m:t>
                    </m:r>
                    <m:sSup>
                      <m:sSupPr>
                        <m:ctrlPr>
                          <a:rPr lang="en-US" altLang="zh-CN" sz="2000" i="1" dirty="0" smtClean="0">
                            <a:latin typeface="Cambria Math" panose="02040503050406030204" pitchFamily="18" charset="0"/>
                          </a:rPr>
                        </m:ctrlPr>
                      </m:sSupPr>
                      <m:e>
                        <m:r>
                          <a:rPr lang="en-US" altLang="zh-CN" sz="2000" i="1" dirty="0" smtClean="0">
                            <a:latin typeface="Cambria Math" panose="02040503050406030204" pitchFamily="18" charset="0"/>
                          </a:rPr>
                          <m:t>𝐷</m:t>
                        </m:r>
                      </m:e>
                      <m:sup>
                        <m:r>
                          <a:rPr lang="en-US" altLang="zh-CN" sz="2000" b="0" i="1" dirty="0" smtClean="0">
                            <a:latin typeface="Cambria Math" panose="02040503050406030204" pitchFamily="18" charset="0"/>
                          </a:rPr>
                          <m:t>𝑇</m:t>
                        </m:r>
                      </m:sup>
                    </m:sSup>
                  </m:oMath>
                </a14:m>
                <a:endParaRPr lang="en-US" altLang="zh-CN" b="0" dirty="0"/>
              </a:p>
              <a:p>
                <a:endParaRPr lang="zh-CN" altLang="en-US" dirty="0"/>
              </a:p>
            </p:txBody>
          </p:sp>
        </mc:Choice>
        <mc:Fallback xmlns="">
          <p:sp>
            <p:nvSpPr>
              <p:cNvPr id="9" name="文本框 8">
                <a:extLst>
                  <a:ext uri="{FF2B5EF4-FFF2-40B4-BE49-F238E27FC236}">
                    <a16:creationId xmlns:a16="http://schemas.microsoft.com/office/drawing/2014/main" id="{B78A0381-323A-61D6-5966-506E1F759C3D}"/>
                  </a:ext>
                </a:extLst>
              </p:cNvPr>
              <p:cNvSpPr txBox="1">
                <a:spLocks noRot="1" noChangeAspect="1" noMove="1" noResize="1" noEditPoints="1" noAdjustHandles="1" noChangeArrowheads="1" noChangeShapeType="1" noTextEdit="1"/>
              </p:cNvSpPr>
              <p:nvPr/>
            </p:nvSpPr>
            <p:spPr>
              <a:xfrm>
                <a:off x="1481072" y="2979094"/>
                <a:ext cx="9229855" cy="1600438"/>
              </a:xfrm>
              <a:prstGeom prst="rect">
                <a:avLst/>
              </a:prstGeom>
              <a:blipFill>
                <a:blip r:embed="rId2"/>
                <a:stretch>
                  <a:fillRect l="-727" t="-30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224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45466-532F-2DA1-212D-4A9D5F7C013E}"/>
              </a:ext>
            </a:extLst>
          </p:cNvPr>
          <p:cNvSpPr>
            <a:spLocks noGrp="1"/>
          </p:cNvSpPr>
          <p:nvPr>
            <p:ph type="title"/>
          </p:nvPr>
        </p:nvSpPr>
        <p:spPr/>
        <p:txBody>
          <a:bodyPr>
            <a:normAutofit/>
          </a:bodyPr>
          <a:lstStyle/>
          <a:p>
            <a:r>
              <a:rPr lang="en-US" altLang="zh-CN" b="1" dirty="0">
                <a:effectLst/>
              </a:rPr>
              <a:t>3D Inference</a:t>
            </a:r>
            <a:endParaRPr lang="zh-CN" altLang="en-US" dirty="0"/>
          </a:p>
        </p:txBody>
      </p:sp>
      <p:sp>
        <p:nvSpPr>
          <p:cNvPr id="4" name="文本框 3">
            <a:extLst>
              <a:ext uri="{FF2B5EF4-FFF2-40B4-BE49-F238E27FC236}">
                <a16:creationId xmlns:a16="http://schemas.microsoft.com/office/drawing/2014/main" id="{7E25D090-C0C0-18EE-7E68-E3720DDDF782}"/>
              </a:ext>
            </a:extLst>
          </p:cNvPr>
          <p:cNvSpPr txBox="1"/>
          <p:nvPr/>
        </p:nvSpPr>
        <p:spPr>
          <a:xfrm>
            <a:off x="225462" y="3136050"/>
            <a:ext cx="2265075" cy="1015663"/>
          </a:xfrm>
          <a:prstGeom prst="rect">
            <a:avLst/>
          </a:prstGeom>
          <a:noFill/>
        </p:spPr>
        <p:txBody>
          <a:bodyPr wrap="square">
            <a:spAutoFit/>
          </a:bodyPr>
          <a:lstStyle/>
          <a:p>
            <a:r>
              <a:rPr lang="en-US" altLang="zh-CN" sz="2000" dirty="0"/>
              <a:t>Intel Xeon CPU</a:t>
            </a:r>
            <a:r>
              <a:rPr lang="zh-CN" altLang="en-US" sz="2000" dirty="0"/>
              <a:t>中</a:t>
            </a:r>
            <a:endParaRPr lang="en-US" altLang="zh-CN" sz="2000" dirty="0"/>
          </a:p>
          <a:p>
            <a:r>
              <a:rPr lang="en-US" altLang="zh-CN" sz="2000" dirty="0"/>
              <a:t>cache-line</a:t>
            </a:r>
            <a:r>
              <a:rPr lang="zh-CN" altLang="en-US" sz="2000" dirty="0"/>
              <a:t>的大小为</a:t>
            </a:r>
            <a:r>
              <a:rPr lang="en-US" altLang="zh-CN" sz="2000" dirty="0"/>
              <a:t>64Byte</a:t>
            </a:r>
            <a:endParaRPr lang="zh-CN" altLang="en-US" sz="2000" dirty="0"/>
          </a:p>
        </p:txBody>
      </p:sp>
      <p:pic>
        <p:nvPicPr>
          <p:cNvPr id="5" name="图片 4">
            <a:extLst>
              <a:ext uri="{FF2B5EF4-FFF2-40B4-BE49-F238E27FC236}">
                <a16:creationId xmlns:a16="http://schemas.microsoft.com/office/drawing/2014/main" id="{BE47D1E9-939B-0028-E728-C04FD8BB714D}"/>
              </a:ext>
            </a:extLst>
          </p:cNvPr>
          <p:cNvPicPr>
            <a:picLocks noChangeAspect="1"/>
          </p:cNvPicPr>
          <p:nvPr/>
        </p:nvPicPr>
        <p:blipFill>
          <a:blip r:embed="rId2"/>
          <a:stretch>
            <a:fillRect/>
          </a:stretch>
        </p:blipFill>
        <p:spPr>
          <a:xfrm>
            <a:off x="2591182" y="1129827"/>
            <a:ext cx="8653462" cy="5633524"/>
          </a:xfrm>
          <a:prstGeom prst="rect">
            <a:avLst/>
          </a:prstGeom>
        </p:spPr>
      </p:pic>
      <p:sp>
        <p:nvSpPr>
          <p:cNvPr id="7" name="文本框 6">
            <a:extLst>
              <a:ext uri="{FF2B5EF4-FFF2-40B4-BE49-F238E27FC236}">
                <a16:creationId xmlns:a16="http://schemas.microsoft.com/office/drawing/2014/main" id="{D1105EDD-6422-58C1-6747-1F73F25F26AD}"/>
              </a:ext>
            </a:extLst>
          </p:cNvPr>
          <p:cNvSpPr txBox="1"/>
          <p:nvPr/>
        </p:nvSpPr>
        <p:spPr>
          <a:xfrm>
            <a:off x="815009" y="1271155"/>
            <a:ext cx="6093994" cy="461665"/>
          </a:xfrm>
          <a:prstGeom prst="rect">
            <a:avLst/>
          </a:prstGeom>
          <a:noFill/>
        </p:spPr>
        <p:txBody>
          <a:bodyPr wrap="square">
            <a:spAutoFit/>
          </a:bodyPr>
          <a:lstStyle/>
          <a:p>
            <a:pPr marL="0" marR="0"/>
            <a:r>
              <a:rPr lang="en-US" altLang="zh-CN" sz="2400" b="1" dirty="0">
                <a:effectLst/>
              </a:rPr>
              <a:t>Cache Issues</a:t>
            </a:r>
          </a:p>
        </p:txBody>
      </p:sp>
    </p:spTree>
    <p:extLst>
      <p:ext uri="{BB962C8B-B14F-4D97-AF65-F5344CB8AC3E}">
        <p14:creationId xmlns:p14="http://schemas.microsoft.com/office/powerpoint/2010/main" val="806239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44AF0B-EBA4-B199-28BC-D60D5DBB1F7A}"/>
              </a:ext>
            </a:extLst>
          </p:cNvPr>
          <p:cNvSpPr>
            <a:spLocks noGrp="1"/>
          </p:cNvSpPr>
          <p:nvPr>
            <p:ph type="title"/>
          </p:nvPr>
        </p:nvSpPr>
        <p:spPr/>
        <p:txBody>
          <a:bodyPr/>
          <a:lstStyle/>
          <a:p>
            <a:r>
              <a:rPr lang="en-US" altLang="zh-CN" b="1" dirty="0">
                <a:effectLst/>
              </a:rPr>
              <a:t>3D Inference</a:t>
            </a:r>
            <a:endParaRPr lang="zh-CN" altLang="en-US" dirty="0"/>
          </a:p>
        </p:txBody>
      </p:sp>
      <p:sp>
        <p:nvSpPr>
          <p:cNvPr id="4" name="文本框 3">
            <a:extLst>
              <a:ext uri="{FF2B5EF4-FFF2-40B4-BE49-F238E27FC236}">
                <a16:creationId xmlns:a16="http://schemas.microsoft.com/office/drawing/2014/main" id="{7EDF1C6B-1D71-787A-C100-DFE148ACE76F}"/>
              </a:ext>
            </a:extLst>
          </p:cNvPr>
          <p:cNvSpPr txBox="1"/>
          <p:nvPr/>
        </p:nvSpPr>
        <p:spPr>
          <a:xfrm>
            <a:off x="815009" y="1319282"/>
            <a:ext cx="6093994" cy="461665"/>
          </a:xfrm>
          <a:prstGeom prst="rect">
            <a:avLst/>
          </a:prstGeom>
          <a:noFill/>
        </p:spPr>
        <p:txBody>
          <a:bodyPr wrap="square">
            <a:spAutoFit/>
          </a:bodyPr>
          <a:lstStyle/>
          <a:p>
            <a:r>
              <a:rPr lang="en-US" altLang="zh-CN" sz="2400" b="1" dirty="0"/>
              <a:t>SPMM_VNNI 3D Inference</a:t>
            </a:r>
            <a:endParaRPr lang="zh-CN" altLang="en-US" sz="2400" b="1" dirty="0"/>
          </a:p>
        </p:txBody>
      </p:sp>
      <p:pic>
        <p:nvPicPr>
          <p:cNvPr id="5" name="图片 4">
            <a:extLst>
              <a:ext uri="{FF2B5EF4-FFF2-40B4-BE49-F238E27FC236}">
                <a16:creationId xmlns:a16="http://schemas.microsoft.com/office/drawing/2014/main" id="{FE9D5C97-5FAA-0A86-30CF-8A76E0A8407A}"/>
              </a:ext>
            </a:extLst>
          </p:cNvPr>
          <p:cNvPicPr>
            <a:picLocks noChangeAspect="1"/>
          </p:cNvPicPr>
          <p:nvPr/>
        </p:nvPicPr>
        <p:blipFill>
          <a:blip r:embed="rId2"/>
          <a:stretch>
            <a:fillRect/>
          </a:stretch>
        </p:blipFill>
        <p:spPr>
          <a:xfrm>
            <a:off x="0" y="2282477"/>
            <a:ext cx="12192000" cy="3616520"/>
          </a:xfrm>
          <a:prstGeom prst="rect">
            <a:avLst/>
          </a:prstGeom>
        </p:spPr>
      </p:pic>
    </p:spTree>
    <p:extLst>
      <p:ext uri="{BB962C8B-B14F-4D97-AF65-F5344CB8AC3E}">
        <p14:creationId xmlns:p14="http://schemas.microsoft.com/office/powerpoint/2010/main" val="3935743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D0AF9-381E-F598-4509-A58D810D2921}"/>
              </a:ext>
            </a:extLst>
          </p:cNvPr>
          <p:cNvSpPr>
            <a:spLocks noGrp="1"/>
          </p:cNvSpPr>
          <p:nvPr>
            <p:ph type="title"/>
          </p:nvPr>
        </p:nvSpPr>
        <p:spPr/>
        <p:txBody>
          <a:bodyPr/>
          <a:lstStyle/>
          <a:p>
            <a:r>
              <a:rPr lang="en-US" altLang="zh-CN" b="1" dirty="0">
                <a:effectLst/>
              </a:rPr>
              <a:t>3D Inference</a:t>
            </a:r>
            <a:endParaRPr lang="zh-CN" altLang="en-US" dirty="0"/>
          </a:p>
        </p:txBody>
      </p:sp>
      <p:sp>
        <p:nvSpPr>
          <p:cNvPr id="4" name="文本框 3">
            <a:extLst>
              <a:ext uri="{FF2B5EF4-FFF2-40B4-BE49-F238E27FC236}">
                <a16:creationId xmlns:a16="http://schemas.microsoft.com/office/drawing/2014/main" id="{18E90776-4A2F-30CB-8F65-DAC74AEA102C}"/>
              </a:ext>
            </a:extLst>
          </p:cNvPr>
          <p:cNvSpPr txBox="1"/>
          <p:nvPr/>
        </p:nvSpPr>
        <p:spPr>
          <a:xfrm>
            <a:off x="815009" y="3013501"/>
            <a:ext cx="2216949" cy="830997"/>
          </a:xfrm>
          <a:prstGeom prst="rect">
            <a:avLst/>
          </a:prstGeom>
          <a:noFill/>
        </p:spPr>
        <p:txBody>
          <a:bodyPr wrap="square">
            <a:spAutoFit/>
          </a:bodyPr>
          <a:lstStyle/>
          <a:p>
            <a:r>
              <a:rPr lang="en-US" altLang="zh-CN" sz="2400" b="1" dirty="0"/>
              <a:t>SPMM_VNNI 3D Inference</a:t>
            </a:r>
            <a:endParaRPr lang="zh-CN" altLang="en-US" sz="2400" b="1" dirty="0"/>
          </a:p>
        </p:txBody>
      </p:sp>
      <p:pic>
        <p:nvPicPr>
          <p:cNvPr id="5" name="图片 4">
            <a:extLst>
              <a:ext uri="{FF2B5EF4-FFF2-40B4-BE49-F238E27FC236}">
                <a16:creationId xmlns:a16="http://schemas.microsoft.com/office/drawing/2014/main" id="{90202D8E-3D85-AF89-1A03-FD800756F2C8}"/>
              </a:ext>
            </a:extLst>
          </p:cNvPr>
          <p:cNvPicPr>
            <a:picLocks noChangeAspect="1"/>
          </p:cNvPicPr>
          <p:nvPr/>
        </p:nvPicPr>
        <p:blipFill>
          <a:blip r:embed="rId2"/>
          <a:stretch>
            <a:fillRect/>
          </a:stretch>
        </p:blipFill>
        <p:spPr>
          <a:xfrm>
            <a:off x="3225961" y="1389994"/>
            <a:ext cx="7289639" cy="5274680"/>
          </a:xfrm>
          <a:prstGeom prst="rect">
            <a:avLst/>
          </a:prstGeom>
        </p:spPr>
      </p:pic>
    </p:spTree>
    <p:extLst>
      <p:ext uri="{BB962C8B-B14F-4D97-AF65-F5344CB8AC3E}">
        <p14:creationId xmlns:p14="http://schemas.microsoft.com/office/powerpoint/2010/main" val="1077522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4BD4E-59F7-BDF0-1C30-4D4FBA5CA495}"/>
              </a:ext>
            </a:extLst>
          </p:cNvPr>
          <p:cNvSpPr>
            <a:spLocks noGrp="1"/>
          </p:cNvSpPr>
          <p:nvPr>
            <p:ph type="title"/>
          </p:nvPr>
        </p:nvSpPr>
        <p:spPr/>
        <p:txBody>
          <a:bodyPr>
            <a:normAutofit/>
          </a:bodyPr>
          <a:lstStyle/>
          <a:p>
            <a:r>
              <a:rPr lang="en-US" altLang="zh-CN" b="1" dirty="0">
                <a:effectLst/>
              </a:rPr>
              <a:t>Sparse GEMM VNNI</a:t>
            </a:r>
            <a:endParaRPr lang="zh-CN" altLang="en-US" dirty="0"/>
          </a:p>
        </p:txBody>
      </p:sp>
      <p:sp>
        <p:nvSpPr>
          <p:cNvPr id="4" name="文本框 3">
            <a:extLst>
              <a:ext uri="{FF2B5EF4-FFF2-40B4-BE49-F238E27FC236}">
                <a16:creationId xmlns:a16="http://schemas.microsoft.com/office/drawing/2014/main" id="{542C90BF-95B1-6D33-1360-7D15715C4A08}"/>
              </a:ext>
            </a:extLst>
          </p:cNvPr>
          <p:cNvSpPr txBox="1"/>
          <p:nvPr/>
        </p:nvSpPr>
        <p:spPr>
          <a:xfrm>
            <a:off x="790660" y="1121375"/>
            <a:ext cx="6093994" cy="400110"/>
          </a:xfrm>
          <a:prstGeom prst="rect">
            <a:avLst/>
          </a:prstGeom>
          <a:noFill/>
        </p:spPr>
        <p:txBody>
          <a:bodyPr wrap="square">
            <a:spAutoFit/>
          </a:bodyPr>
          <a:lstStyle/>
          <a:p>
            <a:r>
              <a:rPr lang="zh-CN" altLang="en-US" sz="2000" dirty="0"/>
              <a:t>稀疏模式必须与目标</a:t>
            </a:r>
            <a:r>
              <a:rPr lang="en-US" altLang="zh-CN" sz="2000" dirty="0"/>
              <a:t>ISA</a:t>
            </a:r>
            <a:r>
              <a:rPr lang="zh-CN" altLang="en-US" sz="2000" dirty="0"/>
              <a:t>对齐</a:t>
            </a:r>
          </a:p>
        </p:txBody>
      </p:sp>
      <p:sp>
        <p:nvSpPr>
          <p:cNvPr id="6" name="文本框 5">
            <a:extLst>
              <a:ext uri="{FF2B5EF4-FFF2-40B4-BE49-F238E27FC236}">
                <a16:creationId xmlns:a16="http://schemas.microsoft.com/office/drawing/2014/main" id="{A804437F-8120-7897-47A4-71EE8A6C0470}"/>
              </a:ext>
            </a:extLst>
          </p:cNvPr>
          <p:cNvSpPr txBox="1"/>
          <p:nvPr/>
        </p:nvSpPr>
        <p:spPr>
          <a:xfrm>
            <a:off x="790660" y="1571042"/>
            <a:ext cx="6093994" cy="400110"/>
          </a:xfrm>
          <a:prstGeom prst="rect">
            <a:avLst/>
          </a:prstGeom>
          <a:noFill/>
        </p:spPr>
        <p:txBody>
          <a:bodyPr wrap="square">
            <a:spAutoFit/>
          </a:bodyPr>
          <a:lstStyle/>
          <a:p>
            <a:r>
              <a:rPr lang="en-US" altLang="zh-CN" sz="2000" b="1" dirty="0"/>
              <a:t>Synopsis</a:t>
            </a:r>
            <a:endParaRPr lang="zh-CN" altLang="en-US" sz="2000" b="1" dirty="0"/>
          </a:p>
        </p:txBody>
      </p:sp>
      <p:pic>
        <p:nvPicPr>
          <p:cNvPr id="8" name="图片 7">
            <a:extLst>
              <a:ext uri="{FF2B5EF4-FFF2-40B4-BE49-F238E27FC236}">
                <a16:creationId xmlns:a16="http://schemas.microsoft.com/office/drawing/2014/main" id="{20C51249-1A85-A32F-08DB-32EC1C807CAA}"/>
              </a:ext>
            </a:extLst>
          </p:cNvPr>
          <p:cNvPicPr>
            <a:picLocks noChangeAspect="1"/>
          </p:cNvPicPr>
          <p:nvPr/>
        </p:nvPicPr>
        <p:blipFill>
          <a:blip r:embed="rId2"/>
          <a:stretch>
            <a:fillRect/>
          </a:stretch>
        </p:blipFill>
        <p:spPr>
          <a:xfrm>
            <a:off x="790660" y="2088740"/>
            <a:ext cx="5890878" cy="826585"/>
          </a:xfrm>
          <a:prstGeom prst="rect">
            <a:avLst/>
          </a:prstGeom>
        </p:spPr>
      </p:pic>
      <p:sp>
        <p:nvSpPr>
          <p:cNvPr id="10" name="文本框 9">
            <a:extLst>
              <a:ext uri="{FF2B5EF4-FFF2-40B4-BE49-F238E27FC236}">
                <a16:creationId xmlns:a16="http://schemas.microsoft.com/office/drawing/2014/main" id="{E643EBE2-CA23-8131-DC1F-4FA734093D00}"/>
              </a:ext>
            </a:extLst>
          </p:cNvPr>
          <p:cNvSpPr txBox="1"/>
          <p:nvPr/>
        </p:nvSpPr>
        <p:spPr>
          <a:xfrm>
            <a:off x="790660" y="3032913"/>
            <a:ext cx="6093994" cy="369332"/>
          </a:xfrm>
          <a:prstGeom prst="rect">
            <a:avLst/>
          </a:prstGeom>
          <a:noFill/>
        </p:spPr>
        <p:txBody>
          <a:bodyPr wrap="square">
            <a:spAutoFit/>
          </a:bodyPr>
          <a:lstStyle/>
          <a:p>
            <a:pPr marR="0">
              <a:spcBef>
                <a:spcPts val="0"/>
              </a:spcBef>
              <a:spcAft>
                <a:spcPts val="0"/>
              </a:spcAft>
            </a:pPr>
            <a:r>
              <a:rPr lang="en-US" altLang="zh-CN" b="1" dirty="0">
                <a:solidFill>
                  <a:srgbClr val="404040"/>
                </a:solidFill>
                <a:effectLst/>
                <a:highlight>
                  <a:srgbClr val="FCFCFC"/>
                </a:highlight>
              </a:rPr>
              <a:t>Description</a:t>
            </a:r>
            <a:endParaRPr lang="en-US" altLang="zh-CN" dirty="0">
              <a:effectLst/>
            </a:endParaRPr>
          </a:p>
        </p:txBody>
      </p:sp>
      <p:sp>
        <p:nvSpPr>
          <p:cNvPr id="12" name="文本框 11">
            <a:extLst>
              <a:ext uri="{FF2B5EF4-FFF2-40B4-BE49-F238E27FC236}">
                <a16:creationId xmlns:a16="http://schemas.microsoft.com/office/drawing/2014/main" id="{5896411B-89A1-4996-0F5A-B1A7CCFF69E9}"/>
              </a:ext>
            </a:extLst>
          </p:cNvPr>
          <p:cNvSpPr txBox="1"/>
          <p:nvPr/>
        </p:nvSpPr>
        <p:spPr>
          <a:xfrm>
            <a:off x="790660" y="3519833"/>
            <a:ext cx="5778296" cy="1200329"/>
          </a:xfrm>
          <a:prstGeom prst="rect">
            <a:avLst/>
          </a:prstGeom>
          <a:noFill/>
        </p:spPr>
        <p:txBody>
          <a:bodyPr wrap="square">
            <a:spAutoFit/>
          </a:bodyPr>
          <a:lstStyle/>
          <a:p>
            <a:r>
              <a:rPr lang="zh-CN" altLang="en-US" dirty="0"/>
              <a:t>将 </a:t>
            </a:r>
            <a:r>
              <a:rPr lang="en-US" altLang="zh-CN" dirty="0"/>
              <a:t>a </a:t>
            </a:r>
            <a:r>
              <a:rPr lang="zh-CN" altLang="en-US" dirty="0"/>
              <a:t>中四对相邻的无符号</a:t>
            </a:r>
            <a:r>
              <a:rPr lang="en-US" altLang="zh-CN" dirty="0"/>
              <a:t>8</a:t>
            </a:r>
            <a:r>
              <a:rPr lang="zh-CN" altLang="en-US" dirty="0"/>
              <a:t>位整数对与 </a:t>
            </a:r>
            <a:r>
              <a:rPr lang="en-US" altLang="zh-CN" dirty="0"/>
              <a:t>b </a:t>
            </a:r>
            <a:r>
              <a:rPr lang="zh-CN" altLang="en-US" dirty="0"/>
              <a:t>中对应的有符号</a:t>
            </a:r>
            <a:r>
              <a:rPr lang="en-US" altLang="zh-CN" dirty="0"/>
              <a:t>8</a:t>
            </a:r>
            <a:r>
              <a:rPr lang="zh-CN" altLang="en-US" dirty="0"/>
              <a:t>位整数相乘，产生</a:t>
            </a:r>
            <a:r>
              <a:rPr lang="en-US" altLang="zh-CN" dirty="0"/>
              <a:t>4</a:t>
            </a:r>
            <a:r>
              <a:rPr lang="zh-CN" altLang="en-US" dirty="0"/>
              <a:t>个有符号</a:t>
            </a:r>
            <a:r>
              <a:rPr lang="en-US" altLang="zh-CN" dirty="0"/>
              <a:t>16</a:t>
            </a:r>
            <a:r>
              <a:rPr lang="zh-CN" altLang="en-US" dirty="0"/>
              <a:t>位中间结果。将这</a:t>
            </a:r>
            <a:r>
              <a:rPr lang="en-US" altLang="zh-CN" dirty="0"/>
              <a:t>4</a:t>
            </a:r>
            <a:r>
              <a:rPr lang="zh-CN" altLang="en-US" dirty="0"/>
              <a:t>个结果与 </a:t>
            </a:r>
            <a:r>
              <a:rPr lang="en-US" altLang="zh-CN" dirty="0" err="1"/>
              <a:t>src</a:t>
            </a:r>
            <a:r>
              <a:rPr lang="en-US" altLang="zh-CN" dirty="0"/>
              <a:t> </a:t>
            </a:r>
            <a:r>
              <a:rPr lang="zh-CN" altLang="en-US" dirty="0"/>
              <a:t>中相应的</a:t>
            </a:r>
            <a:r>
              <a:rPr lang="en-US" altLang="zh-CN" dirty="0"/>
              <a:t>32</a:t>
            </a:r>
            <a:r>
              <a:rPr lang="zh-CN" altLang="en-US" dirty="0"/>
              <a:t>位整数相加，并将打包的</a:t>
            </a:r>
            <a:r>
              <a:rPr lang="en-US" altLang="zh-CN" dirty="0"/>
              <a:t>32</a:t>
            </a:r>
            <a:r>
              <a:rPr lang="zh-CN" altLang="en-US" dirty="0"/>
              <a:t>位结果存储在 </a:t>
            </a:r>
            <a:r>
              <a:rPr lang="en-US" altLang="zh-CN" dirty="0" err="1"/>
              <a:t>dst</a:t>
            </a:r>
            <a:r>
              <a:rPr lang="en-US" altLang="zh-CN" dirty="0"/>
              <a:t> </a:t>
            </a:r>
            <a:r>
              <a:rPr lang="zh-CN" altLang="en-US" dirty="0"/>
              <a:t>中。</a:t>
            </a:r>
          </a:p>
        </p:txBody>
      </p:sp>
      <p:sp>
        <p:nvSpPr>
          <p:cNvPr id="14" name="文本框 13">
            <a:extLst>
              <a:ext uri="{FF2B5EF4-FFF2-40B4-BE49-F238E27FC236}">
                <a16:creationId xmlns:a16="http://schemas.microsoft.com/office/drawing/2014/main" id="{10FEA8C3-EF98-3D1F-E008-1D98C39F4EFC}"/>
              </a:ext>
            </a:extLst>
          </p:cNvPr>
          <p:cNvSpPr txBox="1"/>
          <p:nvPr/>
        </p:nvSpPr>
        <p:spPr>
          <a:xfrm>
            <a:off x="815009" y="4837750"/>
            <a:ext cx="6093994" cy="369332"/>
          </a:xfrm>
          <a:prstGeom prst="rect">
            <a:avLst/>
          </a:prstGeom>
          <a:noFill/>
        </p:spPr>
        <p:txBody>
          <a:bodyPr wrap="square">
            <a:spAutoFit/>
          </a:bodyPr>
          <a:lstStyle/>
          <a:p>
            <a:pPr marL="0" marR="0">
              <a:spcBef>
                <a:spcPts val="0"/>
              </a:spcBef>
              <a:spcAft>
                <a:spcPts val="0"/>
              </a:spcAft>
            </a:pPr>
            <a:r>
              <a:rPr lang="en-US" altLang="zh-CN" b="1" dirty="0">
                <a:solidFill>
                  <a:srgbClr val="404040"/>
                </a:solidFill>
                <a:effectLst/>
                <a:highlight>
                  <a:srgbClr val="FCFCFC"/>
                </a:highlight>
              </a:rPr>
              <a:t>Operation</a:t>
            </a:r>
            <a:endParaRPr lang="en-US" altLang="zh-CN" dirty="0">
              <a:effectLst/>
            </a:endParaRPr>
          </a:p>
        </p:txBody>
      </p:sp>
      <p:pic>
        <p:nvPicPr>
          <p:cNvPr id="16" name="图片 15">
            <a:extLst>
              <a:ext uri="{FF2B5EF4-FFF2-40B4-BE49-F238E27FC236}">
                <a16:creationId xmlns:a16="http://schemas.microsoft.com/office/drawing/2014/main" id="{03A746B5-D56F-E569-BD92-59EDD4494AA4}"/>
              </a:ext>
            </a:extLst>
          </p:cNvPr>
          <p:cNvPicPr>
            <a:picLocks noChangeAspect="1"/>
          </p:cNvPicPr>
          <p:nvPr/>
        </p:nvPicPr>
        <p:blipFill>
          <a:blip r:embed="rId3"/>
          <a:stretch>
            <a:fillRect/>
          </a:stretch>
        </p:blipFill>
        <p:spPr>
          <a:xfrm>
            <a:off x="815009" y="5261367"/>
            <a:ext cx="6447619" cy="1457143"/>
          </a:xfrm>
          <a:prstGeom prst="rect">
            <a:avLst/>
          </a:prstGeom>
        </p:spPr>
      </p:pic>
      <p:sp>
        <p:nvSpPr>
          <p:cNvPr id="18" name="文本框 17">
            <a:extLst>
              <a:ext uri="{FF2B5EF4-FFF2-40B4-BE49-F238E27FC236}">
                <a16:creationId xmlns:a16="http://schemas.microsoft.com/office/drawing/2014/main" id="{AA4DBA9B-35F8-6ED9-BC2F-F2341B3B9D0F}"/>
              </a:ext>
            </a:extLst>
          </p:cNvPr>
          <p:cNvSpPr txBox="1"/>
          <p:nvPr/>
        </p:nvSpPr>
        <p:spPr>
          <a:xfrm>
            <a:off x="7704537" y="1586431"/>
            <a:ext cx="3401929" cy="369332"/>
          </a:xfrm>
          <a:prstGeom prst="rect">
            <a:avLst/>
          </a:prstGeom>
          <a:noFill/>
        </p:spPr>
        <p:txBody>
          <a:bodyPr wrap="square">
            <a:spAutoFit/>
          </a:bodyPr>
          <a:lstStyle/>
          <a:p>
            <a:pPr marL="0" marR="0">
              <a:spcBef>
                <a:spcPts val="0"/>
              </a:spcBef>
              <a:spcAft>
                <a:spcPts val="0"/>
              </a:spcAft>
            </a:pPr>
            <a:r>
              <a:rPr lang="en-US" altLang="zh-CN" b="1" dirty="0">
                <a:effectLst/>
              </a:rPr>
              <a:t>Latency and Throughput</a:t>
            </a:r>
            <a:endParaRPr lang="en-US" altLang="zh-CN" dirty="0">
              <a:effectLst/>
            </a:endParaRPr>
          </a:p>
        </p:txBody>
      </p:sp>
      <p:graphicFrame>
        <p:nvGraphicFramePr>
          <p:cNvPr id="19" name="表格 18">
            <a:extLst>
              <a:ext uri="{FF2B5EF4-FFF2-40B4-BE49-F238E27FC236}">
                <a16:creationId xmlns:a16="http://schemas.microsoft.com/office/drawing/2014/main" id="{8FC25DA6-22FB-47C9-4BC1-EDADE27C57BC}"/>
              </a:ext>
            </a:extLst>
          </p:cNvPr>
          <p:cNvGraphicFramePr>
            <a:graphicFrameLocks noGrp="1"/>
          </p:cNvGraphicFramePr>
          <p:nvPr>
            <p:extLst>
              <p:ext uri="{D42A27DB-BD31-4B8C-83A1-F6EECF244321}">
                <p14:modId xmlns:p14="http://schemas.microsoft.com/office/powerpoint/2010/main" val="4066629907"/>
              </p:ext>
            </p:extLst>
          </p:nvPr>
        </p:nvGraphicFramePr>
        <p:xfrm>
          <a:off x="7082154" y="2162036"/>
          <a:ext cx="4646697" cy="2830250"/>
        </p:xfrm>
        <a:graphic>
          <a:graphicData uri="http://schemas.openxmlformats.org/drawingml/2006/table">
            <a:tbl>
              <a:tblPr/>
              <a:tblGrid>
                <a:gridCol w="1548899">
                  <a:extLst>
                    <a:ext uri="{9D8B030D-6E8A-4147-A177-3AD203B41FA5}">
                      <a16:colId xmlns:a16="http://schemas.microsoft.com/office/drawing/2014/main" val="4121377687"/>
                    </a:ext>
                  </a:extLst>
                </a:gridCol>
                <a:gridCol w="1548899">
                  <a:extLst>
                    <a:ext uri="{9D8B030D-6E8A-4147-A177-3AD203B41FA5}">
                      <a16:colId xmlns:a16="http://schemas.microsoft.com/office/drawing/2014/main" val="2336349072"/>
                    </a:ext>
                  </a:extLst>
                </a:gridCol>
                <a:gridCol w="1548899">
                  <a:extLst>
                    <a:ext uri="{9D8B030D-6E8A-4147-A177-3AD203B41FA5}">
                      <a16:colId xmlns:a16="http://schemas.microsoft.com/office/drawing/2014/main" val="558262507"/>
                    </a:ext>
                  </a:extLst>
                </a:gridCol>
              </a:tblGrid>
              <a:tr h="792470">
                <a:tc>
                  <a:txBody>
                    <a:bodyPr/>
                    <a:lstStyle/>
                    <a:p>
                      <a:pPr marL="0" marR="0">
                        <a:spcBef>
                          <a:spcPts val="0"/>
                        </a:spcBef>
                        <a:spcAft>
                          <a:spcPts val="0"/>
                        </a:spcAft>
                      </a:pPr>
                      <a:r>
                        <a:rPr lang="en-US">
                          <a:solidFill>
                            <a:srgbClr val="262626"/>
                          </a:solidFill>
                          <a:effectLst/>
                        </a:rPr>
                        <a:t>Architecture</a:t>
                      </a:r>
                      <a:endParaRPr lang="en-US">
                        <a:effectLst/>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noFill/>
                  </a:tcPr>
                </a:tc>
                <a:tc>
                  <a:txBody>
                    <a:bodyPr/>
                    <a:lstStyle/>
                    <a:p>
                      <a:pPr marL="0" marR="0">
                        <a:spcBef>
                          <a:spcPts val="0"/>
                        </a:spcBef>
                        <a:spcAft>
                          <a:spcPts val="0"/>
                        </a:spcAft>
                      </a:pPr>
                      <a:r>
                        <a:rPr lang="en-US">
                          <a:solidFill>
                            <a:srgbClr val="262626"/>
                          </a:solidFill>
                          <a:effectLst/>
                        </a:rPr>
                        <a:t>Latency</a:t>
                      </a:r>
                      <a:endParaRPr lang="en-US">
                        <a:effectLst/>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noFill/>
                  </a:tcPr>
                </a:tc>
                <a:tc>
                  <a:txBody>
                    <a:bodyPr/>
                    <a:lstStyle/>
                    <a:p>
                      <a:pPr marL="0" marR="0">
                        <a:spcBef>
                          <a:spcPts val="0"/>
                        </a:spcBef>
                        <a:spcAft>
                          <a:spcPts val="0"/>
                        </a:spcAft>
                      </a:pPr>
                      <a:r>
                        <a:rPr lang="en-US">
                          <a:solidFill>
                            <a:srgbClr val="262626"/>
                          </a:solidFill>
                          <a:effectLst/>
                        </a:rPr>
                        <a:t>Throughput (CPI)</a:t>
                      </a:r>
                      <a:endParaRPr lang="en-US">
                        <a:effectLst/>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noFill/>
                  </a:tcPr>
                </a:tc>
                <a:extLst>
                  <a:ext uri="{0D108BD9-81ED-4DB2-BD59-A6C34878D82A}">
                    <a16:rowId xmlns:a16="http://schemas.microsoft.com/office/drawing/2014/main" val="3593226357"/>
                  </a:ext>
                </a:extLst>
              </a:tr>
              <a:tr h="792470">
                <a:tc>
                  <a:txBody>
                    <a:bodyPr/>
                    <a:lstStyle/>
                    <a:p>
                      <a:pPr marL="0" marR="0">
                        <a:spcBef>
                          <a:spcPts val="0"/>
                        </a:spcBef>
                        <a:spcAft>
                          <a:spcPts val="0"/>
                        </a:spcAft>
                      </a:pPr>
                      <a:r>
                        <a:rPr lang="en-US">
                          <a:solidFill>
                            <a:srgbClr val="262626"/>
                          </a:solidFill>
                          <a:effectLst/>
                        </a:rPr>
                        <a:t>Icelake Intel Core</a:t>
                      </a:r>
                      <a:endParaRPr lang="en-US">
                        <a:effectLst/>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noFill/>
                  </a:tcPr>
                </a:tc>
                <a:tc>
                  <a:txBody>
                    <a:bodyPr/>
                    <a:lstStyle/>
                    <a:p>
                      <a:pPr marL="0" marR="0">
                        <a:spcBef>
                          <a:spcPts val="0"/>
                        </a:spcBef>
                        <a:spcAft>
                          <a:spcPts val="0"/>
                        </a:spcAft>
                      </a:pPr>
                      <a:r>
                        <a:rPr lang="en-US" altLang="zh-CN">
                          <a:solidFill>
                            <a:srgbClr val="262626"/>
                          </a:solidFill>
                          <a:effectLst/>
                        </a:rPr>
                        <a:t>-</a:t>
                      </a:r>
                      <a:endParaRPr lang="zh-CN" altLang="en-US">
                        <a:effectLst/>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noFill/>
                  </a:tcPr>
                </a:tc>
                <a:tc>
                  <a:txBody>
                    <a:bodyPr/>
                    <a:lstStyle/>
                    <a:p>
                      <a:pPr marL="0" marR="0">
                        <a:spcBef>
                          <a:spcPts val="0"/>
                        </a:spcBef>
                        <a:spcAft>
                          <a:spcPts val="0"/>
                        </a:spcAft>
                      </a:pPr>
                      <a:r>
                        <a:rPr lang="en-US" altLang="zh-CN">
                          <a:solidFill>
                            <a:srgbClr val="262626"/>
                          </a:solidFill>
                          <a:effectLst/>
                        </a:rPr>
                        <a:t>1</a:t>
                      </a:r>
                      <a:endParaRPr lang="zh-CN" altLang="en-US">
                        <a:effectLst/>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noFill/>
                  </a:tcPr>
                </a:tc>
                <a:extLst>
                  <a:ext uri="{0D108BD9-81ED-4DB2-BD59-A6C34878D82A}">
                    <a16:rowId xmlns:a16="http://schemas.microsoft.com/office/drawing/2014/main" val="2453812079"/>
                  </a:ext>
                </a:extLst>
              </a:tr>
              <a:tr h="452840">
                <a:tc>
                  <a:txBody>
                    <a:bodyPr/>
                    <a:lstStyle/>
                    <a:p>
                      <a:pPr marL="0" marR="0">
                        <a:spcBef>
                          <a:spcPts val="0"/>
                        </a:spcBef>
                        <a:spcAft>
                          <a:spcPts val="0"/>
                        </a:spcAft>
                      </a:pPr>
                      <a:r>
                        <a:rPr lang="en-US">
                          <a:solidFill>
                            <a:srgbClr val="262626"/>
                          </a:solidFill>
                          <a:effectLst/>
                        </a:rPr>
                        <a:t>Icelake Xeon</a:t>
                      </a:r>
                      <a:endParaRPr lang="en-US">
                        <a:effectLst/>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noFill/>
                  </a:tcPr>
                </a:tc>
                <a:tc>
                  <a:txBody>
                    <a:bodyPr/>
                    <a:lstStyle/>
                    <a:p>
                      <a:pPr marL="0" marR="0">
                        <a:spcBef>
                          <a:spcPts val="0"/>
                        </a:spcBef>
                        <a:spcAft>
                          <a:spcPts val="0"/>
                        </a:spcAft>
                      </a:pPr>
                      <a:r>
                        <a:rPr lang="en-US" altLang="zh-CN">
                          <a:solidFill>
                            <a:srgbClr val="262626"/>
                          </a:solidFill>
                          <a:effectLst/>
                        </a:rPr>
                        <a:t>5</a:t>
                      </a:r>
                      <a:endParaRPr lang="zh-CN" altLang="en-US">
                        <a:effectLst/>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noFill/>
                  </a:tcPr>
                </a:tc>
                <a:tc>
                  <a:txBody>
                    <a:bodyPr/>
                    <a:lstStyle/>
                    <a:p>
                      <a:pPr marL="0" marR="0">
                        <a:spcBef>
                          <a:spcPts val="0"/>
                        </a:spcBef>
                        <a:spcAft>
                          <a:spcPts val="0"/>
                        </a:spcAft>
                      </a:pPr>
                      <a:r>
                        <a:rPr lang="en-US" altLang="zh-CN">
                          <a:solidFill>
                            <a:srgbClr val="262626"/>
                          </a:solidFill>
                          <a:effectLst/>
                        </a:rPr>
                        <a:t>0.5</a:t>
                      </a:r>
                      <a:endParaRPr lang="zh-CN" altLang="en-US">
                        <a:effectLst/>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noFill/>
                  </a:tcPr>
                </a:tc>
                <a:extLst>
                  <a:ext uri="{0D108BD9-81ED-4DB2-BD59-A6C34878D82A}">
                    <a16:rowId xmlns:a16="http://schemas.microsoft.com/office/drawing/2014/main" val="627746280"/>
                  </a:ext>
                </a:extLst>
              </a:tr>
              <a:tr h="792470">
                <a:tc>
                  <a:txBody>
                    <a:bodyPr/>
                    <a:lstStyle/>
                    <a:p>
                      <a:pPr marL="0" marR="0">
                        <a:spcBef>
                          <a:spcPts val="0"/>
                        </a:spcBef>
                        <a:spcAft>
                          <a:spcPts val="0"/>
                        </a:spcAft>
                      </a:pPr>
                      <a:r>
                        <a:rPr lang="en-US">
                          <a:solidFill>
                            <a:srgbClr val="262626"/>
                          </a:solidFill>
                          <a:effectLst/>
                        </a:rPr>
                        <a:t>Sapphire Rapids</a:t>
                      </a:r>
                      <a:endParaRPr lang="en-US">
                        <a:effectLst/>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noFill/>
                  </a:tcPr>
                </a:tc>
                <a:tc>
                  <a:txBody>
                    <a:bodyPr/>
                    <a:lstStyle/>
                    <a:p>
                      <a:pPr marL="0" marR="0">
                        <a:spcBef>
                          <a:spcPts val="0"/>
                        </a:spcBef>
                        <a:spcAft>
                          <a:spcPts val="0"/>
                        </a:spcAft>
                      </a:pPr>
                      <a:r>
                        <a:rPr lang="en-US" altLang="zh-CN">
                          <a:solidFill>
                            <a:srgbClr val="262626"/>
                          </a:solidFill>
                          <a:effectLst/>
                        </a:rPr>
                        <a:t>5</a:t>
                      </a:r>
                      <a:endParaRPr lang="zh-CN" altLang="en-US">
                        <a:effectLst/>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noFill/>
                  </a:tcPr>
                </a:tc>
                <a:tc>
                  <a:txBody>
                    <a:bodyPr/>
                    <a:lstStyle/>
                    <a:p>
                      <a:pPr marL="0" marR="0">
                        <a:spcBef>
                          <a:spcPts val="0"/>
                        </a:spcBef>
                        <a:spcAft>
                          <a:spcPts val="0"/>
                        </a:spcAft>
                      </a:pPr>
                      <a:r>
                        <a:rPr lang="en-US" altLang="zh-CN" dirty="0">
                          <a:solidFill>
                            <a:srgbClr val="262626"/>
                          </a:solidFill>
                          <a:effectLst/>
                        </a:rPr>
                        <a:t>0.5</a:t>
                      </a:r>
                      <a:endParaRPr lang="zh-CN" altLang="en-US" dirty="0">
                        <a:effectLst/>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noFill/>
                  </a:tcPr>
                </a:tc>
                <a:extLst>
                  <a:ext uri="{0D108BD9-81ED-4DB2-BD59-A6C34878D82A}">
                    <a16:rowId xmlns:a16="http://schemas.microsoft.com/office/drawing/2014/main" val="1714340940"/>
                  </a:ext>
                </a:extLst>
              </a:tr>
            </a:tbl>
          </a:graphicData>
        </a:graphic>
      </p:graphicFrame>
    </p:spTree>
    <p:extLst>
      <p:ext uri="{BB962C8B-B14F-4D97-AF65-F5344CB8AC3E}">
        <p14:creationId xmlns:p14="http://schemas.microsoft.com/office/powerpoint/2010/main" val="406996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BFF40-5DF3-43AB-D899-1B553C27C4D4}"/>
              </a:ext>
            </a:extLst>
          </p:cNvPr>
          <p:cNvSpPr>
            <a:spLocks noGrp="1"/>
          </p:cNvSpPr>
          <p:nvPr>
            <p:ph type="title"/>
          </p:nvPr>
        </p:nvSpPr>
        <p:spPr/>
        <p:txBody>
          <a:bodyPr/>
          <a:lstStyle/>
          <a:p>
            <a:r>
              <a:rPr lang="en-US" altLang="zh-CN" b="1" dirty="0">
                <a:effectLst/>
              </a:rPr>
              <a:t>Sparse GEMM VNNI</a:t>
            </a:r>
            <a:endParaRPr lang="zh-CN" altLang="en-US" dirty="0"/>
          </a:p>
        </p:txBody>
      </p:sp>
      <p:pic>
        <p:nvPicPr>
          <p:cNvPr id="3" name="图片 2">
            <a:extLst>
              <a:ext uri="{FF2B5EF4-FFF2-40B4-BE49-F238E27FC236}">
                <a16:creationId xmlns:a16="http://schemas.microsoft.com/office/drawing/2014/main" id="{77887420-749D-66EC-E5E2-98EA59E90D1C}"/>
              </a:ext>
            </a:extLst>
          </p:cNvPr>
          <p:cNvPicPr>
            <a:picLocks noChangeAspect="1"/>
          </p:cNvPicPr>
          <p:nvPr/>
        </p:nvPicPr>
        <p:blipFill>
          <a:blip r:embed="rId2"/>
          <a:stretch>
            <a:fillRect/>
          </a:stretch>
        </p:blipFill>
        <p:spPr>
          <a:xfrm>
            <a:off x="4622491" y="1203045"/>
            <a:ext cx="6398435" cy="5654955"/>
          </a:xfrm>
          <a:prstGeom prst="rect">
            <a:avLst/>
          </a:prstGeom>
        </p:spPr>
      </p:pic>
      <p:sp>
        <p:nvSpPr>
          <p:cNvPr id="5" name="文本框 4">
            <a:extLst>
              <a:ext uri="{FF2B5EF4-FFF2-40B4-BE49-F238E27FC236}">
                <a16:creationId xmlns:a16="http://schemas.microsoft.com/office/drawing/2014/main" id="{F642FE86-969D-D67E-C968-2DDFD1996971}"/>
              </a:ext>
            </a:extLst>
          </p:cNvPr>
          <p:cNvSpPr txBox="1"/>
          <p:nvPr/>
        </p:nvSpPr>
        <p:spPr>
          <a:xfrm>
            <a:off x="815009" y="3630412"/>
            <a:ext cx="6093994" cy="400110"/>
          </a:xfrm>
          <a:prstGeom prst="rect">
            <a:avLst/>
          </a:prstGeom>
          <a:noFill/>
        </p:spPr>
        <p:txBody>
          <a:bodyPr wrap="square">
            <a:spAutoFit/>
          </a:bodyPr>
          <a:lstStyle/>
          <a:p>
            <a:r>
              <a:rPr lang="en-US" altLang="zh-CN" sz="2000" b="1" dirty="0"/>
              <a:t>“4x1” sparse pattern</a:t>
            </a:r>
            <a:endParaRPr lang="zh-CN" altLang="en-US" sz="2000" b="1" dirty="0"/>
          </a:p>
        </p:txBody>
      </p:sp>
    </p:spTree>
    <p:extLst>
      <p:ext uri="{BB962C8B-B14F-4D97-AF65-F5344CB8AC3E}">
        <p14:creationId xmlns:p14="http://schemas.microsoft.com/office/powerpoint/2010/main" val="2771951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F8E722-E472-E364-60A1-68CCCE22705B}"/>
              </a:ext>
            </a:extLst>
          </p:cNvPr>
          <p:cNvSpPr>
            <a:spLocks noGrp="1"/>
          </p:cNvSpPr>
          <p:nvPr>
            <p:ph type="title"/>
          </p:nvPr>
        </p:nvSpPr>
        <p:spPr/>
        <p:txBody>
          <a:bodyPr/>
          <a:lstStyle/>
          <a:p>
            <a:r>
              <a:rPr lang="en-US" altLang="zh-CN" b="1" dirty="0">
                <a:effectLst/>
              </a:rPr>
              <a:t>Sparse GEMM VNNI</a:t>
            </a:r>
            <a:endParaRPr lang="zh-CN" altLang="en-US" dirty="0"/>
          </a:p>
        </p:txBody>
      </p:sp>
      <p:sp>
        <p:nvSpPr>
          <p:cNvPr id="4" name="文本框 3">
            <a:extLst>
              <a:ext uri="{FF2B5EF4-FFF2-40B4-BE49-F238E27FC236}">
                <a16:creationId xmlns:a16="http://schemas.microsoft.com/office/drawing/2014/main" id="{5FA38F45-2C82-9D15-49E7-8D1BFB0C4891}"/>
              </a:ext>
            </a:extLst>
          </p:cNvPr>
          <p:cNvSpPr txBox="1"/>
          <p:nvPr/>
        </p:nvSpPr>
        <p:spPr>
          <a:xfrm>
            <a:off x="815009" y="1529834"/>
            <a:ext cx="6093994" cy="400110"/>
          </a:xfrm>
          <a:prstGeom prst="rect">
            <a:avLst/>
          </a:prstGeom>
          <a:noFill/>
        </p:spPr>
        <p:txBody>
          <a:bodyPr wrap="square">
            <a:spAutoFit/>
          </a:bodyPr>
          <a:lstStyle/>
          <a:p>
            <a:r>
              <a:rPr lang="en-US" altLang="zh-CN" sz="2000" b="1" dirty="0"/>
              <a:t>On the fly activation reordering</a:t>
            </a:r>
            <a:endParaRPr lang="zh-CN" altLang="en-US" sz="2000" b="1" dirty="0"/>
          </a:p>
        </p:txBody>
      </p:sp>
      <p:pic>
        <p:nvPicPr>
          <p:cNvPr id="7" name="图片 6">
            <a:extLst>
              <a:ext uri="{FF2B5EF4-FFF2-40B4-BE49-F238E27FC236}">
                <a16:creationId xmlns:a16="http://schemas.microsoft.com/office/drawing/2014/main" id="{564EC053-92B4-5503-DEA3-36E1BD750D93}"/>
              </a:ext>
            </a:extLst>
          </p:cNvPr>
          <p:cNvPicPr>
            <a:picLocks noChangeAspect="1"/>
          </p:cNvPicPr>
          <p:nvPr/>
        </p:nvPicPr>
        <p:blipFill>
          <a:blip r:embed="rId2"/>
          <a:stretch>
            <a:fillRect/>
          </a:stretch>
        </p:blipFill>
        <p:spPr>
          <a:xfrm>
            <a:off x="4720944" y="1044416"/>
            <a:ext cx="6609665" cy="5813584"/>
          </a:xfrm>
          <a:prstGeom prst="rect">
            <a:avLst/>
          </a:prstGeom>
        </p:spPr>
      </p:pic>
      <p:sp>
        <p:nvSpPr>
          <p:cNvPr id="9" name="文本框 8">
            <a:extLst>
              <a:ext uri="{FF2B5EF4-FFF2-40B4-BE49-F238E27FC236}">
                <a16:creationId xmlns:a16="http://schemas.microsoft.com/office/drawing/2014/main" id="{1D4437CF-3E52-BFB7-BB35-30804130B794}"/>
              </a:ext>
            </a:extLst>
          </p:cNvPr>
          <p:cNvSpPr txBox="1"/>
          <p:nvPr/>
        </p:nvSpPr>
        <p:spPr>
          <a:xfrm>
            <a:off x="815009" y="3429000"/>
            <a:ext cx="3793086" cy="400110"/>
          </a:xfrm>
          <a:prstGeom prst="rect">
            <a:avLst/>
          </a:prstGeom>
          <a:noFill/>
        </p:spPr>
        <p:txBody>
          <a:bodyPr wrap="square">
            <a:spAutoFit/>
          </a:bodyPr>
          <a:lstStyle/>
          <a:p>
            <a:r>
              <a:rPr lang="zh-CN" altLang="en-US" sz="2000" dirty="0"/>
              <a:t>四条</a:t>
            </a:r>
            <a:r>
              <a:rPr lang="en-US" altLang="zh-CN" sz="2000" dirty="0"/>
              <a:t>load</a:t>
            </a:r>
            <a:r>
              <a:rPr lang="zh-CN" altLang="en-US" sz="2000" dirty="0"/>
              <a:t>和两条</a:t>
            </a:r>
            <a:r>
              <a:rPr lang="en-US" altLang="zh-CN" sz="2000" dirty="0"/>
              <a:t>swizzle</a:t>
            </a:r>
            <a:r>
              <a:rPr lang="zh-CN" altLang="en-US" sz="2000" dirty="0"/>
              <a:t>指令</a:t>
            </a:r>
          </a:p>
        </p:txBody>
      </p:sp>
    </p:spTree>
    <p:extLst>
      <p:ext uri="{BB962C8B-B14F-4D97-AF65-F5344CB8AC3E}">
        <p14:creationId xmlns:p14="http://schemas.microsoft.com/office/powerpoint/2010/main" val="1305622217"/>
      </p:ext>
    </p:extLst>
  </p:cSld>
  <p:clrMapOvr>
    <a:masterClrMapping/>
  </p:clrMapOvr>
</p:sld>
</file>

<file path=ppt/theme/theme1.xml><?xml version="1.0" encoding="utf-8"?>
<a:theme xmlns:a="http://schemas.openxmlformats.org/drawingml/2006/main" name="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8596</TotalTime>
  <Words>402</Words>
  <Application>Microsoft Office PowerPoint</Application>
  <PresentationFormat>宽屏</PresentationFormat>
  <Paragraphs>70</Paragraphs>
  <Slides>15</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Arial</vt:lpstr>
      <vt:lpstr>Cambria Math</vt:lpstr>
      <vt:lpstr>A000120140530A99PPBG</vt:lpstr>
      <vt:lpstr>Intel SparseLib</vt:lpstr>
      <vt:lpstr>Transformers-Accelerated Libraries</vt:lpstr>
      <vt:lpstr>3D Inference</vt:lpstr>
      <vt:lpstr>3D Inference</vt:lpstr>
      <vt:lpstr>3D Inference</vt:lpstr>
      <vt:lpstr>3D Inference</vt:lpstr>
      <vt:lpstr>Sparse GEMM VNNI</vt:lpstr>
      <vt:lpstr>Sparse GEMM VNNI</vt:lpstr>
      <vt:lpstr>Sparse GEMM VNNI</vt:lpstr>
      <vt:lpstr>Sparse GEMM VNNI</vt:lpstr>
      <vt:lpstr>Sparse GEMM VNNI</vt:lpstr>
      <vt:lpstr>Sparse GEMM VNNI</vt:lpstr>
      <vt:lpstr>Sparse GEMM VNNI</vt:lpstr>
      <vt:lpstr>Sparse GEMM AMX</vt:lpstr>
      <vt:lpstr>Sparse GEMM AMX</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Jeffrey</cp:lastModifiedBy>
  <cp:revision>75</cp:revision>
  <dcterms:created xsi:type="dcterms:W3CDTF">2018-08-10T09:41:38Z</dcterms:created>
  <dcterms:modified xsi:type="dcterms:W3CDTF">2024-04-20T05:28:01Z</dcterms:modified>
</cp:coreProperties>
</file>