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90" r:id="rId3"/>
    <p:sldId id="291" r:id="rId4"/>
    <p:sldId id="292" r:id="rId5"/>
    <p:sldId id="293" r:id="rId6"/>
    <p:sldId id="294" r:id="rId7"/>
    <p:sldId id="295" r:id="rId8"/>
    <p:sldId id="296" r:id="rId9"/>
    <p:sldId id="297" r:id="rId10"/>
    <p:sldId id="298" r:id="rId11"/>
    <p:sldId id="27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6" autoAdjust="0"/>
    <p:restoredTop sz="79924" autoAdjust="0"/>
  </p:normalViewPr>
  <p:slideViewPr>
    <p:cSldViewPr snapToGrid="0" showGuides="1">
      <p:cViewPr varScale="1">
        <p:scale>
          <a:sx n="84" d="100"/>
          <a:sy n="84" d="100"/>
        </p:scale>
        <p:origin x="120" y="2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t>2024/2/29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t>‹#›</a:t>
            </a:fld>
            <a:endParaRPr lang="zh-CN" altLang="en-US"/>
          </a:p>
        </p:txBody>
      </p:sp>
    </p:spTree>
    <p:extLst>
      <p:ext uri="{BB962C8B-B14F-4D97-AF65-F5344CB8AC3E}">
        <p14:creationId xmlns:p14="http://schemas.microsoft.com/office/powerpoint/2010/main" val="40672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华文中宋" charset="0"/>
              </a:defRPr>
            </a:lvl1pPr>
            <a:lvl2pPr marL="742950" indent="-285750">
              <a:defRPr sz="2000" b="1">
                <a:solidFill>
                  <a:schemeClr val="tx1"/>
                </a:solidFill>
                <a:latin typeface="Arial" charset="0"/>
                <a:ea typeface="华文中宋" charset="0"/>
              </a:defRPr>
            </a:lvl2pPr>
            <a:lvl3pPr marL="1143000" indent="-228600">
              <a:defRPr sz="2000" b="1">
                <a:solidFill>
                  <a:schemeClr val="tx1"/>
                </a:solidFill>
                <a:latin typeface="Arial" charset="0"/>
                <a:ea typeface="华文中宋" charset="0"/>
              </a:defRPr>
            </a:lvl3pPr>
            <a:lvl4pPr marL="1600200" indent="-228600">
              <a:defRPr sz="2000" b="1">
                <a:solidFill>
                  <a:schemeClr val="tx1"/>
                </a:solidFill>
                <a:latin typeface="Arial" charset="0"/>
                <a:ea typeface="华文中宋" charset="0"/>
              </a:defRPr>
            </a:lvl4pPr>
            <a:lvl5pPr marL="2057400" indent="-228600">
              <a:defRPr sz="2000" b="1">
                <a:solidFill>
                  <a:schemeClr val="tx1"/>
                </a:solidFill>
                <a:latin typeface="Arial" charset="0"/>
                <a:ea typeface="华文中宋" charset="0"/>
              </a:defRPr>
            </a:lvl5pPr>
            <a:lvl6pPr marL="2514600" indent="-228600" eaLnBrk="0" fontAlgn="base" hangingPunct="0">
              <a:spcBef>
                <a:spcPct val="0"/>
              </a:spcBef>
              <a:spcAft>
                <a:spcPct val="0"/>
              </a:spcAft>
              <a:defRPr sz="2000" b="1">
                <a:solidFill>
                  <a:schemeClr val="tx1"/>
                </a:solidFill>
                <a:latin typeface="Arial" charset="0"/>
                <a:ea typeface="华文中宋" charset="0"/>
              </a:defRPr>
            </a:lvl6pPr>
            <a:lvl7pPr marL="2971800" indent="-228600" eaLnBrk="0" fontAlgn="base" hangingPunct="0">
              <a:spcBef>
                <a:spcPct val="0"/>
              </a:spcBef>
              <a:spcAft>
                <a:spcPct val="0"/>
              </a:spcAft>
              <a:defRPr sz="2000" b="1">
                <a:solidFill>
                  <a:schemeClr val="tx1"/>
                </a:solidFill>
                <a:latin typeface="Arial" charset="0"/>
                <a:ea typeface="华文中宋" charset="0"/>
              </a:defRPr>
            </a:lvl7pPr>
            <a:lvl8pPr marL="3429000" indent="-228600" eaLnBrk="0" fontAlgn="base" hangingPunct="0">
              <a:spcBef>
                <a:spcPct val="0"/>
              </a:spcBef>
              <a:spcAft>
                <a:spcPct val="0"/>
              </a:spcAft>
              <a:defRPr sz="2000" b="1">
                <a:solidFill>
                  <a:schemeClr val="tx1"/>
                </a:solidFill>
                <a:latin typeface="Arial" charset="0"/>
                <a:ea typeface="华文中宋" charset="0"/>
              </a:defRPr>
            </a:lvl8pPr>
            <a:lvl9pPr marL="3886200" indent="-228600" eaLnBrk="0" fontAlgn="base" hangingPunct="0">
              <a:spcBef>
                <a:spcPct val="0"/>
              </a:spcBef>
              <a:spcAft>
                <a:spcPct val="0"/>
              </a:spcAft>
              <a:defRPr sz="2000" b="1">
                <a:solidFill>
                  <a:schemeClr val="tx1"/>
                </a:solidFill>
                <a:latin typeface="Arial"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charset="0"/>
                <a:ea typeface="宋体"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Arial" charset="0"/>
              <a:ea typeface="宋体" charset="0"/>
              <a:cs typeface="+mn-cs"/>
            </a:endParaRPr>
          </a:p>
        </p:txBody>
      </p:sp>
    </p:spTree>
    <p:extLst>
      <p:ext uri="{BB962C8B-B14F-4D97-AF65-F5344CB8AC3E}">
        <p14:creationId xmlns:p14="http://schemas.microsoft.com/office/powerpoint/2010/main" val="167933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2024/2/29</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8067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0768"/>
            <a:ext cx="10515600" cy="506148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2024/2/29</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54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2024/2/29</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2024/2/29</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16697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2024/2/29</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27462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A7C40F-0D87-4C47-A7B0-B93EF7B2BEDD}" type="datetimeFigureOut">
              <a:rPr lang="zh-CN" altLang="en-US" smtClean="0"/>
              <a:t>2024/2/29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116567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A7C40F-0D87-4C47-A7B0-B93EF7B2BEDD}" type="datetimeFigureOut">
              <a:rPr lang="zh-CN" altLang="en-US" smtClean="0"/>
              <a:t>2024/2/29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t>‹#›</a:t>
            </a:fld>
            <a:endParaRPr lang="zh-CN" altLang="en-US"/>
          </a:p>
        </p:txBody>
      </p:sp>
    </p:spTree>
    <p:extLst>
      <p:ext uri="{BB962C8B-B14F-4D97-AF65-F5344CB8AC3E}">
        <p14:creationId xmlns:p14="http://schemas.microsoft.com/office/powerpoint/2010/main" val="74957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l" defTabSz="914400" rtl="0" eaLnBrk="0" fontAlgn="base" latinLnBrk="0" hangingPunct="0">
                <a:lnSpc>
                  <a:spcPct val="100000"/>
                </a:lnSpc>
                <a:spcBef>
                  <a:spcPct val="0"/>
                </a:spcBef>
                <a:spcAft>
                  <a:spcPct val="0"/>
                </a:spcAft>
                <a:buClrTx/>
                <a:buSzTx/>
                <a:buFontTx/>
                <a:buNone/>
                <a:tabLst/>
                <a:defRPr/>
              </a:pPr>
              <a:t>2024/2/29</a:t>
            </a:fld>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200" b="1" i="0" u="none" strike="noStrike" kern="1200" cap="none" spc="0" normalizeH="0" baseline="0" noProof="0">
              <a:ln>
                <a:noFill/>
              </a:ln>
              <a:solidFill>
                <a:prstClr val="black">
                  <a:tint val="75000"/>
                </a:prstClr>
              </a:solidFill>
              <a:effectLst/>
              <a:uLnTx/>
              <a:uFillTx/>
              <a:latin typeface="Arial"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charset="0"/>
                <a:ea typeface="华文中宋"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altLang="zh-CN" sz="1200" b="1" i="0" u="none" strike="noStrike" kern="1200" cap="none" spc="0" normalizeH="0" baseline="0" noProof="0" dirty="0">
              <a:ln>
                <a:noFill/>
              </a:ln>
              <a:solidFill>
                <a:prstClr val="black">
                  <a:tint val="75000"/>
                </a:prstClr>
              </a:solidFill>
              <a:effectLst/>
              <a:uLnTx/>
              <a:uFillTx/>
              <a:latin typeface="Arial" charset="0"/>
              <a:ea typeface="华文中宋" charset="0"/>
              <a:cs typeface="+mn-cs"/>
            </a:endParaRPr>
          </a:p>
        </p:txBody>
      </p:sp>
    </p:spTree>
    <p:extLst>
      <p:ext uri="{BB962C8B-B14F-4D97-AF65-F5344CB8AC3E}">
        <p14:creationId xmlns:p14="http://schemas.microsoft.com/office/powerpoint/2010/main" val="36755121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5" r:id="rId6"/>
    <p:sldLayoutId id="214748367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a:ea typeface="微软雅黑"/>
              <a:cs typeface="+mn-cs"/>
            </a:endParaRPr>
          </a:p>
        </p:txBody>
      </p:sp>
      <p:sp>
        <p:nvSpPr>
          <p:cNvPr id="2" name="标题 1"/>
          <p:cNvSpPr>
            <a:spLocks noGrp="1"/>
          </p:cNvSpPr>
          <p:nvPr>
            <p:ph type="ctrTitle"/>
          </p:nvPr>
        </p:nvSpPr>
        <p:spPr>
          <a:xfrm>
            <a:off x="1524000" y="1933085"/>
            <a:ext cx="9144000" cy="1992963"/>
          </a:xfrm>
        </p:spPr>
        <p:txBody>
          <a:bodyPr>
            <a:normAutofit/>
          </a:bodyPr>
          <a:lstStyle/>
          <a:p>
            <a:r>
              <a:rPr lang="zh-CN" altLang="en-US" b="1" dirty="0"/>
              <a:t>基于</a:t>
            </a:r>
            <a:r>
              <a:rPr lang="en-US" altLang="zh-CN" b="1" dirty="0"/>
              <a:t>MindSpore</a:t>
            </a:r>
            <a:r>
              <a:rPr lang="zh-CN" altLang="en-US" b="1" dirty="0"/>
              <a:t>的</a:t>
            </a:r>
            <a:r>
              <a:rPr lang="en-US" altLang="zh-CN" b="1" dirty="0"/>
              <a:t>Falcon</a:t>
            </a:r>
            <a:r>
              <a:rPr lang="zh-CN" altLang="en-US" b="1" dirty="0"/>
              <a:t>大模型迁移与性能研究</a:t>
            </a:r>
          </a:p>
        </p:txBody>
      </p:sp>
      <p:pic>
        <p:nvPicPr>
          <p:cNvPr id="6" name="图片 5" descr="横版组合——透明.pn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A1E53391-BBA8-D57E-7641-BDA515C31DE8}"/>
              </a:ext>
            </a:extLst>
          </p:cNvPr>
          <p:cNvSpPr txBox="1"/>
          <p:nvPr/>
        </p:nvSpPr>
        <p:spPr>
          <a:xfrm>
            <a:off x="4139513" y="6242447"/>
            <a:ext cx="3912973" cy="677108"/>
          </a:xfrm>
          <a:prstGeom prst="rect">
            <a:avLst/>
          </a:prstGeom>
          <a:noFill/>
        </p:spPr>
        <p:txBody>
          <a:bodyPr wrap="square" rtlCol="0">
            <a:spAutoFit/>
          </a:bodyPr>
          <a:lstStyle/>
          <a:p>
            <a:pPr algn="ctr"/>
            <a:r>
              <a:rPr lang="zh-CN" altLang="en-US" sz="2000" dirty="0">
                <a:latin typeface="+mn-ea"/>
              </a:rPr>
              <a:t>曾子瑄</a:t>
            </a:r>
            <a:endParaRPr lang="en-US" altLang="zh-CN" sz="2000" dirty="0">
              <a:latin typeface="+mn-ea"/>
            </a:endParaRPr>
          </a:p>
          <a:p>
            <a:pPr algn="ctr"/>
            <a:r>
              <a:rPr lang="en-US" altLang="zh-CN" dirty="0">
                <a:latin typeface="+mn-ea"/>
              </a:rPr>
              <a:t>2024.02.29</a:t>
            </a:r>
            <a:endParaRPr lang="zh-CN" altLang="en-US" dirty="0">
              <a:latin typeface="+mn-ea"/>
            </a:endParaRPr>
          </a:p>
        </p:txBody>
      </p:sp>
      <p:sp>
        <p:nvSpPr>
          <p:cNvPr id="3" name="文本框 2">
            <a:extLst>
              <a:ext uri="{FF2B5EF4-FFF2-40B4-BE49-F238E27FC236}">
                <a16:creationId xmlns:a16="http://schemas.microsoft.com/office/drawing/2014/main" id="{71C2EFCD-EFDC-32E5-269A-C40FE3CE6DBB}"/>
              </a:ext>
            </a:extLst>
          </p:cNvPr>
          <p:cNvSpPr txBox="1"/>
          <p:nvPr/>
        </p:nvSpPr>
        <p:spPr>
          <a:xfrm>
            <a:off x="5398011" y="5780782"/>
            <a:ext cx="1595914" cy="461665"/>
          </a:xfrm>
          <a:prstGeom prst="rect">
            <a:avLst/>
          </a:prstGeom>
          <a:noFill/>
        </p:spPr>
        <p:txBody>
          <a:bodyPr wrap="square" rtlCol="0">
            <a:spAutoFit/>
          </a:bodyPr>
          <a:lstStyle/>
          <a:p>
            <a:r>
              <a:rPr lang="en-US" altLang="zh-CN" sz="2400" b="1" dirty="0"/>
              <a:t>Week 16</a:t>
            </a:r>
            <a:endParaRPr lang="zh-CN" altLang="en-US" sz="2400" b="1" dirty="0"/>
          </a:p>
        </p:txBody>
      </p:sp>
      <p:sp>
        <p:nvSpPr>
          <p:cNvPr id="7" name="副标题 2">
            <a:extLst>
              <a:ext uri="{FF2B5EF4-FFF2-40B4-BE49-F238E27FC236}">
                <a16:creationId xmlns:a16="http://schemas.microsoft.com/office/drawing/2014/main" id="{CA41BE9F-F188-9F99-99D2-0C3E30548CCB}"/>
              </a:ext>
            </a:extLst>
          </p:cNvPr>
          <p:cNvSpPr>
            <a:spLocks noGrp="1"/>
          </p:cNvSpPr>
          <p:nvPr>
            <p:ph type="subTitle" idx="1"/>
          </p:nvPr>
        </p:nvSpPr>
        <p:spPr>
          <a:xfrm>
            <a:off x="1524000" y="4005618"/>
            <a:ext cx="9144000" cy="1970829"/>
          </a:xfrm>
        </p:spPr>
        <p:txBody>
          <a:bodyPr>
            <a:normAutofit/>
          </a:bodyPr>
          <a:lstStyle/>
          <a:p>
            <a:r>
              <a:rPr lang="en-US" altLang="zh-CN" sz="2800" dirty="0" err="1"/>
              <a:t>Triton&amp;Polyhedral</a:t>
            </a:r>
            <a:r>
              <a:rPr lang="en-US" altLang="zh-CN" sz="2800" dirty="0"/>
              <a:t> Model(stage 3)</a:t>
            </a:r>
            <a:endParaRPr lang="zh-CN" altLang="en-US" sz="2800" dirty="0"/>
          </a:p>
        </p:txBody>
      </p:sp>
    </p:spTree>
    <p:extLst>
      <p:ext uri="{BB962C8B-B14F-4D97-AF65-F5344CB8AC3E}">
        <p14:creationId xmlns:p14="http://schemas.microsoft.com/office/powerpoint/2010/main" val="64848664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To be solved</a:t>
            </a:r>
            <a:endParaRPr lang="zh-CN" altLang="en-US" dirty="0"/>
          </a:p>
        </p:txBody>
      </p:sp>
      <p:pic>
        <p:nvPicPr>
          <p:cNvPr id="2" name="图片 1">
            <a:extLst>
              <a:ext uri="{FF2B5EF4-FFF2-40B4-BE49-F238E27FC236}">
                <a16:creationId xmlns:a16="http://schemas.microsoft.com/office/drawing/2014/main" id="{4FD64F6D-B5BB-A94C-6431-34BF502D5DD1}"/>
              </a:ext>
            </a:extLst>
          </p:cNvPr>
          <p:cNvPicPr>
            <a:picLocks noChangeAspect="1"/>
          </p:cNvPicPr>
          <p:nvPr/>
        </p:nvPicPr>
        <p:blipFill>
          <a:blip r:embed="rId2"/>
          <a:stretch>
            <a:fillRect/>
          </a:stretch>
        </p:blipFill>
        <p:spPr>
          <a:xfrm>
            <a:off x="815009" y="1505090"/>
            <a:ext cx="3356941" cy="2923388"/>
          </a:xfrm>
          <a:prstGeom prst="rect">
            <a:avLst/>
          </a:prstGeom>
        </p:spPr>
      </p:pic>
      <p:sp>
        <p:nvSpPr>
          <p:cNvPr id="3" name="文本框 2">
            <a:extLst>
              <a:ext uri="{FF2B5EF4-FFF2-40B4-BE49-F238E27FC236}">
                <a16:creationId xmlns:a16="http://schemas.microsoft.com/office/drawing/2014/main" id="{1934314D-C5E3-1F5B-988B-1E0A704F85EE}"/>
              </a:ext>
            </a:extLst>
          </p:cNvPr>
          <p:cNvSpPr txBox="1"/>
          <p:nvPr/>
        </p:nvSpPr>
        <p:spPr>
          <a:xfrm>
            <a:off x="815009" y="4912025"/>
            <a:ext cx="4126230" cy="584775"/>
          </a:xfrm>
          <a:prstGeom prst="rect">
            <a:avLst/>
          </a:prstGeom>
          <a:noFill/>
        </p:spPr>
        <p:txBody>
          <a:bodyPr wrap="square" rtlCol="0">
            <a:spAutoFit/>
          </a:bodyPr>
          <a:lstStyle/>
          <a:p>
            <a:pPr algn="l"/>
            <a:r>
              <a:rPr lang="en-US" altLang="zh-CN" sz="1600" dirty="0"/>
              <a:t>Why the two function must be separated into two file to compile?</a:t>
            </a:r>
            <a:endParaRPr lang="zh-CN" altLang="en-US" sz="1600" dirty="0"/>
          </a:p>
        </p:txBody>
      </p:sp>
      <p:sp>
        <p:nvSpPr>
          <p:cNvPr id="4" name="文本框 3">
            <a:extLst>
              <a:ext uri="{FF2B5EF4-FFF2-40B4-BE49-F238E27FC236}">
                <a16:creationId xmlns:a16="http://schemas.microsoft.com/office/drawing/2014/main" id="{64C58474-3D09-491B-29BD-1D82B0A3EB35}"/>
              </a:ext>
            </a:extLst>
          </p:cNvPr>
          <p:cNvSpPr txBox="1"/>
          <p:nvPr/>
        </p:nvSpPr>
        <p:spPr>
          <a:xfrm>
            <a:off x="6659549" y="4912025"/>
            <a:ext cx="4126230" cy="338554"/>
          </a:xfrm>
          <a:prstGeom prst="rect">
            <a:avLst/>
          </a:prstGeom>
          <a:noFill/>
        </p:spPr>
        <p:txBody>
          <a:bodyPr wrap="square" rtlCol="0">
            <a:spAutoFit/>
          </a:bodyPr>
          <a:lstStyle/>
          <a:p>
            <a:pPr algn="l"/>
            <a:r>
              <a:rPr lang="en-US" altLang="zh-CN" sz="1600" dirty="0"/>
              <a:t>How to build a file with multiple kernels? </a:t>
            </a:r>
            <a:endParaRPr lang="zh-CN" altLang="en-US" sz="1600" dirty="0"/>
          </a:p>
        </p:txBody>
      </p:sp>
      <p:sp>
        <p:nvSpPr>
          <p:cNvPr id="8" name="文本框 7">
            <a:extLst>
              <a:ext uri="{FF2B5EF4-FFF2-40B4-BE49-F238E27FC236}">
                <a16:creationId xmlns:a16="http://schemas.microsoft.com/office/drawing/2014/main" id="{E540B9EB-25DF-449F-8C30-D3137C1E2A07}"/>
              </a:ext>
            </a:extLst>
          </p:cNvPr>
          <p:cNvSpPr txBox="1"/>
          <p:nvPr/>
        </p:nvSpPr>
        <p:spPr>
          <a:xfrm>
            <a:off x="6363653" y="1864914"/>
            <a:ext cx="6097904" cy="369332"/>
          </a:xfrm>
          <a:prstGeom prst="rect">
            <a:avLst/>
          </a:prstGeom>
          <a:noFill/>
        </p:spPr>
        <p:txBody>
          <a:bodyPr wrap="square">
            <a:spAutoFit/>
          </a:bodyPr>
          <a:lstStyle/>
          <a:p>
            <a:r>
              <a:rPr lang="en-US" altLang="zh-CN" dirty="0"/>
              <a:t>def _</a:t>
            </a:r>
            <a:r>
              <a:rPr lang="en-US" altLang="zh-CN" dirty="0" err="1"/>
              <a:t>attn_fwd_inner</a:t>
            </a:r>
            <a:endParaRPr lang="zh-CN" altLang="en-US" dirty="0"/>
          </a:p>
        </p:txBody>
      </p:sp>
      <p:sp>
        <p:nvSpPr>
          <p:cNvPr id="10" name="文本框 9">
            <a:extLst>
              <a:ext uri="{FF2B5EF4-FFF2-40B4-BE49-F238E27FC236}">
                <a16:creationId xmlns:a16="http://schemas.microsoft.com/office/drawing/2014/main" id="{0ACA7CCD-A1A4-E4A3-B4B2-E17FDFBBC4A3}"/>
              </a:ext>
            </a:extLst>
          </p:cNvPr>
          <p:cNvSpPr txBox="1"/>
          <p:nvPr/>
        </p:nvSpPr>
        <p:spPr>
          <a:xfrm>
            <a:off x="6363653" y="2329427"/>
            <a:ext cx="6229350" cy="369332"/>
          </a:xfrm>
          <a:prstGeom prst="rect">
            <a:avLst/>
          </a:prstGeom>
          <a:noFill/>
        </p:spPr>
        <p:txBody>
          <a:bodyPr wrap="square">
            <a:spAutoFit/>
          </a:bodyPr>
          <a:lstStyle/>
          <a:p>
            <a:r>
              <a:rPr lang="en-US" altLang="zh-CN" dirty="0"/>
              <a:t>def _</a:t>
            </a:r>
            <a:r>
              <a:rPr lang="en-US" altLang="zh-CN" dirty="0" err="1"/>
              <a:t>attn_fwd</a:t>
            </a:r>
            <a:endParaRPr lang="zh-CN" altLang="en-US" dirty="0"/>
          </a:p>
        </p:txBody>
      </p:sp>
      <p:sp>
        <p:nvSpPr>
          <p:cNvPr id="13" name="文本框 12">
            <a:extLst>
              <a:ext uri="{FF2B5EF4-FFF2-40B4-BE49-F238E27FC236}">
                <a16:creationId xmlns:a16="http://schemas.microsoft.com/office/drawing/2014/main" id="{3C6172A4-D2F1-3400-F109-586723782680}"/>
              </a:ext>
            </a:extLst>
          </p:cNvPr>
          <p:cNvSpPr txBox="1"/>
          <p:nvPr/>
        </p:nvSpPr>
        <p:spPr>
          <a:xfrm>
            <a:off x="6363653" y="2793940"/>
            <a:ext cx="6297930" cy="369332"/>
          </a:xfrm>
          <a:prstGeom prst="rect">
            <a:avLst/>
          </a:prstGeom>
          <a:noFill/>
        </p:spPr>
        <p:txBody>
          <a:bodyPr wrap="square">
            <a:spAutoFit/>
          </a:bodyPr>
          <a:lstStyle/>
          <a:p>
            <a:r>
              <a:rPr lang="en-US" altLang="zh-CN" dirty="0"/>
              <a:t>def _</a:t>
            </a:r>
            <a:r>
              <a:rPr lang="en-US" altLang="zh-CN" dirty="0" err="1"/>
              <a:t>attn_bwd_preprocess</a:t>
            </a:r>
            <a:endParaRPr lang="zh-CN" altLang="en-US" dirty="0"/>
          </a:p>
        </p:txBody>
      </p:sp>
      <p:sp>
        <p:nvSpPr>
          <p:cNvPr id="14" name="文本框 13">
            <a:extLst>
              <a:ext uri="{FF2B5EF4-FFF2-40B4-BE49-F238E27FC236}">
                <a16:creationId xmlns:a16="http://schemas.microsoft.com/office/drawing/2014/main" id="{D7C0B494-52A5-351A-0E17-7EA17C9F6FBB}"/>
              </a:ext>
            </a:extLst>
          </p:cNvPr>
          <p:cNvSpPr txBox="1"/>
          <p:nvPr/>
        </p:nvSpPr>
        <p:spPr>
          <a:xfrm>
            <a:off x="6363653" y="3329989"/>
            <a:ext cx="6297930" cy="369332"/>
          </a:xfrm>
          <a:prstGeom prst="rect">
            <a:avLst/>
          </a:prstGeom>
          <a:noFill/>
        </p:spPr>
        <p:txBody>
          <a:bodyPr wrap="square">
            <a:spAutoFit/>
          </a:bodyPr>
          <a:lstStyle/>
          <a:p>
            <a:r>
              <a:rPr lang="en-US" altLang="zh-CN" dirty="0"/>
              <a:t>……</a:t>
            </a:r>
            <a:endParaRPr lang="zh-CN" altLang="en-US" dirty="0"/>
          </a:p>
        </p:txBody>
      </p:sp>
    </p:spTree>
    <p:extLst>
      <p:ext uri="{BB962C8B-B14F-4D97-AF65-F5344CB8AC3E}">
        <p14:creationId xmlns:p14="http://schemas.microsoft.com/office/powerpoint/2010/main" val="39970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97E1ABE7-44F7-4A93-3D44-C394F760D679}"/>
              </a:ext>
            </a:extLst>
          </p:cNvPr>
          <p:cNvPicPr>
            <a:picLocks noGrp="1" noChangeAspect="1"/>
          </p:cNvPicPr>
          <p:nvPr>
            <p:ph idx="4294967295"/>
          </p:nvPr>
        </p:nvPicPr>
        <p:blipFill>
          <a:blip r:embed="rId2">
            <a:extLst>
              <a:ext uri="{28A0092B-C50C-407E-A947-70E740481C1C}">
                <a14:useLocalDpi xmlns:a14="http://schemas.microsoft.com/office/drawing/2010/main"/>
              </a:ext>
            </a:extLst>
          </a:blip>
          <a:stretch>
            <a:fillRect/>
          </a:stretch>
        </p:blipFill>
        <p:spPr>
          <a:xfrm>
            <a:off x="838200" y="2213721"/>
            <a:ext cx="10515600" cy="3092450"/>
          </a:xfrm>
          <a:prstGeom prst="rect">
            <a:avLst/>
          </a:prstGeom>
        </p:spPr>
      </p:pic>
      <p:pic>
        <p:nvPicPr>
          <p:cNvPr id="6" name="图片 5" descr="横版组合——透明.png">
            <a:extLst>
              <a:ext uri="{FF2B5EF4-FFF2-40B4-BE49-F238E27FC236}">
                <a16:creationId xmlns:a16="http://schemas.microsoft.com/office/drawing/2014/main" id="{65AC8217-2F3E-E81F-954E-4FF1AE0ABC64}"/>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621351" y="6076439"/>
            <a:ext cx="3075991" cy="64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18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problem</a:t>
            </a:r>
            <a:endParaRPr lang="zh-CN" altLang="en-US" dirty="0"/>
          </a:p>
        </p:txBody>
      </p:sp>
      <p:pic>
        <p:nvPicPr>
          <p:cNvPr id="2" name="图片 1">
            <a:extLst>
              <a:ext uri="{FF2B5EF4-FFF2-40B4-BE49-F238E27FC236}">
                <a16:creationId xmlns:a16="http://schemas.microsoft.com/office/drawing/2014/main" id="{A951E56D-D9F6-C953-6B64-49B4DB95F0DB}"/>
              </a:ext>
            </a:extLst>
          </p:cNvPr>
          <p:cNvPicPr>
            <a:picLocks noChangeAspect="1"/>
          </p:cNvPicPr>
          <p:nvPr/>
        </p:nvPicPr>
        <p:blipFill>
          <a:blip r:embed="rId2"/>
          <a:stretch>
            <a:fillRect/>
          </a:stretch>
        </p:blipFill>
        <p:spPr>
          <a:xfrm>
            <a:off x="548062" y="1957571"/>
            <a:ext cx="5990476" cy="2942857"/>
          </a:xfrm>
          <a:prstGeom prst="rect">
            <a:avLst/>
          </a:prstGeom>
        </p:spPr>
      </p:pic>
      <p:sp>
        <p:nvSpPr>
          <p:cNvPr id="3" name="文本框 2">
            <a:extLst>
              <a:ext uri="{FF2B5EF4-FFF2-40B4-BE49-F238E27FC236}">
                <a16:creationId xmlns:a16="http://schemas.microsoft.com/office/drawing/2014/main" id="{91F1FAAD-7747-09C6-27E9-1371E8988769}"/>
              </a:ext>
            </a:extLst>
          </p:cNvPr>
          <p:cNvSpPr txBox="1"/>
          <p:nvPr/>
        </p:nvSpPr>
        <p:spPr>
          <a:xfrm>
            <a:off x="1969770" y="5111383"/>
            <a:ext cx="4126230" cy="338554"/>
          </a:xfrm>
          <a:prstGeom prst="rect">
            <a:avLst/>
          </a:prstGeom>
          <a:noFill/>
        </p:spPr>
        <p:txBody>
          <a:bodyPr wrap="square" rtlCol="0">
            <a:spAutoFit/>
          </a:bodyPr>
          <a:lstStyle/>
          <a:p>
            <a:pPr algn="l"/>
            <a:r>
              <a:rPr lang="en-US" altLang="zh-CN" sz="1600" dirty="0"/>
              <a:t>Vector addition example by</a:t>
            </a:r>
            <a:r>
              <a:rPr lang="zh-CN" altLang="en-US" sz="1600" dirty="0"/>
              <a:t> </a:t>
            </a:r>
            <a:r>
              <a:rPr lang="en-US" altLang="zh-CN" sz="1600" dirty="0"/>
              <a:t>Triton</a:t>
            </a:r>
            <a:endParaRPr lang="zh-CN" altLang="en-US" sz="1600" dirty="0"/>
          </a:p>
        </p:txBody>
      </p:sp>
      <p:sp>
        <p:nvSpPr>
          <p:cNvPr id="4" name="矩形 3">
            <a:extLst>
              <a:ext uri="{FF2B5EF4-FFF2-40B4-BE49-F238E27FC236}">
                <a16:creationId xmlns:a16="http://schemas.microsoft.com/office/drawing/2014/main" id="{8DFC00C2-72D3-F02C-0DE2-5BD1709FA74A}"/>
              </a:ext>
            </a:extLst>
          </p:cNvPr>
          <p:cNvSpPr/>
          <p:nvPr/>
        </p:nvSpPr>
        <p:spPr>
          <a:xfrm>
            <a:off x="2411730" y="3806190"/>
            <a:ext cx="2263140" cy="2743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64DECD5-E4EF-E619-FEB9-4337270A92C0}"/>
              </a:ext>
            </a:extLst>
          </p:cNvPr>
          <p:cNvPicPr>
            <a:picLocks noChangeAspect="1"/>
          </p:cNvPicPr>
          <p:nvPr/>
        </p:nvPicPr>
        <p:blipFill>
          <a:blip r:embed="rId3"/>
          <a:stretch>
            <a:fillRect/>
          </a:stretch>
        </p:blipFill>
        <p:spPr>
          <a:xfrm>
            <a:off x="4387215" y="1652809"/>
            <a:ext cx="7923809" cy="609524"/>
          </a:xfrm>
          <a:prstGeom prst="rect">
            <a:avLst/>
          </a:prstGeom>
        </p:spPr>
      </p:pic>
      <p:sp>
        <p:nvSpPr>
          <p:cNvPr id="6" name="文本框 5">
            <a:extLst>
              <a:ext uri="{FF2B5EF4-FFF2-40B4-BE49-F238E27FC236}">
                <a16:creationId xmlns:a16="http://schemas.microsoft.com/office/drawing/2014/main" id="{DC8F0598-BFF3-B9A3-BC71-467D7421E129}"/>
              </a:ext>
            </a:extLst>
          </p:cNvPr>
          <p:cNvSpPr txBox="1"/>
          <p:nvPr/>
        </p:nvSpPr>
        <p:spPr>
          <a:xfrm>
            <a:off x="8111490" y="2262333"/>
            <a:ext cx="2084070" cy="338554"/>
          </a:xfrm>
          <a:prstGeom prst="rect">
            <a:avLst/>
          </a:prstGeom>
          <a:noFill/>
        </p:spPr>
        <p:txBody>
          <a:bodyPr wrap="square" rtlCol="0">
            <a:spAutoFit/>
          </a:bodyPr>
          <a:lstStyle/>
          <a:p>
            <a:pPr algn="l"/>
            <a:r>
              <a:rPr lang="en-US" altLang="zh-CN" sz="1600" dirty="0"/>
              <a:t>torch.Tensor API</a:t>
            </a:r>
          </a:p>
        </p:txBody>
      </p:sp>
      <p:pic>
        <p:nvPicPr>
          <p:cNvPr id="7" name="图片 6">
            <a:extLst>
              <a:ext uri="{FF2B5EF4-FFF2-40B4-BE49-F238E27FC236}">
                <a16:creationId xmlns:a16="http://schemas.microsoft.com/office/drawing/2014/main" id="{C3AB59C3-2A71-D91C-E64B-F3E7BF83F681}"/>
              </a:ext>
            </a:extLst>
          </p:cNvPr>
          <p:cNvPicPr>
            <a:picLocks noChangeAspect="1"/>
          </p:cNvPicPr>
          <p:nvPr/>
        </p:nvPicPr>
        <p:blipFill>
          <a:blip r:embed="rId4"/>
          <a:stretch>
            <a:fillRect/>
          </a:stretch>
        </p:blipFill>
        <p:spPr>
          <a:xfrm>
            <a:off x="7404069" y="2745184"/>
            <a:ext cx="4472415" cy="3023859"/>
          </a:xfrm>
          <a:prstGeom prst="rect">
            <a:avLst/>
          </a:prstGeom>
        </p:spPr>
      </p:pic>
      <p:sp>
        <p:nvSpPr>
          <p:cNvPr id="8" name="文本框 7">
            <a:extLst>
              <a:ext uri="{FF2B5EF4-FFF2-40B4-BE49-F238E27FC236}">
                <a16:creationId xmlns:a16="http://schemas.microsoft.com/office/drawing/2014/main" id="{6BC4C407-C7B2-3DEB-4EF9-95DD2611DD62}"/>
              </a:ext>
            </a:extLst>
          </p:cNvPr>
          <p:cNvSpPr txBox="1"/>
          <p:nvPr/>
        </p:nvSpPr>
        <p:spPr>
          <a:xfrm>
            <a:off x="9480689" y="5769043"/>
            <a:ext cx="1217791" cy="342546"/>
          </a:xfrm>
          <a:prstGeom prst="rect">
            <a:avLst/>
          </a:prstGeom>
          <a:noFill/>
        </p:spPr>
        <p:txBody>
          <a:bodyPr wrap="square" rtlCol="0">
            <a:spAutoFit/>
          </a:bodyPr>
          <a:lstStyle/>
          <a:p>
            <a:pPr algn="l"/>
            <a:r>
              <a:rPr lang="en-US" altLang="zh-CN" sz="1600" dirty="0"/>
              <a:t>JIT</a:t>
            </a:r>
            <a:endParaRPr lang="zh-CN" altLang="en-US" sz="1600" dirty="0"/>
          </a:p>
        </p:txBody>
      </p:sp>
    </p:spTree>
    <p:extLst>
      <p:ext uri="{BB962C8B-B14F-4D97-AF65-F5344CB8AC3E}">
        <p14:creationId xmlns:p14="http://schemas.microsoft.com/office/powerpoint/2010/main" val="381497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JIT&amp;AOT</a:t>
            </a:r>
            <a:endParaRPr lang="zh-CN" altLang="en-US" dirty="0"/>
          </a:p>
        </p:txBody>
      </p:sp>
      <p:sp>
        <p:nvSpPr>
          <p:cNvPr id="10" name="文本框 9">
            <a:extLst>
              <a:ext uri="{FF2B5EF4-FFF2-40B4-BE49-F238E27FC236}">
                <a16:creationId xmlns:a16="http://schemas.microsoft.com/office/drawing/2014/main" id="{38209D37-669D-00D0-FA1D-EB0605DD2EC3}"/>
              </a:ext>
            </a:extLst>
          </p:cNvPr>
          <p:cNvSpPr txBox="1"/>
          <p:nvPr/>
        </p:nvSpPr>
        <p:spPr>
          <a:xfrm>
            <a:off x="815009" y="1312039"/>
            <a:ext cx="6097904" cy="2308324"/>
          </a:xfrm>
          <a:prstGeom prst="rect">
            <a:avLst/>
          </a:prstGeom>
          <a:noFill/>
        </p:spPr>
        <p:txBody>
          <a:bodyPr wrap="square">
            <a:spAutoFit/>
          </a:bodyPr>
          <a:lstStyle/>
          <a:p>
            <a:r>
              <a:rPr lang="en-US" altLang="zh-CN" b="1" dirty="0"/>
              <a:t>AOT: </a:t>
            </a:r>
            <a:r>
              <a:rPr lang="en-US" altLang="zh-CN" dirty="0"/>
              <a:t>AOT </a:t>
            </a:r>
            <a:r>
              <a:rPr lang="zh-CN" altLang="en-US" dirty="0"/>
              <a:t>编译是在程序运行之前将整个源代码或字节码文件一次性地编译成本地机器码。这意味着在程序运行时不需要再进行额外的编译工作，直接执行已经编译好的机器码。</a:t>
            </a:r>
            <a:endParaRPr lang="en-US" altLang="zh-CN" dirty="0"/>
          </a:p>
          <a:p>
            <a:r>
              <a:rPr lang="en-US" altLang="zh-CN" b="1" dirty="0"/>
              <a:t>JIT: </a:t>
            </a:r>
            <a:r>
              <a:rPr lang="en-US" altLang="zh-CN" dirty="0"/>
              <a:t>JIT </a:t>
            </a:r>
            <a:r>
              <a:rPr lang="zh-CN" altLang="en-US" dirty="0"/>
              <a:t>编译是在程序运行过程中动态地将热点代码（频繁执行的代码）从字节码即时编译成本地机器码。</a:t>
            </a:r>
            <a:r>
              <a:rPr lang="en-US" altLang="zh-CN" dirty="0"/>
              <a:t>JIT </a:t>
            </a:r>
            <a:r>
              <a:rPr lang="zh-CN" altLang="en-US" dirty="0"/>
              <a:t>编译器会根据实际的执行情况来选择需要编译的代码，并且可以根据优化策略对代码进行优化。</a:t>
            </a:r>
          </a:p>
        </p:txBody>
      </p:sp>
      <p:pic>
        <p:nvPicPr>
          <p:cNvPr id="11" name="图片 10">
            <a:extLst>
              <a:ext uri="{FF2B5EF4-FFF2-40B4-BE49-F238E27FC236}">
                <a16:creationId xmlns:a16="http://schemas.microsoft.com/office/drawing/2014/main" id="{9664F782-D730-EA70-A2BA-689D105521FA}"/>
              </a:ext>
            </a:extLst>
          </p:cNvPr>
          <p:cNvPicPr>
            <a:picLocks noChangeAspect="1"/>
          </p:cNvPicPr>
          <p:nvPr/>
        </p:nvPicPr>
        <p:blipFill rotWithShape="1">
          <a:blip r:embed="rId2"/>
          <a:srcRect l="1408" t="8207"/>
          <a:stretch/>
        </p:blipFill>
        <p:spPr>
          <a:xfrm>
            <a:off x="74212" y="4800600"/>
            <a:ext cx="12020384" cy="401672"/>
          </a:xfrm>
          <a:prstGeom prst="rect">
            <a:avLst/>
          </a:prstGeom>
        </p:spPr>
      </p:pic>
    </p:spTree>
    <p:extLst>
      <p:ext uri="{BB962C8B-B14F-4D97-AF65-F5344CB8AC3E}">
        <p14:creationId xmlns:p14="http://schemas.microsoft.com/office/powerpoint/2010/main" val="399916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pic>
        <p:nvPicPr>
          <p:cNvPr id="1028" name="Picture 4" descr="pic1">
            <a:extLst>
              <a:ext uri="{FF2B5EF4-FFF2-40B4-BE49-F238E27FC236}">
                <a16:creationId xmlns:a16="http://schemas.microsoft.com/office/drawing/2014/main" id="{29170B56-6172-2789-F6D5-3F4402230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095" y="1192336"/>
            <a:ext cx="5758815" cy="477507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A9F9680-88CC-C65C-8622-EE190099D7D7}"/>
              </a:ext>
            </a:extLst>
          </p:cNvPr>
          <p:cNvSpPr txBox="1"/>
          <p:nvPr/>
        </p:nvSpPr>
        <p:spPr>
          <a:xfrm>
            <a:off x="815009" y="3208309"/>
            <a:ext cx="6097904" cy="1200329"/>
          </a:xfrm>
          <a:prstGeom prst="rect">
            <a:avLst/>
          </a:prstGeom>
          <a:noFill/>
        </p:spPr>
        <p:txBody>
          <a:bodyPr wrap="square">
            <a:spAutoFit/>
          </a:bodyPr>
          <a:lstStyle/>
          <a:p>
            <a:r>
              <a:rPr lang="en-US" altLang="zh-CN" sz="2400" dirty="0"/>
              <a:t>for(int </a:t>
            </a:r>
            <a:r>
              <a:rPr lang="en-US" altLang="zh-CN" sz="2400" dirty="0" err="1"/>
              <a:t>i</a:t>
            </a:r>
            <a:r>
              <a:rPr lang="en-US" altLang="zh-CN" sz="2400" dirty="0"/>
              <a:t> = 0; </a:t>
            </a:r>
            <a:r>
              <a:rPr lang="en-US" altLang="zh-CN" sz="2400" dirty="0" err="1"/>
              <a:t>i</a:t>
            </a:r>
            <a:r>
              <a:rPr lang="en-US" altLang="zh-CN" sz="2400" dirty="0"/>
              <a:t> &lt; 3; </a:t>
            </a:r>
            <a:r>
              <a:rPr lang="en-US" altLang="zh-CN" sz="2400" dirty="0" err="1"/>
              <a:t>i</a:t>
            </a:r>
            <a:r>
              <a:rPr lang="en-US" altLang="zh-CN" sz="2400" dirty="0"/>
              <a:t>++)</a:t>
            </a:r>
          </a:p>
          <a:p>
            <a:r>
              <a:rPr lang="en-US" altLang="zh-CN" sz="2400" dirty="0"/>
              <a:t>for(int j = </a:t>
            </a:r>
            <a:r>
              <a:rPr lang="en-US" altLang="zh-CN" sz="2400" dirty="0" err="1"/>
              <a:t>i</a:t>
            </a:r>
            <a:r>
              <a:rPr lang="en-US" altLang="zh-CN" sz="2400" dirty="0"/>
              <a:t>; j &lt; 5; </a:t>
            </a:r>
            <a:r>
              <a:rPr lang="en-US" altLang="zh-CN" sz="2400" dirty="0" err="1"/>
              <a:t>j++</a:t>
            </a:r>
            <a:r>
              <a:rPr lang="en-US" altLang="zh-CN" sz="2400" dirty="0"/>
              <a:t>)</a:t>
            </a:r>
          </a:p>
          <a:p>
            <a:r>
              <a:rPr lang="en-US" altLang="zh-CN" sz="2400" dirty="0"/>
              <a:t>  A[</a:t>
            </a:r>
            <a:r>
              <a:rPr lang="en-US" altLang="zh-CN" sz="2400" dirty="0" err="1"/>
              <a:t>i</a:t>
            </a:r>
            <a:r>
              <a:rPr lang="en-US" altLang="zh-CN" sz="2400" dirty="0"/>
              <a:t>][j] = 0;</a:t>
            </a:r>
            <a:endParaRPr lang="zh-CN" altLang="en-US" sz="2400" dirty="0"/>
          </a:p>
        </p:txBody>
      </p:sp>
      <p:sp>
        <p:nvSpPr>
          <p:cNvPr id="9" name="文本框 8">
            <a:extLst>
              <a:ext uri="{FF2B5EF4-FFF2-40B4-BE49-F238E27FC236}">
                <a16:creationId xmlns:a16="http://schemas.microsoft.com/office/drawing/2014/main" id="{4B28BA7B-0C61-BFE5-C686-A1D8D6053414}"/>
              </a:ext>
            </a:extLst>
          </p:cNvPr>
          <p:cNvSpPr txBox="1"/>
          <p:nvPr/>
        </p:nvSpPr>
        <p:spPr>
          <a:xfrm>
            <a:off x="705803" y="1684398"/>
            <a:ext cx="6097904" cy="461665"/>
          </a:xfrm>
          <a:prstGeom prst="rect">
            <a:avLst/>
          </a:prstGeom>
          <a:noFill/>
        </p:spPr>
        <p:txBody>
          <a:bodyPr wrap="square">
            <a:spAutoFit/>
          </a:bodyPr>
          <a:lstStyle/>
          <a:p>
            <a:r>
              <a:rPr lang="en-US" altLang="zh-CN" sz="2400" b="1" dirty="0"/>
              <a:t>optimize loops</a:t>
            </a:r>
            <a:endParaRPr lang="zh-CN" altLang="en-US" sz="2400" b="1" dirty="0"/>
          </a:p>
        </p:txBody>
      </p:sp>
    </p:spTree>
    <p:extLst>
      <p:ext uri="{BB962C8B-B14F-4D97-AF65-F5344CB8AC3E}">
        <p14:creationId xmlns:p14="http://schemas.microsoft.com/office/powerpoint/2010/main" val="19917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pic>
        <p:nvPicPr>
          <p:cNvPr id="2050" name="Picture 2" descr="图片">
            <a:extLst>
              <a:ext uri="{FF2B5EF4-FFF2-40B4-BE49-F238E27FC236}">
                <a16:creationId xmlns:a16="http://schemas.microsoft.com/office/drawing/2014/main" id="{92CC84FB-F5AC-7827-17BC-36F578D0E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69" y="1652726"/>
            <a:ext cx="5725650" cy="954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图片">
            <a:extLst>
              <a:ext uri="{FF2B5EF4-FFF2-40B4-BE49-F238E27FC236}">
                <a16:creationId xmlns:a16="http://schemas.microsoft.com/office/drawing/2014/main" id="{0CEA75B0-9A21-4C1F-2E18-CA93730CE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09" y="2709477"/>
            <a:ext cx="3822381" cy="394945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4EE3B55-999A-9784-B206-024FEC75BC1B}"/>
              </a:ext>
            </a:extLst>
          </p:cNvPr>
          <p:cNvSpPr txBox="1"/>
          <p:nvPr/>
        </p:nvSpPr>
        <p:spPr>
          <a:xfrm>
            <a:off x="6637973" y="3028872"/>
            <a:ext cx="6097904" cy="369332"/>
          </a:xfrm>
          <a:prstGeom prst="rect">
            <a:avLst/>
          </a:prstGeom>
          <a:noFill/>
        </p:spPr>
        <p:txBody>
          <a:bodyPr wrap="square">
            <a:spAutoFit/>
          </a:bodyPr>
          <a:lstStyle/>
          <a:p>
            <a:r>
              <a:rPr lang="pt-BR" altLang="zh-CN" dirty="0"/>
              <a:t>{S[i, j] : 1 &lt;= i &lt;= N - 1 and 1 &lt;= j &lt;= N – 1}</a:t>
            </a:r>
            <a:endParaRPr lang="zh-CN" altLang="en-US" dirty="0"/>
          </a:p>
        </p:txBody>
      </p:sp>
      <p:cxnSp>
        <p:nvCxnSpPr>
          <p:cNvPr id="7" name="直接箭头连接符 6">
            <a:extLst>
              <a:ext uri="{FF2B5EF4-FFF2-40B4-BE49-F238E27FC236}">
                <a16:creationId xmlns:a16="http://schemas.microsoft.com/office/drawing/2014/main" id="{43080599-A91E-5DF8-2E16-B84E3F073582}"/>
              </a:ext>
            </a:extLst>
          </p:cNvPr>
          <p:cNvCxnSpPr>
            <a:stCxn id="5" idx="1"/>
          </p:cNvCxnSpPr>
          <p:nvPr/>
        </p:nvCxnSpPr>
        <p:spPr>
          <a:xfrm flipH="1" flipV="1">
            <a:off x="4377690" y="2709477"/>
            <a:ext cx="2260283" cy="5040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3D6E357-A012-BB5D-E71B-266441AB2D5C}"/>
              </a:ext>
            </a:extLst>
          </p:cNvPr>
          <p:cNvSpPr txBox="1"/>
          <p:nvPr/>
        </p:nvSpPr>
        <p:spPr>
          <a:xfrm>
            <a:off x="5319091" y="4439807"/>
            <a:ext cx="6366510" cy="923330"/>
          </a:xfrm>
          <a:prstGeom prst="rect">
            <a:avLst/>
          </a:prstGeom>
          <a:noFill/>
        </p:spPr>
        <p:txBody>
          <a:bodyPr wrap="square">
            <a:spAutoFit/>
          </a:bodyPr>
          <a:lstStyle/>
          <a:p>
            <a:r>
              <a:rPr lang="pt-BR" altLang="zh-CN" dirty="0"/>
              <a:t>Dependency: </a:t>
            </a:r>
          </a:p>
          <a:p>
            <a:r>
              <a:rPr lang="pt-BR" altLang="zh-CN" dirty="0"/>
              <a:t>{ S[i, j] -&gt; A[i - 1, j] : 1 &lt;= i &lt;= N -1 and 1 &lt;= j &lt;= N- 1;</a:t>
            </a:r>
          </a:p>
          <a:p>
            <a:r>
              <a:rPr lang="pt-BR" altLang="zh-CN" dirty="0"/>
              <a:t> S[i, j] -&gt; A[i, j - 1] : 1 &lt;= i &lt;= N - 1 and 1 &lt;= j &lt;= N -1 }</a:t>
            </a:r>
            <a:endParaRPr lang="zh-CN" altLang="en-US" dirty="0"/>
          </a:p>
        </p:txBody>
      </p:sp>
    </p:spTree>
    <p:extLst>
      <p:ext uri="{BB962C8B-B14F-4D97-AF65-F5344CB8AC3E}">
        <p14:creationId xmlns:p14="http://schemas.microsoft.com/office/powerpoint/2010/main" val="365515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pic>
        <p:nvPicPr>
          <p:cNvPr id="2050" name="Picture 2" descr="图片">
            <a:extLst>
              <a:ext uri="{FF2B5EF4-FFF2-40B4-BE49-F238E27FC236}">
                <a16:creationId xmlns:a16="http://schemas.microsoft.com/office/drawing/2014/main" id="{92CC84FB-F5AC-7827-17BC-36F578D0E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69" y="1652726"/>
            <a:ext cx="5725650" cy="9542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4EE3B55-999A-9784-B206-024FEC75BC1B}"/>
              </a:ext>
            </a:extLst>
          </p:cNvPr>
          <p:cNvSpPr txBox="1"/>
          <p:nvPr/>
        </p:nvSpPr>
        <p:spPr>
          <a:xfrm>
            <a:off x="6637973" y="3028872"/>
            <a:ext cx="6097904" cy="369332"/>
          </a:xfrm>
          <a:prstGeom prst="rect">
            <a:avLst/>
          </a:prstGeom>
          <a:noFill/>
        </p:spPr>
        <p:txBody>
          <a:bodyPr wrap="square">
            <a:spAutoFit/>
          </a:bodyPr>
          <a:lstStyle/>
          <a:p>
            <a:r>
              <a:rPr lang="pt-BR" altLang="zh-CN" dirty="0"/>
              <a:t>{S[i, j] : 1 &lt;= i &lt;= N - 1 and 1 &lt;= j &lt;= N – 1}</a:t>
            </a:r>
            <a:endParaRPr lang="zh-CN" altLang="en-US" dirty="0"/>
          </a:p>
        </p:txBody>
      </p:sp>
      <p:cxnSp>
        <p:nvCxnSpPr>
          <p:cNvPr id="7" name="直接箭头连接符 6">
            <a:extLst>
              <a:ext uri="{FF2B5EF4-FFF2-40B4-BE49-F238E27FC236}">
                <a16:creationId xmlns:a16="http://schemas.microsoft.com/office/drawing/2014/main" id="{43080599-A91E-5DF8-2E16-B84E3F073582}"/>
              </a:ext>
            </a:extLst>
          </p:cNvPr>
          <p:cNvCxnSpPr>
            <a:stCxn id="5" idx="1"/>
          </p:cNvCxnSpPr>
          <p:nvPr/>
        </p:nvCxnSpPr>
        <p:spPr>
          <a:xfrm flipH="1" flipV="1">
            <a:off x="4377690" y="2709477"/>
            <a:ext cx="2260283" cy="5040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3D6E357-A012-BB5D-E71B-266441AB2D5C}"/>
              </a:ext>
            </a:extLst>
          </p:cNvPr>
          <p:cNvSpPr txBox="1"/>
          <p:nvPr/>
        </p:nvSpPr>
        <p:spPr>
          <a:xfrm>
            <a:off x="5101921" y="3632077"/>
            <a:ext cx="6366510" cy="923330"/>
          </a:xfrm>
          <a:prstGeom prst="rect">
            <a:avLst/>
          </a:prstGeom>
          <a:noFill/>
        </p:spPr>
        <p:txBody>
          <a:bodyPr wrap="square">
            <a:spAutoFit/>
          </a:bodyPr>
          <a:lstStyle/>
          <a:p>
            <a:r>
              <a:rPr lang="pt-BR" altLang="zh-CN" dirty="0"/>
              <a:t>Dependency: </a:t>
            </a:r>
          </a:p>
          <a:p>
            <a:r>
              <a:rPr lang="pt-BR" altLang="zh-CN" dirty="0"/>
              <a:t>{ S[i, j] -&gt; A[i - 1, j] : 1 &lt;= i &lt;= N -1 and 1 &lt;= j &lt;= N- 1;</a:t>
            </a:r>
          </a:p>
          <a:p>
            <a:r>
              <a:rPr lang="pt-BR" altLang="zh-CN" dirty="0"/>
              <a:t> S[i, j] -&gt; A[i, j - 1] : 1 &lt;= i &lt;= N - 1 and 1 &lt;= j &lt;= N -1 }</a:t>
            </a:r>
            <a:endParaRPr lang="zh-CN" altLang="en-US" dirty="0"/>
          </a:p>
        </p:txBody>
      </p:sp>
      <p:sp>
        <p:nvSpPr>
          <p:cNvPr id="3" name="文本框 2">
            <a:extLst>
              <a:ext uri="{FF2B5EF4-FFF2-40B4-BE49-F238E27FC236}">
                <a16:creationId xmlns:a16="http://schemas.microsoft.com/office/drawing/2014/main" id="{41914BA0-BBE0-B9C3-410E-183040916E35}"/>
              </a:ext>
            </a:extLst>
          </p:cNvPr>
          <p:cNvSpPr txBox="1"/>
          <p:nvPr/>
        </p:nvSpPr>
        <p:spPr>
          <a:xfrm>
            <a:off x="5101921" y="4882108"/>
            <a:ext cx="6366510" cy="646331"/>
          </a:xfrm>
          <a:prstGeom prst="rect">
            <a:avLst/>
          </a:prstGeom>
          <a:noFill/>
        </p:spPr>
        <p:txBody>
          <a:bodyPr wrap="square">
            <a:spAutoFit/>
          </a:bodyPr>
          <a:lstStyle/>
          <a:p>
            <a:r>
              <a:rPr lang="pt-BR" altLang="zh-CN" dirty="0"/>
              <a:t>{ S[i, j] -&gt; S[i, 1 + j] : 1 &lt;= i &lt;= N - 1 and 1 &lt;= j &lt;=N - 2;</a:t>
            </a:r>
          </a:p>
          <a:p>
            <a:r>
              <a:rPr lang="pt-BR" altLang="zh-CN" dirty="0"/>
              <a:t> S[i, j] -&gt; S[i + 1, j] : 1 &lt;= i &lt;= N - 2 and 1 &lt;= j &lt;= N- 1 }</a:t>
            </a:r>
            <a:endParaRPr lang="zh-CN" altLang="en-US" dirty="0"/>
          </a:p>
        </p:txBody>
      </p:sp>
      <p:pic>
        <p:nvPicPr>
          <p:cNvPr id="3074" name="Picture 2" descr="图片">
            <a:extLst>
              <a:ext uri="{FF2B5EF4-FFF2-40B4-BE49-F238E27FC236}">
                <a16:creationId xmlns:a16="http://schemas.microsoft.com/office/drawing/2014/main" id="{231CF199-E915-8F30-8DAE-4FAFB749A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69" y="2842000"/>
            <a:ext cx="3825571" cy="400835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E20488E-3BA9-3C40-3A3D-748FB92F503E}"/>
              </a:ext>
            </a:extLst>
          </p:cNvPr>
          <p:cNvSpPr txBox="1"/>
          <p:nvPr/>
        </p:nvSpPr>
        <p:spPr>
          <a:xfrm>
            <a:off x="5101921" y="6056114"/>
            <a:ext cx="6366510" cy="369332"/>
          </a:xfrm>
          <a:prstGeom prst="rect">
            <a:avLst/>
          </a:prstGeom>
          <a:noFill/>
        </p:spPr>
        <p:txBody>
          <a:bodyPr wrap="square">
            <a:spAutoFit/>
          </a:bodyPr>
          <a:lstStyle/>
          <a:p>
            <a:r>
              <a:rPr lang="pl-PL" altLang="zh-CN" dirty="0"/>
              <a:t>{ S[i, j] -&gt; [i + j, j]}</a:t>
            </a:r>
            <a:endParaRPr lang="zh-CN" altLang="en-US" dirty="0"/>
          </a:p>
        </p:txBody>
      </p:sp>
      <p:sp>
        <p:nvSpPr>
          <p:cNvPr id="8" name="文本框 7">
            <a:extLst>
              <a:ext uri="{FF2B5EF4-FFF2-40B4-BE49-F238E27FC236}">
                <a16:creationId xmlns:a16="http://schemas.microsoft.com/office/drawing/2014/main" id="{D2A50002-D7CF-91F0-A64E-EC92760D67D2}"/>
              </a:ext>
            </a:extLst>
          </p:cNvPr>
          <p:cNvSpPr txBox="1"/>
          <p:nvPr/>
        </p:nvSpPr>
        <p:spPr>
          <a:xfrm>
            <a:off x="5101921" y="5622999"/>
            <a:ext cx="4126230" cy="338554"/>
          </a:xfrm>
          <a:prstGeom prst="rect">
            <a:avLst/>
          </a:prstGeom>
          <a:noFill/>
        </p:spPr>
        <p:txBody>
          <a:bodyPr wrap="square" rtlCol="0">
            <a:spAutoFit/>
          </a:bodyPr>
          <a:lstStyle/>
          <a:p>
            <a:pPr algn="l"/>
            <a:r>
              <a:rPr lang="zh-CN" altLang="en-US" sz="1600" dirty="0"/>
              <a:t>仿射变换变基：</a:t>
            </a:r>
          </a:p>
        </p:txBody>
      </p:sp>
    </p:spTree>
    <p:extLst>
      <p:ext uri="{BB962C8B-B14F-4D97-AF65-F5344CB8AC3E}">
        <p14:creationId xmlns:p14="http://schemas.microsoft.com/office/powerpoint/2010/main" val="65166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sp>
        <p:nvSpPr>
          <p:cNvPr id="6" name="文本框 5">
            <a:extLst>
              <a:ext uri="{FF2B5EF4-FFF2-40B4-BE49-F238E27FC236}">
                <a16:creationId xmlns:a16="http://schemas.microsoft.com/office/drawing/2014/main" id="{2E20488E-3BA9-3C40-3A3D-748FB92F503E}"/>
              </a:ext>
            </a:extLst>
          </p:cNvPr>
          <p:cNvSpPr txBox="1"/>
          <p:nvPr/>
        </p:nvSpPr>
        <p:spPr>
          <a:xfrm>
            <a:off x="6357937" y="3569111"/>
            <a:ext cx="6366510" cy="369332"/>
          </a:xfrm>
          <a:prstGeom prst="rect">
            <a:avLst/>
          </a:prstGeom>
          <a:noFill/>
        </p:spPr>
        <p:txBody>
          <a:bodyPr wrap="square">
            <a:spAutoFit/>
          </a:bodyPr>
          <a:lstStyle/>
          <a:p>
            <a:r>
              <a:rPr lang="pl-PL" altLang="zh-CN" dirty="0"/>
              <a:t>{ S[i, j] -&gt; [i + j, j]}</a:t>
            </a:r>
            <a:endParaRPr lang="zh-CN" altLang="en-US" dirty="0"/>
          </a:p>
        </p:txBody>
      </p:sp>
      <p:sp>
        <p:nvSpPr>
          <p:cNvPr id="8" name="文本框 7">
            <a:extLst>
              <a:ext uri="{FF2B5EF4-FFF2-40B4-BE49-F238E27FC236}">
                <a16:creationId xmlns:a16="http://schemas.microsoft.com/office/drawing/2014/main" id="{D2A50002-D7CF-91F0-A64E-EC92760D67D2}"/>
              </a:ext>
            </a:extLst>
          </p:cNvPr>
          <p:cNvSpPr txBox="1"/>
          <p:nvPr/>
        </p:nvSpPr>
        <p:spPr>
          <a:xfrm>
            <a:off x="6357937" y="3043869"/>
            <a:ext cx="4126230" cy="338554"/>
          </a:xfrm>
          <a:prstGeom prst="rect">
            <a:avLst/>
          </a:prstGeom>
          <a:noFill/>
        </p:spPr>
        <p:txBody>
          <a:bodyPr wrap="square" rtlCol="0">
            <a:spAutoFit/>
          </a:bodyPr>
          <a:lstStyle/>
          <a:p>
            <a:pPr algn="l"/>
            <a:r>
              <a:rPr lang="zh-CN" altLang="en-US" sz="1600" dirty="0"/>
              <a:t>仿射变换变基：</a:t>
            </a:r>
          </a:p>
        </p:txBody>
      </p:sp>
      <p:pic>
        <p:nvPicPr>
          <p:cNvPr id="4098" name="Picture 2" descr="图片">
            <a:extLst>
              <a:ext uri="{FF2B5EF4-FFF2-40B4-BE49-F238E27FC236}">
                <a16:creationId xmlns:a16="http://schemas.microsoft.com/office/drawing/2014/main" id="{8D921A7B-799D-AA00-0F5B-9B4839D76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9" y="1161470"/>
            <a:ext cx="5382419" cy="343378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525D5535-7334-75A2-A4C9-94B4A945E107}"/>
              </a:ext>
            </a:extLst>
          </p:cNvPr>
          <p:cNvSpPr txBox="1"/>
          <p:nvPr/>
        </p:nvSpPr>
        <p:spPr>
          <a:xfrm>
            <a:off x="6323489" y="2131577"/>
            <a:ext cx="6366510" cy="646331"/>
          </a:xfrm>
          <a:prstGeom prst="rect">
            <a:avLst/>
          </a:prstGeom>
          <a:noFill/>
        </p:spPr>
        <p:txBody>
          <a:bodyPr wrap="square">
            <a:spAutoFit/>
          </a:bodyPr>
          <a:lstStyle/>
          <a:p>
            <a:r>
              <a:rPr lang="pt-BR" altLang="zh-CN" dirty="0"/>
              <a:t>{ S[i, j] -&gt; S[i, 1 + j] : 1 &lt;= i &lt;= N - 1 and 1 &lt;= j &lt;=N - 2;</a:t>
            </a:r>
          </a:p>
          <a:p>
            <a:r>
              <a:rPr lang="pt-BR" altLang="zh-CN" dirty="0"/>
              <a:t> S[i, j] -&gt; S[i + 1, j] : 1 &lt;= i &lt;= N - 2 and 1 &lt;= j &lt;= N- 1 }</a:t>
            </a:r>
            <a:endParaRPr lang="zh-CN" altLang="en-US" dirty="0"/>
          </a:p>
        </p:txBody>
      </p:sp>
      <p:pic>
        <p:nvPicPr>
          <p:cNvPr id="4100" name="Picture 4" descr="图片">
            <a:extLst>
              <a:ext uri="{FF2B5EF4-FFF2-40B4-BE49-F238E27FC236}">
                <a16:creationId xmlns:a16="http://schemas.microsoft.com/office/drawing/2014/main" id="{7EFF45D1-0409-35DD-CE9F-609ADE5DC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009" y="5193318"/>
            <a:ext cx="7346011" cy="111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94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pic>
        <p:nvPicPr>
          <p:cNvPr id="5122" name="Picture 2" descr="图片">
            <a:extLst>
              <a:ext uri="{FF2B5EF4-FFF2-40B4-BE49-F238E27FC236}">
                <a16:creationId xmlns:a16="http://schemas.microsoft.com/office/drawing/2014/main" id="{241D7D04-0785-1183-8062-589E9A922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00" y="1075488"/>
            <a:ext cx="5016680" cy="252692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图片">
            <a:extLst>
              <a:ext uri="{FF2B5EF4-FFF2-40B4-BE49-F238E27FC236}">
                <a16:creationId xmlns:a16="http://schemas.microsoft.com/office/drawing/2014/main" id="{98112296-C46C-5D4C-C2E0-B04D106BC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60" y="3498133"/>
            <a:ext cx="4552931" cy="335986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图片">
            <a:extLst>
              <a:ext uri="{FF2B5EF4-FFF2-40B4-BE49-F238E27FC236}">
                <a16:creationId xmlns:a16="http://schemas.microsoft.com/office/drawing/2014/main" id="{C09D181F-3804-9152-A6DE-B066E32E3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404" y="1213017"/>
            <a:ext cx="4552932" cy="255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14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2">
            <a:extLst>
              <a:ext uri="{FF2B5EF4-FFF2-40B4-BE49-F238E27FC236}">
                <a16:creationId xmlns:a16="http://schemas.microsoft.com/office/drawing/2014/main" id="{4D671D00-9D90-37DD-F533-88437170F601}"/>
              </a:ext>
            </a:extLst>
          </p:cNvPr>
          <p:cNvSpPr>
            <a:spLocks noGrp="1"/>
          </p:cNvSpPr>
          <p:nvPr>
            <p:ph type="title"/>
          </p:nvPr>
        </p:nvSpPr>
        <p:spPr>
          <a:xfrm>
            <a:off x="815009" y="0"/>
            <a:ext cx="10538791" cy="1021543"/>
          </a:xfrm>
        </p:spPr>
        <p:txBody>
          <a:bodyPr/>
          <a:lstStyle/>
          <a:p>
            <a:r>
              <a:rPr lang="en-US" altLang="zh-CN" dirty="0"/>
              <a:t>Polyhedral Model</a:t>
            </a:r>
            <a:endParaRPr lang="zh-CN" altLang="en-US" dirty="0"/>
          </a:p>
        </p:txBody>
      </p:sp>
      <p:sp>
        <p:nvSpPr>
          <p:cNvPr id="3" name="文本框 2">
            <a:extLst>
              <a:ext uri="{FF2B5EF4-FFF2-40B4-BE49-F238E27FC236}">
                <a16:creationId xmlns:a16="http://schemas.microsoft.com/office/drawing/2014/main" id="{007F9640-685D-A740-D87C-A4022436FD20}"/>
              </a:ext>
            </a:extLst>
          </p:cNvPr>
          <p:cNvSpPr txBox="1"/>
          <p:nvPr/>
        </p:nvSpPr>
        <p:spPr>
          <a:xfrm>
            <a:off x="682942" y="1449824"/>
            <a:ext cx="10929937" cy="1754326"/>
          </a:xfrm>
          <a:prstGeom prst="rect">
            <a:avLst/>
          </a:prstGeom>
          <a:noFill/>
        </p:spPr>
        <p:txBody>
          <a:bodyPr wrap="square">
            <a:spAutoFit/>
          </a:bodyPr>
          <a:lstStyle/>
          <a:p>
            <a:r>
              <a:rPr lang="en-US" altLang="zh-CN" b="1" dirty="0"/>
              <a:t>Advantages</a:t>
            </a:r>
          </a:p>
          <a:p>
            <a:pPr marL="285750" indent="-285750">
              <a:buFont typeface="Arial" panose="020B0604020202020204" pitchFamily="34" charset="0"/>
              <a:buChar char="•"/>
            </a:pPr>
            <a:r>
              <a:rPr lang="en-US" altLang="zh-CN" dirty="0"/>
              <a:t>promote parallelism and spatial/temporal data locality</a:t>
            </a:r>
          </a:p>
          <a:p>
            <a:pPr marL="285750" indent="-285750">
              <a:buFont typeface="Arial" panose="020B0604020202020204" pitchFamily="34" charset="0"/>
              <a:buChar char="•"/>
            </a:pPr>
            <a:r>
              <a:rPr lang="en-US" altLang="zh-CN" dirty="0"/>
              <a:t>Polyhedral compilers can also automatically go through complex verification processes to ensure that the semantics of their input program is preserved throughout this optimization phase. </a:t>
            </a:r>
          </a:p>
          <a:p>
            <a:pPr marL="285750" indent="-285750">
              <a:buFont typeface="Arial" panose="020B0604020202020204" pitchFamily="34" charset="0"/>
              <a:buChar char="•"/>
            </a:pPr>
            <a:r>
              <a:rPr lang="en-US" altLang="zh-CN" dirty="0"/>
              <a:t>it is also fully automatic and doesn’t require any hint from programmers apart from source-code in a C-like format.</a:t>
            </a:r>
            <a:endParaRPr lang="zh-CN" altLang="en-US" dirty="0"/>
          </a:p>
        </p:txBody>
      </p:sp>
      <p:sp>
        <p:nvSpPr>
          <p:cNvPr id="4" name="文本框 3">
            <a:extLst>
              <a:ext uri="{FF2B5EF4-FFF2-40B4-BE49-F238E27FC236}">
                <a16:creationId xmlns:a16="http://schemas.microsoft.com/office/drawing/2014/main" id="{4F105327-3F83-1882-F351-4ACF56D64683}"/>
              </a:ext>
            </a:extLst>
          </p:cNvPr>
          <p:cNvSpPr txBox="1"/>
          <p:nvPr/>
        </p:nvSpPr>
        <p:spPr>
          <a:xfrm>
            <a:off x="682942" y="3785354"/>
            <a:ext cx="10929937" cy="1754326"/>
          </a:xfrm>
          <a:prstGeom prst="rect">
            <a:avLst/>
          </a:prstGeom>
          <a:noFill/>
        </p:spPr>
        <p:txBody>
          <a:bodyPr wrap="square">
            <a:spAutoFit/>
          </a:bodyPr>
          <a:lstStyle/>
          <a:p>
            <a:r>
              <a:rPr lang="en-US" altLang="zh-CN" b="1" dirty="0"/>
              <a:t>Limitations in Triton</a:t>
            </a:r>
          </a:p>
          <a:p>
            <a:pPr marL="285750" indent="-285750">
              <a:buFont typeface="Arial" panose="020B0604020202020204" pitchFamily="34" charset="0"/>
              <a:buChar char="•"/>
            </a:pPr>
            <a:r>
              <a:rPr lang="en-US" altLang="zh-CN" dirty="0"/>
              <a:t>the set of possible program transformations is large, and grows with the number of statements in the program as well as with the size of their iteration domain.</a:t>
            </a:r>
          </a:p>
          <a:p>
            <a:pPr marL="285750" indent="-285750">
              <a:buFont typeface="Arial" panose="020B0604020202020204" pitchFamily="34" charset="0"/>
              <a:buChar char="•"/>
            </a:pPr>
            <a:r>
              <a:rPr lang="en-US" altLang="zh-CN" dirty="0"/>
              <a:t>the polyhedral framework is not very generally applicable; </a:t>
            </a:r>
            <a:r>
              <a:rPr lang="en-US" altLang="zh-CN" dirty="0" err="1"/>
              <a:t>SCoPs</a:t>
            </a:r>
            <a:r>
              <a:rPr lang="en-US" altLang="zh-CN" dirty="0"/>
              <a:t>(Static Control Parts) are relatively common but require loop bounds and array subscripts to be affine functions of loop indices, this framework still has to be successfully applied to sparse – or even structured-sparse – neural networks.</a:t>
            </a:r>
          </a:p>
        </p:txBody>
      </p:sp>
    </p:spTree>
    <p:extLst>
      <p:ext uri="{BB962C8B-B14F-4D97-AF65-F5344CB8AC3E}">
        <p14:creationId xmlns:p14="http://schemas.microsoft.com/office/powerpoint/2010/main" val="2296622804"/>
      </p:ext>
    </p:extLst>
  </p:cSld>
  <p:clrMapOvr>
    <a:masterClrMapping/>
  </p:clrMapOvr>
</p:sld>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5001</TotalTime>
  <Words>726</Words>
  <Application>Microsoft Office PowerPoint</Application>
  <PresentationFormat>宽屏</PresentationFormat>
  <Paragraphs>54</Paragraphs>
  <Slides>11</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等线</vt:lpstr>
      <vt:lpstr>Arial</vt:lpstr>
      <vt:lpstr>A000120140530A99PPBG</vt:lpstr>
      <vt:lpstr>基于MindSpore的Falcon大模型迁移与性能研究</vt:lpstr>
      <vt:lpstr>problem</vt:lpstr>
      <vt:lpstr>JIT&amp;AOT</vt:lpstr>
      <vt:lpstr>Polyhedral Model</vt:lpstr>
      <vt:lpstr>Polyhedral Model</vt:lpstr>
      <vt:lpstr>Polyhedral Model</vt:lpstr>
      <vt:lpstr>Polyhedral Model</vt:lpstr>
      <vt:lpstr>Polyhedral Model</vt:lpstr>
      <vt:lpstr>Polyhedral Model</vt:lpstr>
      <vt:lpstr>To be solved</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Jeffrey</cp:lastModifiedBy>
  <cp:revision>61</cp:revision>
  <dcterms:created xsi:type="dcterms:W3CDTF">2018-08-10T09:41:38Z</dcterms:created>
  <dcterms:modified xsi:type="dcterms:W3CDTF">2024-02-29T11:14:32Z</dcterms:modified>
</cp:coreProperties>
</file>