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9" r:id="rId2"/>
    <p:sldId id="267" r:id="rId3"/>
    <p:sldId id="268" r:id="rId4"/>
    <p:sldId id="269" r:id="rId5"/>
    <p:sldId id="273" r:id="rId6"/>
    <p:sldId id="272" r:id="rId7"/>
    <p:sldId id="270" r:id="rId8"/>
    <p:sldId id="271" r:id="rId9"/>
    <p:sldId id="274" r:id="rId10"/>
    <p:sldId id="276" r:id="rId11"/>
    <p:sldId id="277" r:id="rId12"/>
    <p:sldId id="278" r:id="rId13"/>
    <p:sldId id="27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>
                <a:latin typeface="+mn-ea"/>
              </a:rPr>
              <a:t>2023.10.26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56034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1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生成模型初探</a:t>
            </a:r>
            <a:r>
              <a:rPr lang="en-US" altLang="zh-CN" sz="2800" dirty="0"/>
              <a:t>(Stage1)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974472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6F1F26E-81C2-3C76-1368-318CCEB1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Model</a:t>
            </a:r>
            <a:endParaRPr lang="zh-CN" altLang="en-US" dirty="0"/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EC580FE8-D1D1-A377-A93A-83D346F4D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945" y="3971866"/>
            <a:ext cx="9500109" cy="10935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B2F292-0E95-1634-07B5-92B808599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302" y="1340768"/>
            <a:ext cx="4793395" cy="8687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523F5E-597B-AEB3-88ED-1EE154578D46}"/>
              </a:ext>
            </a:extLst>
          </p:cNvPr>
          <p:cNvSpPr txBox="1"/>
          <p:nvPr/>
        </p:nvSpPr>
        <p:spPr>
          <a:xfrm>
            <a:off x="2338404" y="1544312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backward: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F17F036-6E13-51BE-3DAA-46B7EB7B48E4}"/>
              </a:ext>
            </a:extLst>
          </p:cNvPr>
          <p:cNvSpPr/>
          <p:nvPr/>
        </p:nvSpPr>
        <p:spPr>
          <a:xfrm>
            <a:off x="6646174" y="1641207"/>
            <a:ext cx="402339" cy="36477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6FA534B-DAD4-6E25-372B-D9538FB91BBC}"/>
              </a:ext>
            </a:extLst>
          </p:cNvPr>
          <p:cNvCxnSpPr>
            <a:cxnSpLocks/>
          </p:cNvCxnSpPr>
          <p:nvPr/>
        </p:nvCxnSpPr>
        <p:spPr>
          <a:xfrm flipH="1">
            <a:off x="5997317" y="1999275"/>
            <a:ext cx="844446" cy="36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EE2740-B726-7A1D-1AD8-3491081CA5FA}"/>
              </a:ext>
            </a:extLst>
          </p:cNvPr>
          <p:cNvSpPr txBox="1"/>
          <p:nvPr/>
        </p:nvSpPr>
        <p:spPr>
          <a:xfrm>
            <a:off x="5173491" y="2312139"/>
            <a:ext cx="187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噪声估计函数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736D7E7-4E93-A50A-ABE3-66396D32288F}"/>
              </a:ext>
            </a:extLst>
          </p:cNvPr>
          <p:cNvSpPr/>
          <p:nvPr/>
        </p:nvSpPr>
        <p:spPr>
          <a:xfrm>
            <a:off x="8007072" y="1641207"/>
            <a:ext cx="485625" cy="36477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E1D7860-F674-DEA2-215A-DE8476D8184E}"/>
              </a:ext>
            </a:extLst>
          </p:cNvPr>
          <p:cNvCxnSpPr>
            <a:cxnSpLocks/>
          </p:cNvCxnSpPr>
          <p:nvPr/>
        </p:nvCxnSpPr>
        <p:spPr>
          <a:xfrm flipH="1">
            <a:off x="7564965" y="1948325"/>
            <a:ext cx="844446" cy="36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00B9660-4A1B-E359-D7C5-F28352EDEF28}"/>
              </a:ext>
            </a:extLst>
          </p:cNvPr>
          <p:cNvSpPr txBox="1"/>
          <p:nvPr/>
        </p:nvSpPr>
        <p:spPr>
          <a:xfrm>
            <a:off x="6841762" y="2312139"/>
            <a:ext cx="3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预测噪声与真实噪声的误差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0AEF51-F91E-3912-9719-B103657D5F9B}"/>
              </a:ext>
            </a:extLst>
          </p:cNvPr>
          <p:cNvSpPr txBox="1"/>
          <p:nvPr/>
        </p:nvSpPr>
        <p:spPr>
          <a:xfrm>
            <a:off x="1950154" y="3000696"/>
            <a:ext cx="809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训练噪声估计模型，用于估计真实的噪声</a:t>
            </a:r>
            <a:endParaRPr lang="en-US" altLang="zh-CN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BD90CB-1BEA-6AF8-C3B5-965A637E8DFF}"/>
              </a:ext>
            </a:extLst>
          </p:cNvPr>
          <p:cNvSpPr txBox="1"/>
          <p:nvPr/>
        </p:nvSpPr>
        <p:spPr>
          <a:xfrm>
            <a:off x="2063839" y="5530023"/>
            <a:ext cx="809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损失函数用</a:t>
            </a:r>
            <a:r>
              <a:rPr lang="en-US" altLang="zh-CN" sz="2800" dirty="0"/>
              <a:t>MSE</a:t>
            </a:r>
            <a:r>
              <a:rPr lang="zh-CN" altLang="en-US" sz="2800" dirty="0"/>
              <a:t>来衡量估计噪声与真实噪声的差距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669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E27394-EF70-1C22-AD2C-700F85315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547" y="1352214"/>
            <a:ext cx="8196461" cy="465911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6F1F26E-81C2-3C76-1368-318CCEB1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Model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0F319F-4EC4-AFCB-02E3-C21CE153A840}"/>
              </a:ext>
            </a:extLst>
          </p:cNvPr>
          <p:cNvSpPr txBox="1"/>
          <p:nvPr/>
        </p:nvSpPr>
        <p:spPr>
          <a:xfrm>
            <a:off x="815009" y="1652289"/>
            <a:ext cx="809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训练过程：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66939B-9A42-D6E5-4B22-BC5FE670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38" y="6011333"/>
            <a:ext cx="2979678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4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6F1F26E-81C2-3C76-1368-318CCEB1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Model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0F319F-4EC4-AFCB-02E3-C21CE153A840}"/>
              </a:ext>
            </a:extLst>
          </p:cNvPr>
          <p:cNvSpPr txBox="1"/>
          <p:nvPr/>
        </p:nvSpPr>
        <p:spPr>
          <a:xfrm>
            <a:off x="2675467" y="1645433"/>
            <a:ext cx="8881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训练得到预估噪声函数后，按反向过程公示可以去除噪声逐步采样生成图片。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4FA15B-4F85-9B86-E5A9-943C80B6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12" y="2648729"/>
            <a:ext cx="6195597" cy="2591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4C2E8B-CFAA-3C62-8D3C-F9CA3B83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87" y="5239754"/>
            <a:ext cx="2149026" cy="3810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54912C-C874-375E-392C-CA0DDEAC5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605" y="5645689"/>
            <a:ext cx="6050804" cy="2057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125BBF-1CBB-852B-D06B-EB035F8A6D6F}"/>
              </a:ext>
            </a:extLst>
          </p:cNvPr>
          <p:cNvSpPr txBox="1"/>
          <p:nvPr/>
        </p:nvSpPr>
        <p:spPr>
          <a:xfrm>
            <a:off x="847079" y="1618246"/>
            <a:ext cx="809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生成图片：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952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1E9B10-F725-02A6-82C3-721223D6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2313"/>
            <a:ext cx="10515600" cy="5061482"/>
          </a:xfrm>
        </p:spPr>
        <p:txBody>
          <a:bodyPr/>
          <a:lstStyle/>
          <a:p>
            <a:r>
              <a:rPr lang="zh-CN" altLang="en-US" dirty="0"/>
              <a:t>继续阅读</a:t>
            </a:r>
            <a:r>
              <a:rPr lang="en-US" altLang="zh-CN" dirty="0"/>
              <a:t>diffusion</a:t>
            </a:r>
            <a:r>
              <a:rPr lang="zh-CN" altLang="en-US" dirty="0"/>
              <a:t>相关论文，选择合适的模型进行复现，关注行业动态，洞悉原理与本质</a:t>
            </a:r>
            <a:endParaRPr lang="en-US" altLang="zh-CN" dirty="0"/>
          </a:p>
          <a:p>
            <a:r>
              <a:rPr lang="zh-CN" altLang="en-US" dirty="0"/>
              <a:t>参与华为</a:t>
            </a:r>
            <a:r>
              <a:rPr lang="en-US" altLang="zh-CN" dirty="0" err="1"/>
              <a:t>MindSpore</a:t>
            </a:r>
            <a:r>
              <a:rPr lang="zh-CN" altLang="en-US" dirty="0"/>
              <a:t>社区大模型任务，了解大模型开发部署训练过程。</a:t>
            </a:r>
            <a:endParaRPr lang="en-US" altLang="zh-CN" dirty="0"/>
          </a:p>
          <a:p>
            <a:r>
              <a:rPr lang="zh-CN" altLang="en-US" dirty="0"/>
              <a:t>构思准备毕业设计课题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C33CEA-4175-35C5-6AC7-988F6CD3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后续计划</a:t>
            </a:r>
          </a:p>
        </p:txBody>
      </p:sp>
    </p:spTree>
    <p:extLst>
      <p:ext uri="{BB962C8B-B14F-4D97-AF65-F5344CB8AC3E}">
        <p14:creationId xmlns:p14="http://schemas.microsoft.com/office/powerpoint/2010/main" val="66587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生成模型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什么是生成模型？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关注样本本身，对样本数据本身进行建模生成数据的模型，拟合样本数据概率分布，用模型产生与样本数据同分布的新数据。</a:t>
            </a:r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B77BDB7E-6664-CC0D-64EA-088C2DD79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9030"/>
            <a:ext cx="2573215" cy="257321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E7BF9F2A-9AB9-7C4A-8FE1-CF74B3263D90}"/>
              </a:ext>
            </a:extLst>
          </p:cNvPr>
          <p:cNvSpPr/>
          <p:nvPr/>
        </p:nvSpPr>
        <p:spPr>
          <a:xfrm>
            <a:off x="3411415" y="3976777"/>
            <a:ext cx="1086928" cy="5520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C8739B-72B7-BE4A-3924-08D1F470CBE3}"/>
              </a:ext>
            </a:extLst>
          </p:cNvPr>
          <p:cNvSpPr/>
          <p:nvPr/>
        </p:nvSpPr>
        <p:spPr>
          <a:xfrm>
            <a:off x="5106838" y="3495854"/>
            <a:ext cx="465826" cy="151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4B033F-E7DF-4C1B-9202-2D6F3AEC5204}"/>
              </a:ext>
            </a:extLst>
          </p:cNvPr>
          <p:cNvSpPr txBox="1"/>
          <p:nvPr/>
        </p:nvSpPr>
        <p:spPr>
          <a:xfrm>
            <a:off x="1339085" y="5477579"/>
            <a:ext cx="157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093522-DAAC-F5C5-A49B-E07F5FCD9490}"/>
              </a:ext>
            </a:extLst>
          </p:cNvPr>
          <p:cNvSpPr txBox="1"/>
          <p:nvPr/>
        </p:nvSpPr>
        <p:spPr>
          <a:xfrm>
            <a:off x="4692052" y="5477579"/>
            <a:ext cx="157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state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72BD9DA-67A4-90B2-7719-F44A074B45D5}"/>
              </a:ext>
            </a:extLst>
          </p:cNvPr>
          <p:cNvSpPr/>
          <p:nvPr/>
        </p:nvSpPr>
        <p:spPr>
          <a:xfrm>
            <a:off x="6181159" y="3976776"/>
            <a:ext cx="1086928" cy="5520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徽标&#10;&#10;描述已自动生成">
            <a:extLst>
              <a:ext uri="{FF2B5EF4-FFF2-40B4-BE49-F238E27FC236}">
                <a16:creationId xmlns:a16="http://schemas.microsoft.com/office/drawing/2014/main" id="{0C9BFCA5-6D7D-FEF1-4D9C-8CAFCA365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58" y="3089030"/>
            <a:ext cx="2573215" cy="25732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79A174-C5C7-B0BD-BBF0-E7E90B9B7826}"/>
              </a:ext>
            </a:extLst>
          </p:cNvPr>
          <p:cNvSpPr txBox="1"/>
          <p:nvPr/>
        </p:nvSpPr>
        <p:spPr>
          <a:xfrm>
            <a:off x="8053767" y="5477579"/>
            <a:ext cx="179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data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DC0E1C-3887-C6C9-C718-2187B5CF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Naive Bayes</a:t>
            </a:r>
          </a:p>
          <a:p>
            <a:r>
              <a:rPr lang="en-US" altLang="zh-CN" dirty="0"/>
              <a:t>Mixture Model</a:t>
            </a:r>
          </a:p>
          <a:p>
            <a:r>
              <a:rPr lang="en-US" altLang="zh-CN" dirty="0"/>
              <a:t>Time-series Model</a:t>
            </a:r>
          </a:p>
          <a:p>
            <a:r>
              <a:rPr lang="en-US" altLang="zh-CN" dirty="0"/>
              <a:t>Non-</a:t>
            </a:r>
            <a:r>
              <a:rPr lang="en-US" altLang="zh-CN" dirty="0" err="1"/>
              <a:t>Parameteric</a:t>
            </a:r>
            <a:r>
              <a:rPr lang="en-US" altLang="zh-CN" dirty="0"/>
              <a:t> Model</a:t>
            </a:r>
          </a:p>
          <a:p>
            <a:r>
              <a:rPr lang="en-US" altLang="zh-CN" dirty="0"/>
              <a:t>Mixed </a:t>
            </a:r>
            <a:r>
              <a:rPr lang="en-US" altLang="zh-CN" dirty="0" err="1"/>
              <a:t>Memership</a:t>
            </a:r>
            <a:r>
              <a:rPr lang="en-US" altLang="zh-CN" dirty="0"/>
              <a:t> Model</a:t>
            </a:r>
          </a:p>
          <a:p>
            <a:r>
              <a:rPr lang="en-US" altLang="zh-CN" dirty="0"/>
              <a:t>Factorial Model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5E426FF-73BA-931D-3947-52530C20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浅层生成模型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20009F-074E-61B3-0FFA-6E1043B8E154}"/>
              </a:ext>
            </a:extLst>
          </p:cNvPr>
          <p:cNvSpPr txBox="1"/>
          <p:nvPr/>
        </p:nvSpPr>
        <p:spPr>
          <a:xfrm>
            <a:off x="3034880" y="4950879"/>
            <a:ext cx="6099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模型结构相对固定，层数少，生成质量较低，缺乏高层次的语义理解能力</a:t>
            </a:r>
          </a:p>
        </p:txBody>
      </p:sp>
    </p:spTree>
    <p:extLst>
      <p:ext uri="{BB962C8B-B14F-4D97-AF65-F5344CB8AC3E}">
        <p14:creationId xmlns:p14="http://schemas.microsoft.com/office/powerpoint/2010/main" val="72494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3946E5-0E09-8E98-EAA9-5A477164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Energy based model</a:t>
            </a:r>
          </a:p>
          <a:p>
            <a:r>
              <a:rPr lang="en-US" altLang="zh-CN" dirty="0"/>
              <a:t>Variational Automation Encoder</a:t>
            </a:r>
          </a:p>
          <a:p>
            <a:r>
              <a:rPr lang="en-US" altLang="zh-CN" dirty="0"/>
              <a:t>Generative Adversarial Network</a:t>
            </a:r>
          </a:p>
          <a:p>
            <a:r>
              <a:rPr lang="en-US" altLang="zh-CN" dirty="0"/>
              <a:t>Auto-regressive Model</a:t>
            </a:r>
          </a:p>
          <a:p>
            <a:r>
              <a:rPr lang="en-US" altLang="zh-CN" dirty="0"/>
              <a:t>Flow-base model</a:t>
            </a:r>
          </a:p>
          <a:p>
            <a:r>
              <a:rPr lang="en-US" altLang="zh-CN" dirty="0"/>
              <a:t>Diffusion models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023D61-18AD-CB58-45CB-4DBA9086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深度生成模型</a:t>
            </a:r>
          </a:p>
        </p:txBody>
      </p:sp>
    </p:spTree>
    <p:extLst>
      <p:ext uri="{BB962C8B-B14F-4D97-AF65-F5344CB8AC3E}">
        <p14:creationId xmlns:p14="http://schemas.microsoft.com/office/powerpoint/2010/main" val="94957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2C8CF0-E8C7-D91E-1496-455532D9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encoder-decoder</a:t>
            </a:r>
            <a:r>
              <a:rPr lang="zh-CN" altLang="en-US" dirty="0"/>
              <a:t>架构，以概率的方式学习潜在空间中隐变量的分布，使用求最大化变分下界的方式近似求解两个分布的</a:t>
            </a:r>
            <a:r>
              <a:rPr lang="en-US" altLang="zh-CN" dirty="0"/>
              <a:t>KL</a:t>
            </a:r>
            <a:r>
              <a:rPr lang="zh-CN" altLang="en-US" dirty="0"/>
              <a:t>散度。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DDB5F6-5C59-B1D8-D9AA-2C741BE2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F5B5B2-0A6E-E48E-AF9F-21A697FA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08" y="2805566"/>
            <a:ext cx="59023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71035F-31C1-6AA2-9318-B5C47C2293DD}"/>
              </a:ext>
            </a:extLst>
          </p:cNvPr>
          <p:cNvCxnSpPr/>
          <p:nvPr/>
        </p:nvCxnSpPr>
        <p:spPr>
          <a:xfrm flipH="1">
            <a:off x="3377868" y="3994803"/>
            <a:ext cx="1440611" cy="83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119F713-092E-0274-2F55-B653E545D14C}"/>
              </a:ext>
            </a:extLst>
          </p:cNvPr>
          <p:cNvSpPr txBox="1"/>
          <p:nvPr/>
        </p:nvSpPr>
        <p:spPr>
          <a:xfrm>
            <a:off x="3104498" y="4785505"/>
            <a:ext cx="9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隐变量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E73D9B8-348A-44E0-5213-C31A0C790CB1}"/>
              </a:ext>
            </a:extLst>
          </p:cNvPr>
          <p:cNvSpPr/>
          <p:nvPr/>
        </p:nvSpPr>
        <p:spPr>
          <a:xfrm>
            <a:off x="4818479" y="3641316"/>
            <a:ext cx="255917" cy="45336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015DB9C-38FD-2353-EDAF-3AF98D0CA958}"/>
              </a:ext>
            </a:extLst>
          </p:cNvPr>
          <p:cNvSpPr/>
          <p:nvPr/>
        </p:nvSpPr>
        <p:spPr>
          <a:xfrm>
            <a:off x="5852212" y="3574246"/>
            <a:ext cx="1319841" cy="52043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C45BD5-F474-5191-99A4-664667A5E98B}"/>
              </a:ext>
            </a:extLst>
          </p:cNvPr>
          <p:cNvCxnSpPr>
            <a:cxnSpLocks/>
          </p:cNvCxnSpPr>
          <p:nvPr/>
        </p:nvCxnSpPr>
        <p:spPr>
          <a:xfrm>
            <a:off x="6464687" y="4094677"/>
            <a:ext cx="1966823" cy="70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2BB2206-EB83-9033-71FA-EE4061417555}"/>
              </a:ext>
            </a:extLst>
          </p:cNvPr>
          <p:cNvSpPr txBox="1"/>
          <p:nvPr/>
        </p:nvSpPr>
        <p:spPr>
          <a:xfrm>
            <a:off x="7711933" y="4792350"/>
            <a:ext cx="257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给定输入下，</a:t>
            </a:r>
            <a:endParaRPr lang="en-US" altLang="zh-CN" dirty="0"/>
          </a:p>
          <a:p>
            <a:r>
              <a:rPr lang="zh-CN" altLang="en-US" dirty="0"/>
              <a:t>隐变量的概率分布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2F1812-01C4-7DF6-1F5D-BF18BCFF0851}"/>
              </a:ext>
            </a:extLst>
          </p:cNvPr>
          <p:cNvSpPr/>
          <p:nvPr/>
        </p:nvSpPr>
        <p:spPr>
          <a:xfrm>
            <a:off x="4269264" y="3579478"/>
            <a:ext cx="1319841" cy="52043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142184A-A225-EEAD-5A87-C77E0C002F15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5395819" y="4023694"/>
            <a:ext cx="227792" cy="65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361F5A8-7574-3BDD-6BE1-4D6D99DDA64E}"/>
              </a:ext>
            </a:extLst>
          </p:cNvPr>
          <p:cNvSpPr txBox="1"/>
          <p:nvPr/>
        </p:nvSpPr>
        <p:spPr>
          <a:xfrm>
            <a:off x="4976275" y="4786974"/>
            <a:ext cx="148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用可变化的分布来近似</a:t>
            </a:r>
            <a:r>
              <a:rPr lang="en-US" altLang="zh-CN" dirty="0"/>
              <a:t>p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2DEC24-A785-6DB5-87B2-83C25BC72A11}"/>
              </a:ext>
            </a:extLst>
          </p:cNvPr>
          <p:cNvSpPr txBox="1"/>
          <p:nvPr/>
        </p:nvSpPr>
        <p:spPr>
          <a:xfrm>
            <a:off x="713609" y="5673251"/>
            <a:ext cx="8094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</a:t>
            </a:r>
            <a:r>
              <a:rPr lang="zh-CN" altLang="en-US" sz="2800" dirty="0"/>
              <a:t>可拆解为多个独立独立的高斯分布，通过学习</a:t>
            </a:r>
            <a:r>
              <a:rPr lang="en-US" altLang="zh-CN" sz="2800" dirty="0"/>
              <a:t>q</a:t>
            </a:r>
            <a:r>
              <a:rPr lang="zh-CN" altLang="en-US" sz="2800" dirty="0"/>
              <a:t>的参数，来对原本不可求的复杂分布进行近似推理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578DD9-BE92-200D-F5AF-832CAA55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45" y="2282283"/>
            <a:ext cx="4234133" cy="747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5BD5344-C49E-2E87-8001-10E93C57EFB5}"/>
              </a:ext>
            </a:extLst>
          </p:cNvPr>
          <p:cNvSpPr txBox="1"/>
          <p:nvPr/>
        </p:nvSpPr>
        <p:spPr>
          <a:xfrm>
            <a:off x="2607774" y="2429529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target: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665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2C8CF0-E8C7-D91E-1496-455532D9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DDB5F6-5C59-B1D8-D9AA-2C741BE2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BB6E7F3-E47E-2148-7F41-7BF7D190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81" y="1370623"/>
            <a:ext cx="4234133" cy="7472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7D07100-3F8E-827E-274F-D027A7CE6403}"/>
              </a:ext>
            </a:extLst>
          </p:cNvPr>
          <p:cNvSpPr txBox="1"/>
          <p:nvPr/>
        </p:nvSpPr>
        <p:spPr>
          <a:xfrm>
            <a:off x="3626110" y="1517869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target:</a:t>
            </a:r>
            <a:endParaRPr lang="zh-CN" altLang="en-US" sz="2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789F6B-7CFC-4AA5-2962-F1098347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66" y="2684497"/>
            <a:ext cx="6628571" cy="33428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E874EEA-AEF9-F8AB-8017-4E8790AF9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437" y="3618756"/>
            <a:ext cx="4323809" cy="885714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58585B07-B432-406B-DAB4-6C41434D6007}"/>
              </a:ext>
            </a:extLst>
          </p:cNvPr>
          <p:cNvSpPr/>
          <p:nvPr/>
        </p:nvSpPr>
        <p:spPr>
          <a:xfrm>
            <a:off x="5917839" y="3803834"/>
            <a:ext cx="1086928" cy="5520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2E299E6-CFC0-F0F3-050A-C9E87B244982}"/>
              </a:ext>
            </a:extLst>
          </p:cNvPr>
          <p:cNvCxnSpPr/>
          <p:nvPr/>
        </p:nvCxnSpPr>
        <p:spPr>
          <a:xfrm>
            <a:off x="8635311" y="4504470"/>
            <a:ext cx="2791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FC257B8-CEAC-50D0-9810-A8A11B0F4800}"/>
              </a:ext>
            </a:extLst>
          </p:cNvPr>
          <p:cNvSpPr txBox="1"/>
          <p:nvPr/>
        </p:nvSpPr>
        <p:spPr>
          <a:xfrm>
            <a:off x="9169918" y="4592862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Lower bound </a:t>
            </a:r>
            <a:endParaRPr lang="zh-CN" altLang="en-US" sz="2400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5417670-8CDE-B00F-3D4E-C4EA76B4F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32" y="2631007"/>
            <a:ext cx="1985179" cy="552091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7CFD1764-E95E-A02A-71EF-A7AEB6251D13}"/>
              </a:ext>
            </a:extLst>
          </p:cNvPr>
          <p:cNvSpPr/>
          <p:nvPr/>
        </p:nvSpPr>
        <p:spPr>
          <a:xfrm rot="10800000">
            <a:off x="4940461" y="2680757"/>
            <a:ext cx="1086928" cy="5520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1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652179-7E4F-F588-0684-03021091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生成器判别器架构，通过对抗学习来跳过求隐变量参数概率分布的问题，直接通过神经网络学习判断两个分布相似度的衡量标准，博弈论思想。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0D612E-8E38-4938-F258-1FF4E598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BF9F1E-558E-93EA-F59D-592BAC1E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919" y="3658700"/>
            <a:ext cx="7154881" cy="24044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2E9886-92D6-454F-C7B5-0374C7A3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22" y="2774935"/>
            <a:ext cx="9888669" cy="95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179827-04E1-12C4-D058-0DA3393DF2E9}"/>
              </a:ext>
            </a:extLst>
          </p:cNvPr>
          <p:cNvSpPr txBox="1"/>
          <p:nvPr/>
        </p:nvSpPr>
        <p:spPr>
          <a:xfrm>
            <a:off x="815009" y="2991601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loss: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9F9B3D-A75D-944C-8208-ED88F084B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225011" y="4091078"/>
            <a:ext cx="876190" cy="3238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4BBE59-2C40-66F0-9D26-269D7DA968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007"/>
          <a:stretch/>
        </p:blipFill>
        <p:spPr>
          <a:xfrm>
            <a:off x="2686297" y="5210554"/>
            <a:ext cx="904762" cy="2622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BDAF50C-DF82-9342-BD8C-967BA0D33CCA}"/>
              </a:ext>
            </a:extLst>
          </p:cNvPr>
          <p:cNvSpPr txBox="1"/>
          <p:nvPr/>
        </p:nvSpPr>
        <p:spPr>
          <a:xfrm>
            <a:off x="814100" y="4010667"/>
            <a:ext cx="160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generator: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E9633E-3F97-51EA-6756-217A064081E1}"/>
              </a:ext>
            </a:extLst>
          </p:cNvPr>
          <p:cNvSpPr txBox="1"/>
          <p:nvPr/>
        </p:nvSpPr>
        <p:spPr>
          <a:xfrm>
            <a:off x="814099" y="5052699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discriminator: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314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652179-7E4F-F588-0684-03021091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CycleGAN</a:t>
            </a:r>
            <a:r>
              <a:rPr lang="zh-CN" altLang="en-US" dirty="0"/>
              <a:t>用于图像风格迁移的</a:t>
            </a:r>
            <a:r>
              <a:rPr lang="en-US" altLang="zh-CN" dirty="0"/>
              <a:t>demo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0D612E-8E38-4938-F258-1FF4E598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FF7EE6E-FBEF-4353-6339-F0F111E1DEC4}"/>
              </a:ext>
            </a:extLst>
          </p:cNvPr>
          <p:cNvGrpSpPr/>
          <p:nvPr/>
        </p:nvGrpSpPr>
        <p:grpSpPr>
          <a:xfrm>
            <a:off x="930421" y="2001529"/>
            <a:ext cx="7152530" cy="4400721"/>
            <a:chOff x="2224384" y="831779"/>
            <a:chExt cx="8597690" cy="569104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3A9555B-C93B-C43E-BF1F-F0B52469A486}"/>
                </a:ext>
              </a:extLst>
            </p:cNvPr>
            <p:cNvSpPr txBox="1"/>
            <p:nvPr/>
          </p:nvSpPr>
          <p:spPr>
            <a:xfrm>
              <a:off x="6236288" y="889091"/>
              <a:ext cx="4585786" cy="66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Ground Truth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71AE79A-F12C-9DC8-6C63-05FD392D2CAB}"/>
                </a:ext>
              </a:extLst>
            </p:cNvPr>
            <p:cNvSpPr txBox="1"/>
            <p:nvPr/>
          </p:nvSpPr>
          <p:spPr>
            <a:xfrm>
              <a:off x="2501533" y="831779"/>
              <a:ext cx="2000010" cy="66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Input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A86177C-8D07-7B72-35FB-AB42A2E26262}"/>
                </a:ext>
              </a:extLst>
            </p:cNvPr>
            <p:cNvSpPr txBox="1"/>
            <p:nvPr/>
          </p:nvSpPr>
          <p:spPr>
            <a:xfrm>
              <a:off x="4792129" y="889091"/>
              <a:ext cx="2433182" cy="66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CycleGAN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8D54DE3-AC93-5903-B900-776EFF181851}"/>
                </a:ext>
              </a:extLst>
            </p:cNvPr>
            <p:cNvGrpSpPr/>
            <p:nvPr/>
          </p:nvGrpSpPr>
          <p:grpSpPr>
            <a:xfrm>
              <a:off x="2224384" y="1498623"/>
              <a:ext cx="7566968" cy="5024196"/>
              <a:chOff x="2224384" y="1498623"/>
              <a:chExt cx="7566968" cy="5024196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E8BBB6B6-8026-8455-E225-4C8B4EE4B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8951" y="3998712"/>
                <a:ext cx="2520462" cy="2513144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77B8AB8-EEBD-C9A7-4F88-4D7140AEB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4384" y="1506280"/>
                <a:ext cx="2524106" cy="2492433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031DA272-7968-C5F3-5136-23489BC6E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4384" y="3998713"/>
                <a:ext cx="2524106" cy="2524106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08FD1D46-1308-0EE8-F668-7570450BB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0890" y="1498623"/>
                <a:ext cx="2520462" cy="2500089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3EFF051-7A59-5705-22F7-85184A3BA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8488" y="3987751"/>
                <a:ext cx="2520463" cy="2524105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30196688-7C33-1F67-C7A8-E6FBFB7F8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8488" y="1506280"/>
                <a:ext cx="2524105" cy="2492433"/>
              </a:xfrm>
              <a:prstGeom prst="rect">
                <a:avLst/>
              </a:prstGeom>
            </p:spPr>
          </p:pic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B5E130A-6A2B-E9F3-DEEF-DB047F930443}"/>
              </a:ext>
            </a:extLst>
          </p:cNvPr>
          <p:cNvSpPr txBox="1"/>
          <p:nvPr/>
        </p:nvSpPr>
        <p:spPr>
          <a:xfrm>
            <a:off x="8319341" y="2517181"/>
            <a:ext cx="30352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训练方式复杂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可能出现模型不收敛、模式崩溃、梯度消失的问题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从数学原理上不</a:t>
            </a:r>
            <a:r>
              <a:rPr lang="en-US" altLang="zh-CN" sz="2800" dirty="0"/>
              <a:t>interpretable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732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FF5AC9-2D58-6B98-8C74-7057789C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定义一个前向加高斯噪声，反向去除噪声的马尔可夫过程，前向过程类似于“变分后验”过程，学习从数据样本到高斯分布的映射，然后学一个生成器，去模仿先前定义的映射的每一个</a:t>
            </a:r>
            <a:r>
              <a:rPr lang="en-US" altLang="zh-CN" dirty="0"/>
              <a:t>step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58948A-3C91-FD32-764D-80FF3A4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Model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845860-CD76-19F8-2575-04204363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43" y="3271509"/>
            <a:ext cx="7485714" cy="12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A2B00A-FEA0-7492-978C-24462027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97" y="5128578"/>
            <a:ext cx="3101609" cy="3886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616004-F00A-78BB-1570-FB5EAB3F3CE8}"/>
              </a:ext>
            </a:extLst>
          </p:cNvPr>
          <p:cNvSpPr txBox="1"/>
          <p:nvPr/>
        </p:nvSpPr>
        <p:spPr>
          <a:xfrm>
            <a:off x="349183" y="5085934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forward: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543F33C-0C8A-2082-7083-0D3CBD6C4CB0}"/>
              </a:ext>
            </a:extLst>
          </p:cNvPr>
          <p:cNvSpPr/>
          <p:nvPr/>
        </p:nvSpPr>
        <p:spPr>
          <a:xfrm>
            <a:off x="2277374" y="5249358"/>
            <a:ext cx="269483" cy="26787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7C7939-25E4-4F0A-2ACA-6F22EF600A4A}"/>
              </a:ext>
            </a:extLst>
          </p:cNvPr>
          <p:cNvCxnSpPr>
            <a:cxnSpLocks/>
          </p:cNvCxnSpPr>
          <p:nvPr/>
        </p:nvCxnSpPr>
        <p:spPr>
          <a:xfrm flipH="1">
            <a:off x="1508697" y="5473486"/>
            <a:ext cx="844446" cy="36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3536872-0BCD-3DA8-0210-6145FB06D999}"/>
              </a:ext>
            </a:extLst>
          </p:cNvPr>
          <p:cNvSpPr txBox="1"/>
          <p:nvPr/>
        </p:nvSpPr>
        <p:spPr>
          <a:xfrm>
            <a:off x="1038064" y="5832508"/>
            <a:ext cx="9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超参数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2C1274-BE5E-7743-303D-D7F7E65D85D3}"/>
              </a:ext>
            </a:extLst>
          </p:cNvPr>
          <p:cNvSpPr/>
          <p:nvPr/>
        </p:nvSpPr>
        <p:spPr>
          <a:xfrm>
            <a:off x="4155057" y="5249358"/>
            <a:ext cx="455249" cy="22412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E8F950-4089-F07B-8D25-71F2621ACD88}"/>
              </a:ext>
            </a:extLst>
          </p:cNvPr>
          <p:cNvCxnSpPr>
            <a:cxnSpLocks/>
          </p:cNvCxnSpPr>
          <p:nvPr/>
        </p:nvCxnSpPr>
        <p:spPr>
          <a:xfrm flipH="1">
            <a:off x="3384167" y="5415939"/>
            <a:ext cx="844446" cy="36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3F1371E-9FE6-8D9C-D277-21A32F7665E2}"/>
              </a:ext>
            </a:extLst>
          </p:cNvPr>
          <p:cNvSpPr txBox="1"/>
          <p:nvPr/>
        </p:nvSpPr>
        <p:spPr>
          <a:xfrm>
            <a:off x="2198190" y="5822668"/>
            <a:ext cx="345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高斯噪声，服从标准正态分布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CA2AFA-4626-26EA-23F7-BF9EAFABD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742" y="5148043"/>
            <a:ext cx="2751058" cy="426757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3DB6DDA4-3EC0-7B80-2AC5-5C0AA8E6F197}"/>
              </a:ext>
            </a:extLst>
          </p:cNvPr>
          <p:cNvSpPr/>
          <p:nvPr/>
        </p:nvSpPr>
        <p:spPr>
          <a:xfrm>
            <a:off x="5223079" y="5146885"/>
            <a:ext cx="1086928" cy="5520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CA0E53-1A70-0936-C9AA-300E0CE24886}"/>
              </a:ext>
            </a:extLst>
          </p:cNvPr>
          <p:cNvSpPr txBox="1"/>
          <p:nvPr/>
        </p:nvSpPr>
        <p:spPr>
          <a:xfrm>
            <a:off x="7187055" y="5152462"/>
            <a:ext cx="184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递推结果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361227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469</Words>
  <Application>Microsoft Office PowerPoint</Application>
  <PresentationFormat>宽屏</PresentationFormat>
  <Paragraphs>75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Arial</vt:lpstr>
      <vt:lpstr>Times New Roman</vt:lpstr>
      <vt:lpstr>A000120140530A99PPBG</vt:lpstr>
      <vt:lpstr>基于MindSpore的Falcon大模型迁移与性能研究</vt:lpstr>
      <vt:lpstr>生成模型</vt:lpstr>
      <vt:lpstr>浅层生成模型</vt:lpstr>
      <vt:lpstr>深度生成模型</vt:lpstr>
      <vt:lpstr>VAE</vt:lpstr>
      <vt:lpstr>VAE</vt:lpstr>
      <vt:lpstr>GAN</vt:lpstr>
      <vt:lpstr>GAN</vt:lpstr>
      <vt:lpstr>Diffusion Model </vt:lpstr>
      <vt:lpstr>Diffusion Model</vt:lpstr>
      <vt:lpstr>Diffusion Model</vt:lpstr>
      <vt:lpstr>Diffusion Model</vt:lpstr>
      <vt:lpstr>后续计划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25</cp:revision>
  <dcterms:created xsi:type="dcterms:W3CDTF">2018-08-10T09:41:38Z</dcterms:created>
  <dcterms:modified xsi:type="dcterms:W3CDTF">2024-02-11T09:23:29Z</dcterms:modified>
</cp:coreProperties>
</file>