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7" r:id="rId2"/>
    <p:sldId id="271" r:id="rId3"/>
    <p:sldId id="277" r:id="rId4"/>
    <p:sldId id="278" r:id="rId5"/>
    <p:sldId id="282" r:id="rId6"/>
    <p:sldId id="283" r:id="rId7"/>
    <p:sldId id="279" r:id="rId8"/>
    <p:sldId id="284" r:id="rId9"/>
    <p:sldId id="276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E1324"/>
    <a:srgbClr val="0C49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79924" autoAdjust="0"/>
  </p:normalViewPr>
  <p:slideViewPr>
    <p:cSldViewPr snapToGrid="0" showGuides="1">
      <p:cViewPr varScale="1">
        <p:scale>
          <a:sx n="61" d="100"/>
          <a:sy n="61" d="100"/>
        </p:scale>
        <p:origin x="192" y="3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5BCEC9-DDE4-4B30-87D6-0017517D5E27}" type="datetimeFigureOut">
              <a:rPr lang="zh-CN" altLang="en-US" smtClean="0"/>
              <a:t>2024/2/11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D4487E-253C-4F2A-AD3B-D7DF4058A6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7275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819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照片为学生拍摄的礼堂</a:t>
            </a:r>
          </a:p>
        </p:txBody>
      </p:sp>
      <p:sp>
        <p:nvSpPr>
          <p:cNvPr id="819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华文中宋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华文中宋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华文中宋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华文中宋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华文中宋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华文中宋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华文中宋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华文中宋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华文中宋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F000F6D-74D8-0C46-B428-4DE0EB034880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宋体" charset="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宋体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93394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32C326A-3541-E547-8C03-5779D23648EF}" type="datetimeFigureOut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2024/2/11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3597BDB-C194-6F4E-8639-1B954A600FDB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06794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40768"/>
            <a:ext cx="10515600" cy="5061482"/>
          </a:xfrm>
        </p:spPr>
        <p:txBody>
          <a:bodyPr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r>
              <a:rPr lang="en-US" altLang="zh-CN" dirty="0"/>
              <a:t>·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7777B4F-0286-DE44-939A-59B26D3141B7}" type="datetimeFigureOut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2024/2/11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ADB0674-9F2F-9048-8F8C-240B2AE1FAC2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5009" y="0"/>
            <a:ext cx="10538791" cy="1021543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000" b="1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grpSp>
        <p:nvGrpSpPr>
          <p:cNvPr id="16" name="组合 15"/>
          <p:cNvGrpSpPr/>
          <p:nvPr userDrawn="1"/>
        </p:nvGrpSpPr>
        <p:grpSpPr>
          <a:xfrm>
            <a:off x="815009" y="1021543"/>
            <a:ext cx="10538791" cy="0"/>
            <a:chOff x="815009" y="1021543"/>
            <a:chExt cx="10538791" cy="0"/>
          </a:xfrm>
        </p:grpSpPr>
        <p:cxnSp>
          <p:nvCxnSpPr>
            <p:cNvPr id="8" name="直接连接符 7"/>
            <p:cNvCxnSpPr/>
            <p:nvPr userDrawn="1"/>
          </p:nvCxnSpPr>
          <p:spPr>
            <a:xfrm>
              <a:off x="815009" y="1021543"/>
              <a:ext cx="713715" cy="0"/>
            </a:xfrm>
            <a:prstGeom prst="line">
              <a:avLst/>
            </a:prstGeom>
            <a:ln w="44450">
              <a:solidFill>
                <a:srgbClr val="AE132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 userDrawn="1"/>
          </p:nvCxnSpPr>
          <p:spPr>
            <a:xfrm>
              <a:off x="1683945" y="1021543"/>
              <a:ext cx="9669855" cy="0"/>
            </a:xfrm>
            <a:prstGeom prst="line">
              <a:avLst/>
            </a:prstGeom>
            <a:ln w="444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图片 9" descr="横版组合——透明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610600" y="6073474"/>
            <a:ext cx="3086577" cy="6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1548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7F89CA9-0F6A-E745-B1B5-0B3A7BE5D970}" type="datetimeFigureOut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2024/2/11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B721F5A-A6F2-4C4E-BFC8-8F7E8C0B0E84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5009" y="0"/>
            <a:ext cx="10515600" cy="1021543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lnSpc>
                <a:spcPct val="100000"/>
              </a:lnSpc>
              <a:defRPr lang="en-US" sz="4000" b="1" dirty="0"/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en-US" dirty="0"/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15009" y="1021543"/>
            <a:ext cx="10538791" cy="0"/>
            <a:chOff x="815009" y="1021543"/>
            <a:chExt cx="10538791" cy="0"/>
          </a:xfrm>
        </p:grpSpPr>
        <p:cxnSp>
          <p:nvCxnSpPr>
            <p:cNvPr id="7" name="直接连接符 6"/>
            <p:cNvCxnSpPr/>
            <p:nvPr userDrawn="1"/>
          </p:nvCxnSpPr>
          <p:spPr>
            <a:xfrm>
              <a:off x="815009" y="1021543"/>
              <a:ext cx="713715" cy="0"/>
            </a:xfrm>
            <a:prstGeom prst="line">
              <a:avLst/>
            </a:prstGeom>
            <a:ln w="44450">
              <a:solidFill>
                <a:srgbClr val="AE132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 userDrawn="1"/>
          </p:nvCxnSpPr>
          <p:spPr>
            <a:xfrm>
              <a:off x="1683945" y="1021543"/>
              <a:ext cx="9669855" cy="0"/>
            </a:xfrm>
            <a:prstGeom prst="line">
              <a:avLst/>
            </a:prstGeom>
            <a:ln w="444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" name="图片 8" descr="横版组合——透明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610600" y="6073474"/>
            <a:ext cx="3086577" cy="6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10600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0E72066-6174-6145-AA6B-3DE5C9EA0DC8}" type="datetimeFigureOut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2024/2/11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D0C70D4-B8A7-1C47-A003-56128FA9BF31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6972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ST1"/>
          <p:cNvSpPr>
            <a:spLocks noGrp="1"/>
          </p:cNvSpPr>
          <p:nvPr>
            <p:ph type="title"/>
          </p:nvPr>
        </p:nvSpPr>
        <p:spPr>
          <a:xfrm>
            <a:off x="2098675" y="2108200"/>
            <a:ext cx="7994651" cy="1235075"/>
          </a:xfrm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accent1">
                    <a:lumMod val="75000"/>
                  </a:schemeClr>
                </a:solidFill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41EA215-7A23-544C-A92E-4577682AAD9A}" type="datetimeFigureOut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2024/2/11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4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5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50E2911-4B38-3847-BB6A-657490750D80}" type="slidenum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6236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7C40F-0D87-4C47-A7B0-B93EF7B2BEDD}" type="datetimeFigureOut">
              <a:rPr lang="zh-CN" altLang="en-US" smtClean="0"/>
              <a:t>2024/2/11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942B8-D311-4E7D-8579-3E51C69EB1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5674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7C40F-0D87-4C47-A7B0-B93EF7B2BEDD}" type="datetimeFigureOut">
              <a:rPr lang="zh-CN" altLang="en-US" smtClean="0"/>
              <a:t>2024/2/11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942B8-D311-4E7D-8579-3E51C69EB1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9575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3C5E0C2-28B8-CE44-9D60-588CFEE87B31}" type="datetimeFigureOut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2024/2/11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1093995-55F8-9440-9010-524D68AC1856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75512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75" r:id="rId6"/>
    <p:sldLayoutId id="2147483677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2088106"/>
            <a:ext cx="12192000" cy="255927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alpha val="50000"/>
                </a:prst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933085"/>
            <a:ext cx="9144000" cy="1992963"/>
          </a:xfrm>
        </p:spPr>
        <p:txBody>
          <a:bodyPr>
            <a:normAutofit/>
          </a:bodyPr>
          <a:lstStyle/>
          <a:p>
            <a:r>
              <a:rPr lang="zh-CN" altLang="en-US" b="1" dirty="0"/>
              <a:t>基于</a:t>
            </a:r>
            <a:r>
              <a:rPr lang="en-US" altLang="zh-CN" b="1" dirty="0" err="1"/>
              <a:t>MindSpore</a:t>
            </a:r>
            <a:r>
              <a:rPr lang="zh-CN" altLang="en-US" b="1" dirty="0"/>
              <a:t>的</a:t>
            </a:r>
            <a:r>
              <a:rPr lang="en-US" altLang="zh-CN" b="1" dirty="0"/>
              <a:t>Falcon</a:t>
            </a:r>
            <a:r>
              <a:rPr lang="zh-CN" altLang="en-US" b="1" dirty="0"/>
              <a:t>大模型迁移与性能研究</a:t>
            </a:r>
          </a:p>
        </p:txBody>
      </p:sp>
      <p:pic>
        <p:nvPicPr>
          <p:cNvPr id="6" name="图片 5" descr="横版组合——透明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23853" y="698565"/>
            <a:ext cx="5144295" cy="10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A1E53391-BBA8-D57E-7641-BDA515C31DE8}"/>
              </a:ext>
            </a:extLst>
          </p:cNvPr>
          <p:cNvSpPr txBox="1"/>
          <p:nvPr/>
        </p:nvSpPr>
        <p:spPr>
          <a:xfrm>
            <a:off x="4139513" y="6242447"/>
            <a:ext cx="391297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latin typeface="+mn-ea"/>
              </a:rPr>
              <a:t>曾子瑄</a:t>
            </a:r>
            <a:endParaRPr lang="en-US" altLang="zh-CN" sz="2000" dirty="0">
              <a:latin typeface="+mn-ea"/>
            </a:endParaRPr>
          </a:p>
          <a:p>
            <a:pPr algn="ctr"/>
            <a:r>
              <a:rPr lang="en-US" altLang="zh-CN" dirty="0">
                <a:latin typeface="+mn-ea"/>
              </a:rPr>
              <a:t>2024.01.04</a:t>
            </a:r>
            <a:endParaRPr lang="zh-CN" altLang="en-US" dirty="0">
              <a:latin typeface="+mn-ea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1C2EFCD-EFDC-32E5-269A-C40FE3CE6DBB}"/>
              </a:ext>
            </a:extLst>
          </p:cNvPr>
          <p:cNvSpPr txBox="1"/>
          <p:nvPr/>
        </p:nvSpPr>
        <p:spPr>
          <a:xfrm>
            <a:off x="5384539" y="5780782"/>
            <a:ext cx="15959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Week 11</a:t>
            </a:r>
            <a:endParaRPr lang="zh-CN" altLang="en-US" sz="2400" b="1" dirty="0"/>
          </a:p>
        </p:txBody>
      </p:sp>
      <p:sp>
        <p:nvSpPr>
          <p:cNvPr id="7" name="副标题 2">
            <a:extLst>
              <a:ext uri="{FF2B5EF4-FFF2-40B4-BE49-F238E27FC236}">
                <a16:creationId xmlns:a16="http://schemas.microsoft.com/office/drawing/2014/main" id="{CA41BE9F-F188-9F99-99D2-0C3E30548C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05618"/>
            <a:ext cx="9144000" cy="1970829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tokenizer(stage 2)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648486646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4AB19321-96AF-577C-1248-2CB1BB5F3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分词</a:t>
            </a:r>
          </a:p>
        </p:txBody>
      </p:sp>
      <p:pic>
        <p:nvPicPr>
          <p:cNvPr id="1026" name="Picture 2" descr="大模型基础组件 - Tokenizer">
            <a:extLst>
              <a:ext uri="{FF2B5EF4-FFF2-40B4-BE49-F238E27FC236}">
                <a16:creationId xmlns:a16="http://schemas.microsoft.com/office/drawing/2014/main" id="{F9B6195A-9B93-1547-4027-828DA1F199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6935" y="1379581"/>
            <a:ext cx="9538129" cy="2471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E38B0D83-D400-92B3-64DB-8A7202AEE15C}"/>
              </a:ext>
            </a:extLst>
          </p:cNvPr>
          <p:cNvSpPr txBox="1"/>
          <p:nvPr/>
        </p:nvSpPr>
        <p:spPr>
          <a:xfrm>
            <a:off x="1037968" y="4209239"/>
            <a:ext cx="714220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+mn-ea"/>
              </a:rPr>
              <a:t>基于词的切分</a:t>
            </a:r>
            <a:endParaRPr lang="en-US" altLang="zh-CN" sz="2000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+mn-ea"/>
              </a:rPr>
              <a:t>基于字的切分</a:t>
            </a:r>
            <a:endParaRPr lang="en-US" altLang="zh-CN" sz="2000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+mn-ea"/>
              </a:rPr>
              <a:t>基于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subword</a:t>
            </a:r>
            <a:r>
              <a:rPr lang="zh-CN" altLang="en-US" sz="2000" dirty="0">
                <a:latin typeface="+mn-ea"/>
              </a:rPr>
              <a:t>的切分</a:t>
            </a:r>
            <a:endParaRPr lang="en-US" altLang="zh-CN" sz="2000" dirty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BPE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WordPiece</a:t>
            </a: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Unigram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0947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2">
            <a:extLst>
              <a:ext uri="{FF2B5EF4-FFF2-40B4-BE49-F238E27FC236}">
                <a16:creationId xmlns:a16="http://schemas.microsoft.com/office/drawing/2014/main" id="{08BF3671-2D1A-DA32-EEB4-0A6003516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009" y="0"/>
            <a:ext cx="10538791" cy="1021543"/>
          </a:xfrm>
        </p:spPr>
        <p:txBody>
          <a:bodyPr/>
          <a:lstStyle/>
          <a:p>
            <a:r>
              <a:rPr lang="zh-CN" altLang="en-US" dirty="0"/>
              <a:t>基于</a:t>
            </a:r>
            <a:r>
              <a:rPr lang="en-US" altLang="zh-CN" dirty="0" err="1"/>
              <a:t>subword</a:t>
            </a:r>
            <a:r>
              <a:rPr lang="zh-CN" altLang="en-US" dirty="0"/>
              <a:t>的分词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87A7B76-9633-31A1-3123-D8E987237A70}"/>
              </a:ext>
            </a:extLst>
          </p:cNvPr>
          <p:cNvSpPr txBox="1"/>
          <p:nvPr/>
        </p:nvSpPr>
        <p:spPr>
          <a:xfrm>
            <a:off x="2001794" y="1719133"/>
            <a:ext cx="276791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基于词的切分：</a:t>
            </a:r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词表规模过大</a:t>
            </a:r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&lt;</a:t>
            </a:r>
            <a:r>
              <a:rPr lang="en-US" altLang="zh-CN" sz="2000" dirty="0" err="1"/>
              <a:t>unk</a:t>
            </a:r>
            <a:r>
              <a:rPr lang="en-US" altLang="zh-CN" sz="2000" dirty="0"/>
              <a:t>&gt;</a:t>
            </a:r>
            <a:r>
              <a:rPr lang="zh-CN" altLang="en-US" sz="2000" dirty="0"/>
              <a:t>造成信息丢失</a:t>
            </a:r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无法捕捉词缀间关系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30EAA10-F37C-A3B7-96A6-CBF385A9355E}"/>
              </a:ext>
            </a:extLst>
          </p:cNvPr>
          <p:cNvSpPr txBox="1"/>
          <p:nvPr/>
        </p:nvSpPr>
        <p:spPr>
          <a:xfrm>
            <a:off x="7113376" y="1719133"/>
            <a:ext cx="276791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基于字的切分：</a:t>
            </a:r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单个</a:t>
            </a:r>
            <a:r>
              <a:rPr lang="en-US" altLang="zh-CN" sz="2000" dirty="0"/>
              <a:t>token</a:t>
            </a:r>
            <a:r>
              <a:rPr lang="zh-CN" altLang="en-US" sz="2000" dirty="0"/>
              <a:t>信息密度低</a:t>
            </a:r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向量化序列过长</a:t>
            </a:r>
            <a:endParaRPr lang="en-US" altLang="zh-CN" sz="2000" dirty="0"/>
          </a:p>
        </p:txBody>
      </p:sp>
      <p:sp>
        <p:nvSpPr>
          <p:cNvPr id="7" name="左大括号 6">
            <a:extLst>
              <a:ext uri="{FF2B5EF4-FFF2-40B4-BE49-F238E27FC236}">
                <a16:creationId xmlns:a16="http://schemas.microsoft.com/office/drawing/2014/main" id="{750DAF9F-1DA9-4F2D-20BF-C0C85CD40E96}"/>
              </a:ext>
            </a:extLst>
          </p:cNvPr>
          <p:cNvSpPr/>
          <p:nvPr/>
        </p:nvSpPr>
        <p:spPr>
          <a:xfrm rot="16200000">
            <a:off x="5388600" y="1092517"/>
            <a:ext cx="794902" cy="506009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9D0115F-7ECC-3B63-4804-48DE07A68F40}"/>
              </a:ext>
            </a:extLst>
          </p:cNvPr>
          <p:cNvSpPr txBox="1"/>
          <p:nvPr/>
        </p:nvSpPr>
        <p:spPr>
          <a:xfrm>
            <a:off x="4588475" y="4202553"/>
            <a:ext cx="27679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基于</a:t>
            </a:r>
            <a:r>
              <a:rPr lang="en-US" altLang="zh-CN" sz="2000" dirty="0" err="1"/>
              <a:t>subword</a:t>
            </a:r>
            <a:r>
              <a:rPr lang="zh-CN" altLang="en-US" sz="2000" dirty="0"/>
              <a:t>的切分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05470E2-9D3B-9682-483F-951DB926DE8A}"/>
              </a:ext>
            </a:extLst>
          </p:cNvPr>
          <p:cNvSpPr txBox="1"/>
          <p:nvPr/>
        </p:nvSpPr>
        <p:spPr>
          <a:xfrm>
            <a:off x="5268097" y="3222449"/>
            <a:ext cx="27679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balance</a:t>
            </a:r>
            <a:endParaRPr lang="zh-CN" altLang="en-US" sz="20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F7DAEC8-6A32-C9F4-8135-A2241629A043}"/>
              </a:ext>
            </a:extLst>
          </p:cNvPr>
          <p:cNvSpPr txBox="1"/>
          <p:nvPr/>
        </p:nvSpPr>
        <p:spPr>
          <a:xfrm>
            <a:off x="1289222" y="4785202"/>
            <a:ext cx="365348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基本原则：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尽量保留高频词</a:t>
            </a:r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切分低频词为包含语义信息的子词  </a:t>
            </a:r>
            <a:r>
              <a:rPr lang="en-US" altLang="zh-CN" sz="2000" dirty="0"/>
              <a:t>e.g. </a:t>
            </a:r>
            <a:r>
              <a:rPr lang="en-US" altLang="zh-CN" sz="2000" dirty="0" err="1"/>
              <a:t>BertTokenizer</a:t>
            </a:r>
            <a:r>
              <a:rPr lang="zh-CN" altLang="en-US" sz="2000" dirty="0"/>
              <a:t>中</a:t>
            </a:r>
            <a:r>
              <a:rPr lang="en-US" altLang="zh-CN" sz="2000" dirty="0"/>
              <a:t>words =&gt; [word, ##s]</a:t>
            </a:r>
          </a:p>
        </p:txBody>
      </p:sp>
    </p:spTree>
    <p:extLst>
      <p:ext uri="{BB962C8B-B14F-4D97-AF65-F5344CB8AC3E}">
        <p14:creationId xmlns:p14="http://schemas.microsoft.com/office/powerpoint/2010/main" val="4183558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D631A5DE-3D4F-A909-0F72-D2ED663CE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Tokenize</a:t>
            </a:r>
            <a:r>
              <a:rPr lang="zh-CN" altLang="en-US" dirty="0"/>
              <a:t> </a:t>
            </a:r>
            <a:r>
              <a:rPr lang="en-US" altLang="zh-CN" dirty="0"/>
              <a:t>pipeline</a:t>
            </a:r>
            <a:endParaRPr lang="zh-CN" altLang="en-US" dirty="0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867E8113-8E22-05DC-5F7D-D813F66307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1833" y="1336460"/>
            <a:ext cx="6858000" cy="500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3669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D631A5DE-3D4F-A909-0F72-D2ED663CE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Tokenize</a:t>
            </a:r>
            <a:r>
              <a:rPr lang="zh-CN" altLang="en-US" dirty="0"/>
              <a:t> </a:t>
            </a:r>
            <a:r>
              <a:rPr lang="en-US" altLang="zh-CN" dirty="0"/>
              <a:t>pipeline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33078EE-DBD2-FF87-5BD1-88BA6CB442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232" y="1906343"/>
            <a:ext cx="11067535" cy="233311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00306C40-0229-948C-2018-9900DCC31113}"/>
              </a:ext>
            </a:extLst>
          </p:cNvPr>
          <p:cNvSpPr txBox="1"/>
          <p:nvPr/>
        </p:nvSpPr>
        <p:spPr>
          <a:xfrm>
            <a:off x="1717589" y="1263888"/>
            <a:ext cx="87568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Normalization =&gt; Pre-tokenization =&gt; Model =&gt;Postprocessor</a:t>
            </a:r>
            <a:endParaRPr lang="zh-CN" altLang="en-US" sz="20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AF927A7-CFB2-A901-74A1-36B395B27A40}"/>
              </a:ext>
            </a:extLst>
          </p:cNvPr>
          <p:cNvSpPr txBox="1"/>
          <p:nvPr/>
        </p:nvSpPr>
        <p:spPr>
          <a:xfrm>
            <a:off x="562232" y="4396386"/>
            <a:ext cx="1011606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input: Hello, how are  you?</a:t>
            </a:r>
          </a:p>
          <a:p>
            <a:r>
              <a:rPr lang="en-US" altLang="zh-CN" dirty="0"/>
              <a:t>pre-tokenize:</a:t>
            </a:r>
          </a:p>
          <a:p>
            <a:r>
              <a:rPr lang="en-US" altLang="zh-CN" dirty="0"/>
              <a:t>[BERT]: [('Hello', (0, 5)), (',', (5, 6)), ('how', (7, 10)), ('are', (11, 14)), ('you', (16, 19)), ('?', (19, 20))]</a:t>
            </a:r>
          </a:p>
          <a:p>
            <a:endParaRPr lang="en-US" altLang="zh-CN" dirty="0"/>
          </a:p>
          <a:p>
            <a:r>
              <a:rPr lang="en-US" altLang="zh-CN" dirty="0"/>
              <a:t>[GPT2]: [('Hello', (0, 5)), (',', (5, 6)), ('</a:t>
            </a:r>
            <a:r>
              <a:rPr lang="en-US" altLang="zh-CN" dirty="0" err="1"/>
              <a:t>Ġhow</a:t>
            </a:r>
            <a:r>
              <a:rPr lang="en-US" altLang="zh-CN" dirty="0"/>
              <a:t>', (6, 10)), ('</a:t>
            </a:r>
            <a:r>
              <a:rPr lang="en-US" altLang="zh-CN" dirty="0" err="1"/>
              <a:t>Ġare</a:t>
            </a:r>
            <a:r>
              <a:rPr lang="en-US" altLang="zh-CN" dirty="0"/>
              <a:t>', (10, 14)), ('Ġ', (14, 15)), ('</a:t>
            </a:r>
            <a:r>
              <a:rPr lang="en-US" altLang="zh-CN" dirty="0" err="1"/>
              <a:t>Ġyou</a:t>
            </a:r>
            <a:r>
              <a:rPr lang="en-US" altLang="zh-CN" dirty="0"/>
              <a:t>', (15, 19)), ('?', (19, 20))]</a:t>
            </a:r>
          </a:p>
          <a:p>
            <a:endParaRPr lang="en-US" altLang="zh-CN" dirty="0"/>
          </a:p>
          <a:p>
            <a:r>
              <a:rPr lang="en-US" altLang="zh-CN" dirty="0"/>
              <a:t>[t5]: [('▁Hello,', (0, 6)), ('▁how', (7, 10)), ('▁are', (11, 14)), ('▁you?', (16, 20))]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725511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D631A5DE-3D4F-A909-0F72-D2ED663CE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Tokenize</a:t>
            </a:r>
            <a:r>
              <a:rPr lang="zh-CN" altLang="en-US" dirty="0"/>
              <a:t> </a:t>
            </a:r>
            <a:r>
              <a:rPr lang="en-US" altLang="zh-CN" dirty="0"/>
              <a:t>pipeline</a:t>
            </a:r>
            <a:endParaRPr lang="zh-CN" altLang="en-US" dirty="0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867E8113-8E22-05DC-5F7D-D813F66307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1833" y="1336460"/>
            <a:ext cx="6858000" cy="500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92973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0D3BCC54-9D08-AEC6-2497-459C3B9E9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Byte-Pair Encoding(BPE)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D0C3479-0C9F-E729-3383-41BA3CC88CD1}"/>
              </a:ext>
            </a:extLst>
          </p:cNvPr>
          <p:cNvSpPr txBox="1"/>
          <p:nvPr/>
        </p:nvSpPr>
        <p:spPr>
          <a:xfrm>
            <a:off x="815009" y="1350928"/>
            <a:ext cx="793496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Helvetica" panose="020B0604020202020204" pitchFamily="34" charset="0"/>
              </a:rPr>
              <a:t>从字符级的小词表出发，训练产生合并规则和词表</a:t>
            </a:r>
            <a:endParaRPr lang="zh-CN" altLang="en-US" sz="20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E6AAB58-8DEF-84D4-A3E7-6E9A81A635B7}"/>
              </a:ext>
            </a:extLst>
          </p:cNvPr>
          <p:cNvSpPr txBox="1"/>
          <p:nvPr/>
        </p:nvSpPr>
        <p:spPr>
          <a:xfrm>
            <a:off x="2236036" y="2600185"/>
            <a:ext cx="7268862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/>
              <a:t>'This': ['T', 'h', '</a:t>
            </a:r>
            <a:r>
              <a:rPr lang="en-US" altLang="zh-CN" sz="2000" dirty="0" err="1"/>
              <a:t>i</a:t>
            </a:r>
            <a:r>
              <a:rPr lang="en-US" altLang="zh-CN" sz="2000" dirty="0"/>
              <a:t>', 's'], </a:t>
            </a:r>
          </a:p>
          <a:p>
            <a:r>
              <a:rPr lang="en-US" altLang="zh-CN" sz="2000" dirty="0"/>
              <a:t>'</a:t>
            </a:r>
            <a:r>
              <a:rPr lang="en-US" altLang="zh-CN" sz="2000" dirty="0" err="1"/>
              <a:t>Ġis</a:t>
            </a:r>
            <a:r>
              <a:rPr lang="en-US" altLang="zh-CN" sz="2000" dirty="0"/>
              <a:t>': ['Ġ', '</a:t>
            </a:r>
            <a:r>
              <a:rPr lang="en-US" altLang="zh-CN" sz="2000" dirty="0" err="1"/>
              <a:t>i</a:t>
            </a:r>
            <a:r>
              <a:rPr lang="en-US" altLang="zh-CN" sz="2000" dirty="0"/>
              <a:t>', 's'], </a:t>
            </a:r>
          </a:p>
          <a:p>
            <a:r>
              <a:rPr lang="en-US" altLang="zh-CN" sz="2000" dirty="0"/>
              <a:t>'</a:t>
            </a:r>
            <a:r>
              <a:rPr lang="en-US" altLang="zh-CN" sz="2000" dirty="0" err="1"/>
              <a:t>Ġthe</a:t>
            </a:r>
            <a:r>
              <a:rPr lang="en-US" altLang="zh-CN" sz="2000" dirty="0"/>
              <a:t>': ['Ġ', 't', 'h', 'e'], </a:t>
            </a:r>
          </a:p>
          <a:p>
            <a:r>
              <a:rPr lang="en-US" altLang="zh-CN" sz="2000" dirty="0"/>
              <a:t>'</a:t>
            </a:r>
            <a:r>
              <a:rPr lang="en-US" altLang="zh-CN" sz="2000" dirty="0" err="1"/>
              <a:t>Ġand</a:t>
            </a:r>
            <a:r>
              <a:rPr lang="en-US" altLang="zh-CN" sz="2000" dirty="0"/>
              <a:t>': ['Ġ', 'a', 'n', 'd'], </a:t>
            </a:r>
          </a:p>
          <a:p>
            <a:r>
              <a:rPr lang="en-US" altLang="zh-CN" sz="2000" dirty="0"/>
              <a:t>'</a:t>
            </a:r>
            <a:r>
              <a:rPr lang="en-US" altLang="zh-CN" sz="2000" dirty="0" err="1"/>
              <a:t>Ġgenerate</a:t>
            </a:r>
            <a:r>
              <a:rPr lang="en-US" altLang="zh-CN" sz="2000" dirty="0"/>
              <a:t>': ['Ġ', 'g', 'e', 'n', 'e', 'r', 'a', 't', 'e'], </a:t>
            </a:r>
          </a:p>
          <a:p>
            <a:r>
              <a:rPr lang="en-US" altLang="zh-CN" sz="2000" dirty="0"/>
              <a:t>'</a:t>
            </a:r>
            <a:r>
              <a:rPr lang="en-US" altLang="zh-CN" sz="2000" dirty="0" err="1"/>
              <a:t>Ġtokens</a:t>
            </a:r>
            <a:r>
              <a:rPr lang="en-US" altLang="zh-CN" sz="2000" dirty="0"/>
              <a:t>': ['Ġ', 't', 'o', 'k', 'e', 'n', 's']</a:t>
            </a:r>
            <a:endParaRPr lang="zh-CN" altLang="en-US" sz="20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016B255-6AD3-0984-E835-12BF73A31BA0}"/>
              </a:ext>
            </a:extLst>
          </p:cNvPr>
          <p:cNvSpPr txBox="1"/>
          <p:nvPr/>
        </p:nvSpPr>
        <p:spPr>
          <a:xfrm>
            <a:off x="815009" y="5507072"/>
            <a:ext cx="793496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Helvetica" panose="020B0604020202020204" pitchFamily="34" charset="0"/>
              </a:rPr>
              <a:t>将出现频率最高的</a:t>
            </a:r>
            <a:r>
              <a:rPr lang="en-US" altLang="zh-CN" sz="2000" dirty="0">
                <a:latin typeface="Helvetica" panose="020B0604020202020204" pitchFamily="34" charset="0"/>
              </a:rPr>
              <a:t>pair</a:t>
            </a:r>
            <a:r>
              <a:rPr lang="zh-CN" altLang="en-US" sz="2000" dirty="0">
                <a:latin typeface="Helvetica" panose="020B0604020202020204" pitchFamily="34" charset="0"/>
              </a:rPr>
              <a:t>合并，迭代至词表大小达到设定要求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7553987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0D3BCC54-9D08-AEC6-2497-459C3B9E9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WordPiece&amp;Unigram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27C29F0-F5AB-4DDD-FCF8-7D357377FDE9}"/>
              </a:ext>
            </a:extLst>
          </p:cNvPr>
          <p:cNvSpPr txBox="1"/>
          <p:nvPr/>
        </p:nvSpPr>
        <p:spPr>
          <a:xfrm>
            <a:off x="815009" y="1432965"/>
            <a:ext cx="793496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 err="1"/>
              <a:t>WordPiece</a:t>
            </a:r>
            <a:r>
              <a:rPr lang="zh-CN" altLang="en-US" sz="2000" dirty="0"/>
              <a:t>  合并策略为互信息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101CB10-7066-A5F9-D0AE-B9C38F09F1A8}"/>
              </a:ext>
            </a:extLst>
          </p:cNvPr>
          <p:cNvSpPr txBox="1"/>
          <p:nvPr/>
        </p:nvSpPr>
        <p:spPr>
          <a:xfrm>
            <a:off x="815009" y="2339127"/>
            <a:ext cx="7934960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/>
              <a:t>Unigram  </a:t>
            </a:r>
            <a:r>
              <a:rPr lang="zh-CN" altLang="en-US" sz="2000" dirty="0"/>
              <a:t>大词表逐步缩减为小词表</a:t>
            </a:r>
            <a:endParaRPr lang="en-US" altLang="zh-C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/>
              <a:t>EM</a:t>
            </a:r>
            <a:r>
              <a:rPr lang="zh-CN" altLang="en-US" sz="2000" dirty="0"/>
              <a:t>算法估计子词概率，转化为</a:t>
            </a:r>
            <a:r>
              <a:rPr lang="en-US" altLang="zh-CN" sz="2000" dirty="0"/>
              <a:t>loss(</a:t>
            </a:r>
            <a:r>
              <a:rPr lang="zh-CN" altLang="en-US" sz="2000" dirty="0"/>
              <a:t>丢弃时似然的减少量</a:t>
            </a:r>
            <a:r>
              <a:rPr lang="en-US" altLang="zh-CN" sz="2000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/>
              <a:t>Viterbi</a:t>
            </a:r>
            <a:r>
              <a:rPr lang="zh-CN" altLang="en-US" sz="2000" dirty="0"/>
              <a:t>搜索出最佳分词路径，使整体</a:t>
            </a:r>
            <a:r>
              <a:rPr lang="en-US" altLang="zh-CN" sz="2000" dirty="0"/>
              <a:t>loss</a:t>
            </a:r>
            <a:r>
              <a:rPr lang="zh-CN" altLang="en-US" sz="2000" dirty="0"/>
              <a:t>最小</a:t>
            </a:r>
            <a:endParaRPr lang="en-US" altLang="zh-C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/>
              <a:t>删除子词，重新迭代</a:t>
            </a:r>
            <a:endParaRPr lang="en-US" altLang="zh-C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CN" altLang="en-US" sz="20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8C52AB2-BBE0-EC99-5EFC-9B9CD2A8DF45}"/>
              </a:ext>
            </a:extLst>
          </p:cNvPr>
          <p:cNvSpPr txBox="1"/>
          <p:nvPr/>
        </p:nvSpPr>
        <p:spPr>
          <a:xfrm>
            <a:off x="815009" y="4168618"/>
            <a:ext cx="609805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def _</a:t>
            </a:r>
            <a:r>
              <a:rPr lang="en-US" altLang="zh-CN" dirty="0" err="1"/>
              <a:t>compute_loss</a:t>
            </a:r>
            <a:r>
              <a:rPr lang="en-US" altLang="zh-CN" dirty="0"/>
              <a:t>(self, model, word2count):</a:t>
            </a:r>
          </a:p>
          <a:p>
            <a:r>
              <a:rPr lang="en-US" altLang="zh-CN" dirty="0"/>
              <a:t>    loss = 0</a:t>
            </a:r>
          </a:p>
          <a:p>
            <a:r>
              <a:rPr lang="en-US" altLang="zh-CN" dirty="0"/>
              <a:t>    for word, </a:t>
            </a:r>
            <a:r>
              <a:rPr lang="en-US" altLang="zh-CN" dirty="0" err="1"/>
              <a:t>freq</a:t>
            </a:r>
            <a:r>
              <a:rPr lang="en-US" altLang="zh-CN" dirty="0"/>
              <a:t> in word2count.items():</a:t>
            </a:r>
          </a:p>
          <a:p>
            <a:r>
              <a:rPr lang="en-US" altLang="zh-CN" dirty="0"/>
              <a:t>        _, </a:t>
            </a:r>
            <a:r>
              <a:rPr lang="en-US" altLang="zh-CN" dirty="0" err="1"/>
              <a:t>word_loss</a:t>
            </a:r>
            <a:r>
              <a:rPr lang="en-US" altLang="zh-CN" dirty="0"/>
              <a:t> = self._</a:t>
            </a:r>
            <a:r>
              <a:rPr lang="en-US" altLang="zh-CN" dirty="0" err="1"/>
              <a:t>encode_word</a:t>
            </a:r>
            <a:r>
              <a:rPr lang="en-US" altLang="zh-CN" dirty="0"/>
              <a:t>(word, model)</a:t>
            </a:r>
          </a:p>
          <a:p>
            <a:r>
              <a:rPr lang="en-US" altLang="zh-CN" dirty="0"/>
              <a:t>        loss += </a:t>
            </a:r>
            <a:r>
              <a:rPr lang="en-US" altLang="zh-CN" dirty="0" err="1"/>
              <a:t>freq</a:t>
            </a:r>
            <a:r>
              <a:rPr lang="en-US" altLang="zh-CN" dirty="0"/>
              <a:t> * </a:t>
            </a:r>
            <a:r>
              <a:rPr lang="en-US" altLang="zh-CN" dirty="0" err="1"/>
              <a:t>word_loss</a:t>
            </a:r>
            <a:endParaRPr lang="en-US" altLang="zh-CN" dirty="0"/>
          </a:p>
          <a:p>
            <a:r>
              <a:rPr lang="en-US" altLang="zh-CN" dirty="0"/>
              <a:t>    return loss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0864B36-7652-E00A-DEBD-1378D9DE6D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3057" y="1833075"/>
            <a:ext cx="7304762" cy="4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676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97E1ABE7-44F7-4A93-3D44-C394F760D679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8200" y="2213721"/>
            <a:ext cx="10515600" cy="3092450"/>
          </a:xfrm>
          <a:prstGeom prst="rect">
            <a:avLst/>
          </a:prstGeom>
        </p:spPr>
      </p:pic>
      <p:pic>
        <p:nvPicPr>
          <p:cNvPr id="6" name="图片 5" descr="横版组合——透明.png">
            <a:extLst>
              <a:ext uri="{FF2B5EF4-FFF2-40B4-BE49-F238E27FC236}">
                <a16:creationId xmlns:a16="http://schemas.microsoft.com/office/drawing/2014/main" id="{65AC8217-2F3E-E81F-954E-4FF1AE0ABC64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621351" y="6076439"/>
            <a:ext cx="3075991" cy="645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04189277"/>
      </p:ext>
    </p:extLst>
  </p:cSld>
  <p:clrMapOvr>
    <a:masterClrMapping/>
  </p:clrMapOvr>
</p:sld>
</file>

<file path=ppt/theme/theme1.xml><?xml version="1.0" encoding="utf-8"?>
<a:theme xmlns:a="http://schemas.openxmlformats.org/drawingml/2006/main" name="A000120140530A99PPBG">
  <a:themeElements>
    <a:clrScheme name="自定义 1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0C4994"/>
      </a:accent1>
      <a:accent2>
        <a:srgbClr val="0AA3D4"/>
      </a:accent2>
      <a:accent3>
        <a:srgbClr val="DB1F1F"/>
      </a:accent3>
      <a:accent4>
        <a:srgbClr val="247B95"/>
      </a:accent4>
      <a:accent5>
        <a:srgbClr val="AE1324"/>
      </a:accent5>
      <a:accent6>
        <a:srgbClr val="045A88"/>
      </a:accent6>
      <a:hlink>
        <a:srgbClr val="004986"/>
      </a:hlink>
      <a:folHlink>
        <a:srgbClr val="BFBFBF"/>
      </a:folHlink>
    </a:clrScheme>
    <a:fontScheme name="自定义 2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4097</TotalTime>
  <Words>497</Words>
  <Application>Microsoft Office PowerPoint</Application>
  <PresentationFormat>宽屏</PresentationFormat>
  <Paragraphs>59</Paragraphs>
  <Slides>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3" baseType="lpstr">
      <vt:lpstr>等线</vt:lpstr>
      <vt:lpstr>Arial</vt:lpstr>
      <vt:lpstr>Helvetica</vt:lpstr>
      <vt:lpstr>A000120140530A99PPBG</vt:lpstr>
      <vt:lpstr>基于MindSpore的Falcon大模型迁移与性能研究</vt:lpstr>
      <vt:lpstr>分词</vt:lpstr>
      <vt:lpstr>基于subword的分词</vt:lpstr>
      <vt:lpstr>Tokenize pipeline</vt:lpstr>
      <vt:lpstr>Tokenize pipeline</vt:lpstr>
      <vt:lpstr>Tokenize pipeline</vt:lpstr>
      <vt:lpstr>Byte-Pair Encoding(BPE)</vt:lpstr>
      <vt:lpstr>WordPiece&amp;Unigram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WJT</dc:creator>
  <cp:lastModifiedBy>Jeffrey</cp:lastModifiedBy>
  <cp:revision>54</cp:revision>
  <dcterms:created xsi:type="dcterms:W3CDTF">2018-08-10T09:41:38Z</dcterms:created>
  <dcterms:modified xsi:type="dcterms:W3CDTF">2024-02-11T09:33:09Z</dcterms:modified>
</cp:coreProperties>
</file>