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7" r:id="rId2"/>
    <p:sldId id="271" r:id="rId3"/>
    <p:sldId id="277" r:id="rId4"/>
    <p:sldId id="280" r:id="rId5"/>
    <p:sldId id="281" r:id="rId6"/>
    <p:sldId id="282" r:id="rId7"/>
    <p:sldId id="283" r:id="rId8"/>
    <p:sldId id="284" r:id="rId9"/>
    <p:sldId id="279" r:id="rId10"/>
    <p:sldId id="287" r:id="rId11"/>
    <p:sldId id="288" r:id="rId12"/>
    <p:sldId id="286" r:id="rId13"/>
    <p:sldId id="285" r:id="rId14"/>
    <p:sldId id="276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1324"/>
    <a:srgbClr val="0C49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79924" autoAdjust="0"/>
  </p:normalViewPr>
  <p:slideViewPr>
    <p:cSldViewPr snapToGrid="0" showGuides="1">
      <p:cViewPr varScale="1">
        <p:scale>
          <a:sx n="61" d="100"/>
          <a:sy n="61" d="100"/>
        </p:scale>
        <p:origin x="192" y="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5BCEC9-DDE4-4B30-87D6-0017517D5E27}" type="datetimeFigureOut">
              <a:rPr lang="zh-CN" altLang="en-US" smtClean="0"/>
              <a:t>2024/2/11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4487E-253C-4F2A-AD3B-D7DF4058A6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275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照片为学生拍摄的礼堂</a:t>
            </a: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F000F6D-74D8-0C46-B428-4DE0EB03488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宋体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9339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32C326A-3541-E547-8C03-5779D23648EF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2024/2/11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3597BDB-C194-6F4E-8639-1B954A600FDB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6794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0768"/>
            <a:ext cx="10515600" cy="5061482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r>
              <a:rPr lang="en-US" altLang="zh-CN" dirty="0"/>
              <a:t>·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7777B4F-0286-DE44-939A-59B26D3141B7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2024/2/11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ADB0674-9F2F-9048-8F8C-240B2AE1FAC2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009" y="0"/>
            <a:ext cx="10538791" cy="1021543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000" b="1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grpSp>
        <p:nvGrpSpPr>
          <p:cNvPr id="16" name="组合 15"/>
          <p:cNvGrpSpPr/>
          <p:nvPr userDrawn="1"/>
        </p:nvGrpSpPr>
        <p:grpSpPr>
          <a:xfrm>
            <a:off x="815009" y="1021543"/>
            <a:ext cx="10538791" cy="0"/>
            <a:chOff x="815009" y="1021543"/>
            <a:chExt cx="10538791" cy="0"/>
          </a:xfrm>
        </p:grpSpPr>
        <p:cxnSp>
          <p:nvCxnSpPr>
            <p:cNvPr id="8" name="直接连接符 7"/>
            <p:cNvCxnSpPr/>
            <p:nvPr userDrawn="1"/>
          </p:nvCxnSpPr>
          <p:spPr>
            <a:xfrm>
              <a:off x="815009" y="1021543"/>
              <a:ext cx="713715" cy="0"/>
            </a:xfrm>
            <a:prstGeom prst="line">
              <a:avLst/>
            </a:prstGeom>
            <a:ln w="44450">
              <a:solidFill>
                <a:srgbClr val="AE13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 userDrawn="1"/>
          </p:nvCxnSpPr>
          <p:spPr>
            <a:xfrm>
              <a:off x="1683945" y="1021543"/>
              <a:ext cx="9669855" cy="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图片 9" descr="横版组合——透明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10600" y="6073474"/>
            <a:ext cx="3086577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1548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7F89CA9-0F6A-E745-B1B5-0B3A7BE5D970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2024/2/11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B721F5A-A6F2-4C4E-BFC8-8F7E8C0B0E84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009" y="0"/>
            <a:ext cx="10515600" cy="102154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100000"/>
              </a:lnSpc>
              <a:defRPr lang="en-US" sz="4000" b="1" dirty="0"/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15009" y="1021543"/>
            <a:ext cx="10538791" cy="0"/>
            <a:chOff x="815009" y="1021543"/>
            <a:chExt cx="10538791" cy="0"/>
          </a:xfrm>
        </p:grpSpPr>
        <p:cxnSp>
          <p:nvCxnSpPr>
            <p:cNvPr id="7" name="直接连接符 6"/>
            <p:cNvCxnSpPr/>
            <p:nvPr userDrawn="1"/>
          </p:nvCxnSpPr>
          <p:spPr>
            <a:xfrm>
              <a:off x="815009" y="1021543"/>
              <a:ext cx="713715" cy="0"/>
            </a:xfrm>
            <a:prstGeom prst="line">
              <a:avLst/>
            </a:prstGeom>
            <a:ln w="44450">
              <a:solidFill>
                <a:srgbClr val="AE13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 userDrawn="1"/>
          </p:nvCxnSpPr>
          <p:spPr>
            <a:xfrm>
              <a:off x="1683945" y="1021543"/>
              <a:ext cx="9669855" cy="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图片 8" descr="横版组合——透明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10600" y="6073474"/>
            <a:ext cx="3086577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0600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0E72066-6174-6145-AA6B-3DE5C9EA0DC8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2024/2/11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D0C70D4-B8A7-1C47-A003-56128FA9BF31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972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/>
          </p:nvPr>
        </p:nvSpPr>
        <p:spPr>
          <a:xfrm>
            <a:off x="2098675" y="2108200"/>
            <a:ext cx="7994651" cy="1235075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accent1">
                    <a:lumMod val="75000"/>
                  </a:schemeClr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41EA215-7A23-544C-A92E-4577682AAD9A}" type="datetimeFigureOut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2024/2/11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50E2911-4B38-3847-BB6A-657490750D80}" type="slidenum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6236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C40F-0D87-4C47-A7B0-B93EF7B2BEDD}" type="datetimeFigureOut">
              <a:rPr lang="zh-CN" altLang="en-US" smtClean="0"/>
              <a:t>2024/2/11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942B8-D311-4E7D-8579-3E51C69EB1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5674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C40F-0D87-4C47-A7B0-B93EF7B2BEDD}" type="datetimeFigureOut">
              <a:rPr lang="zh-CN" altLang="en-US" smtClean="0"/>
              <a:t>2024/2/11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942B8-D311-4E7D-8579-3E51C69EB1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9575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3C5E0C2-28B8-CE44-9D60-588CFEE87B31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2024/2/11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093995-55F8-9440-9010-524D68AC1856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5512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75" r:id="rId6"/>
    <p:sldLayoutId id="214748367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ndspore.cn/tutorials/experts/zh-CN/r2.2/parallel/sapp.html" TargetMode="External"/><Relationship Id="rId2" Type="http://schemas.openxmlformats.org/officeDocument/2006/relationships/hyperlink" Target="https://www.mindspore.cn/tutorials/experts/zh-CN/r2.2/parallel/sharding_propagation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2088106"/>
            <a:ext cx="12192000" cy="255927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alpha val="50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933085"/>
            <a:ext cx="9144000" cy="1992963"/>
          </a:xfrm>
        </p:spPr>
        <p:txBody>
          <a:bodyPr>
            <a:normAutofit/>
          </a:bodyPr>
          <a:lstStyle/>
          <a:p>
            <a:r>
              <a:rPr lang="zh-CN" altLang="en-US" b="1" dirty="0"/>
              <a:t>基于</a:t>
            </a:r>
            <a:r>
              <a:rPr lang="en-US" altLang="zh-CN" b="1" dirty="0" err="1"/>
              <a:t>MindSpore</a:t>
            </a:r>
            <a:r>
              <a:rPr lang="zh-CN" altLang="en-US" b="1" dirty="0"/>
              <a:t>的</a:t>
            </a:r>
            <a:r>
              <a:rPr lang="en-US" altLang="zh-CN" b="1" dirty="0"/>
              <a:t>Falcon</a:t>
            </a:r>
            <a:r>
              <a:rPr lang="zh-CN" altLang="en-US" b="1" dirty="0"/>
              <a:t>大模型迁移与性能研究</a:t>
            </a:r>
          </a:p>
        </p:txBody>
      </p:sp>
      <p:pic>
        <p:nvPicPr>
          <p:cNvPr id="6" name="图片 5" descr="横版组合——透明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23853" y="698565"/>
            <a:ext cx="5144295" cy="1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1E53391-BBA8-D57E-7641-BDA515C31DE8}"/>
              </a:ext>
            </a:extLst>
          </p:cNvPr>
          <p:cNvSpPr txBox="1"/>
          <p:nvPr/>
        </p:nvSpPr>
        <p:spPr>
          <a:xfrm>
            <a:off x="4139513" y="6242447"/>
            <a:ext cx="391297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+mn-ea"/>
              </a:rPr>
              <a:t>曾子瑄</a:t>
            </a:r>
            <a:endParaRPr lang="en-US" altLang="zh-CN" sz="2000" dirty="0">
              <a:latin typeface="+mn-ea"/>
            </a:endParaRPr>
          </a:p>
          <a:p>
            <a:pPr algn="ctr"/>
            <a:r>
              <a:rPr lang="en-US" altLang="zh-CN" dirty="0">
                <a:latin typeface="+mn-ea"/>
              </a:rPr>
              <a:t>2024.01.18</a:t>
            </a:r>
            <a:endParaRPr lang="zh-CN" altLang="en-US" dirty="0">
              <a:latin typeface="+mn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1C2EFCD-EFDC-32E5-269A-C40FE3CE6DBB}"/>
              </a:ext>
            </a:extLst>
          </p:cNvPr>
          <p:cNvSpPr txBox="1"/>
          <p:nvPr/>
        </p:nvSpPr>
        <p:spPr>
          <a:xfrm>
            <a:off x="5398011" y="5780782"/>
            <a:ext cx="1595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/>
              <a:t>Week 13</a:t>
            </a:r>
            <a:endParaRPr lang="zh-CN" altLang="en-US" sz="2400" b="1" dirty="0"/>
          </a:p>
        </p:txBody>
      </p:sp>
      <p:sp>
        <p:nvSpPr>
          <p:cNvPr id="7" name="副标题 2">
            <a:extLst>
              <a:ext uri="{FF2B5EF4-FFF2-40B4-BE49-F238E27FC236}">
                <a16:creationId xmlns:a16="http://schemas.microsoft.com/office/drawing/2014/main" id="{CA41BE9F-F188-9F99-99D2-0C3E30548C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05618"/>
            <a:ext cx="9144000" cy="1970829"/>
          </a:xfrm>
        </p:spPr>
        <p:txBody>
          <a:bodyPr>
            <a:normAutofit/>
          </a:bodyPr>
          <a:lstStyle/>
          <a:p>
            <a:r>
              <a:rPr lang="en-US" altLang="zh-CN" sz="2800" dirty="0" err="1"/>
              <a:t>MindSpore</a:t>
            </a:r>
            <a:r>
              <a:rPr lang="zh-CN" altLang="en-US" sz="2800" dirty="0"/>
              <a:t>分布式并行</a:t>
            </a:r>
            <a:r>
              <a:rPr lang="en-US" altLang="zh-CN" sz="2800" dirty="0"/>
              <a:t>(stage 3)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48486646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98AD2798-BFBE-49F0-BB6B-8D8FC532E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半自动并行</a:t>
            </a:r>
            <a:r>
              <a:rPr lang="en-US" altLang="zh-CN" dirty="0"/>
              <a:t>-</a:t>
            </a:r>
            <a:r>
              <a:rPr lang="zh-CN" altLang="en-US" dirty="0"/>
              <a:t>流水线并行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94CD161-B3C7-EE5F-1237-7D3706F0D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2200" y="2630580"/>
            <a:ext cx="7806578" cy="223298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C532487-ECE3-AA51-C940-A8A24AD3E697}"/>
              </a:ext>
            </a:extLst>
          </p:cNvPr>
          <p:cNvSpPr txBox="1"/>
          <p:nvPr/>
        </p:nvSpPr>
        <p:spPr>
          <a:xfrm>
            <a:off x="815009" y="1532774"/>
            <a:ext cx="7067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/>
              <a:t>将算子切分为</a:t>
            </a:r>
            <a:r>
              <a:rPr lang="en-US" altLang="zh-CN" sz="2400" dirty="0"/>
              <a:t>Stage</a:t>
            </a:r>
            <a:r>
              <a:rPr lang="zh-CN" altLang="en-US" sz="2400" dirty="0"/>
              <a:t>，把不同</a:t>
            </a:r>
            <a:r>
              <a:rPr lang="en-US" altLang="zh-CN" sz="2400" dirty="0"/>
              <a:t>Stage</a:t>
            </a:r>
            <a:r>
              <a:rPr lang="zh-CN" altLang="en-US" sz="2400" dirty="0"/>
              <a:t>映射到不同设备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BD19634-09ED-C4F5-938F-B7CCE7258E78}"/>
              </a:ext>
            </a:extLst>
          </p:cNvPr>
          <p:cNvSpPr txBox="1"/>
          <p:nvPr/>
        </p:nvSpPr>
        <p:spPr>
          <a:xfrm>
            <a:off x="4918150" y="5140560"/>
            <a:ext cx="2332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流水线并行的图切分</a:t>
            </a:r>
          </a:p>
        </p:txBody>
      </p:sp>
    </p:spTree>
    <p:extLst>
      <p:ext uri="{BB962C8B-B14F-4D97-AF65-F5344CB8AC3E}">
        <p14:creationId xmlns:p14="http://schemas.microsoft.com/office/powerpoint/2010/main" val="583663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98AD2798-BFBE-49F0-BB6B-8D8FC532E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半自动并行</a:t>
            </a:r>
            <a:r>
              <a:rPr lang="en-US" altLang="zh-CN" dirty="0"/>
              <a:t>-</a:t>
            </a:r>
            <a:r>
              <a:rPr lang="zh-CN" altLang="en-US" dirty="0"/>
              <a:t>流水线并行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C532487-ECE3-AA51-C940-A8A24AD3E697}"/>
              </a:ext>
            </a:extLst>
          </p:cNvPr>
          <p:cNvSpPr txBox="1"/>
          <p:nvPr/>
        </p:nvSpPr>
        <p:spPr>
          <a:xfrm>
            <a:off x="1248631" y="1744153"/>
            <a:ext cx="2257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 err="1"/>
              <a:t>MicroBatch</a:t>
            </a:r>
            <a:endParaRPr lang="zh-CN" altLang="en-US" sz="24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ED5D136-45D5-B20B-D031-35061EE71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1536" y="1974986"/>
            <a:ext cx="6569009" cy="199661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DD836F2-3087-8E16-91AF-0496E8F55E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8631" y="4492623"/>
            <a:ext cx="6622354" cy="1973751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9B81ADD5-B166-F9DC-FDD1-0CEAFA015F93}"/>
              </a:ext>
            </a:extLst>
          </p:cNvPr>
          <p:cNvSpPr txBox="1"/>
          <p:nvPr/>
        </p:nvSpPr>
        <p:spPr>
          <a:xfrm>
            <a:off x="8203170" y="5017833"/>
            <a:ext cx="2257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/>
              <a:t>1F1B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80267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0D3BCC54-9D08-AEC6-2497-459C3B9E9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自动并行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D0C3479-0C9F-E729-3383-41BA3CC88CD1}"/>
              </a:ext>
            </a:extLst>
          </p:cNvPr>
          <p:cNvSpPr txBox="1"/>
          <p:nvPr/>
        </p:nvSpPr>
        <p:spPr>
          <a:xfrm>
            <a:off x="815009" y="1350928"/>
            <a:ext cx="103678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0" i="0" dirty="0">
                <a:effectLst/>
                <a:latin typeface="Arial" panose="020B0604020202020204" pitchFamily="34" charset="0"/>
              </a:rPr>
              <a:t>无需关心策略配置，自动地建立代价模型，找到训练时间较短的并行策略</a:t>
            </a:r>
            <a:r>
              <a:rPr lang="zh-CN" altLang="en-US" b="0" i="0" dirty="0">
                <a:effectLst/>
                <a:latin typeface="Arial" panose="020B0604020202020204" pitchFamily="34" charset="0"/>
              </a:rPr>
              <a:t>。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D63802B-5222-0A77-6CD5-3A4BF358AAAC}"/>
              </a:ext>
            </a:extLst>
          </p:cNvPr>
          <p:cNvSpPr txBox="1"/>
          <p:nvPr/>
        </p:nvSpPr>
        <p:spPr>
          <a:xfrm>
            <a:off x="815009" y="2228671"/>
            <a:ext cx="993648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切分策略传播算法</a:t>
            </a:r>
            <a:r>
              <a:rPr lang="zh-CN" altLang="en-US" sz="2400" dirty="0">
                <a:latin typeface="Arial" panose="020B0604020202020204" pitchFamily="34" charset="0"/>
              </a:rPr>
              <a:t>：由配置并行策略的算子向未配置的算子传播并行策略。在传播时，算法会尽量选取引发张量重排布通信最少的策略。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双递归策略搜索算法</a:t>
            </a:r>
            <a:r>
              <a:rPr lang="zh-CN" altLang="en-US" sz="2400" dirty="0">
                <a:latin typeface="Arial" panose="020B0604020202020204" pitchFamily="34" charset="0"/>
              </a:rPr>
              <a:t>：其基于符号运算的代价模型可以自由适配不同的加速器集群，对于巨大网络以及大规模多卡切分能够保证瞬间生成最优策略。</a:t>
            </a:r>
          </a:p>
        </p:txBody>
      </p:sp>
    </p:spTree>
    <p:extLst>
      <p:ext uri="{BB962C8B-B14F-4D97-AF65-F5344CB8AC3E}">
        <p14:creationId xmlns:p14="http://schemas.microsoft.com/office/powerpoint/2010/main" val="3636942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38D76A12-F772-30F8-3D07-EAFE5845A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finetune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3304C5A-F006-F364-52AC-AE271EDB5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838" y="1349646"/>
            <a:ext cx="9226324" cy="460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544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7E1ABE7-44F7-4A93-3D44-C394F760D679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2213721"/>
            <a:ext cx="10515600" cy="3092450"/>
          </a:xfrm>
          <a:prstGeom prst="rect">
            <a:avLst/>
          </a:prstGeom>
        </p:spPr>
      </p:pic>
      <p:pic>
        <p:nvPicPr>
          <p:cNvPr id="6" name="图片 5" descr="横版组合——透明.png">
            <a:extLst>
              <a:ext uri="{FF2B5EF4-FFF2-40B4-BE49-F238E27FC236}">
                <a16:creationId xmlns:a16="http://schemas.microsoft.com/office/drawing/2014/main" id="{65AC8217-2F3E-E81F-954E-4FF1AE0ABC6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21351" y="6076439"/>
            <a:ext cx="3075991" cy="645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4189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AB19321-96AF-577C-1248-2CB1BB5F3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启动方式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A2A2A83-FCE7-ABDC-DF7D-9CA7C4C9B2E3}"/>
              </a:ext>
            </a:extLst>
          </p:cNvPr>
          <p:cNvSpPr txBox="1"/>
          <p:nvPr/>
        </p:nvSpPr>
        <p:spPr>
          <a:xfrm>
            <a:off x="815009" y="1497875"/>
            <a:ext cx="859536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400" b="0" i="0" dirty="0" err="1">
                <a:effectLst/>
              </a:rPr>
              <a:t>MindSpore</a:t>
            </a:r>
            <a:r>
              <a:rPr lang="zh-CN" altLang="en-US" sz="2400" b="0" i="0" dirty="0">
                <a:effectLst/>
                <a:latin typeface="+mn-ea"/>
              </a:rPr>
              <a:t>目前支持三种启动方式：</a:t>
            </a:r>
            <a:endParaRPr lang="en-US" altLang="zh-CN" sz="2400" b="0" i="0" dirty="0">
              <a:effectLst/>
              <a:latin typeface="+mn-ea"/>
            </a:endParaRPr>
          </a:p>
          <a:p>
            <a:pPr algn="l"/>
            <a:endParaRPr lang="zh-CN" altLang="en-US" sz="2400" b="0" i="0" dirty="0">
              <a:effectLst/>
              <a:latin typeface="+mn-ea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2400" b="1" i="0" dirty="0">
                <a:effectLst/>
                <a:latin typeface="+mn-ea"/>
              </a:rPr>
              <a:t>动态组网</a:t>
            </a:r>
            <a:r>
              <a:rPr lang="zh-CN" altLang="en-US" sz="2400" b="0" i="0" dirty="0">
                <a:effectLst/>
                <a:latin typeface="+mn-ea"/>
              </a:rPr>
              <a:t>：通过</a:t>
            </a:r>
            <a:r>
              <a:rPr lang="en-US" altLang="zh-CN" sz="2400" dirty="0" err="1"/>
              <a:t>MindSpore</a:t>
            </a:r>
            <a:r>
              <a:rPr lang="zh-CN" altLang="en-US" sz="2400" b="0" i="0" dirty="0">
                <a:effectLst/>
                <a:latin typeface="+mn-ea"/>
              </a:rPr>
              <a:t>内部动态组网模块启动，不依赖外部配置或者模块，支持</a:t>
            </a:r>
            <a:r>
              <a:rPr lang="en-US" altLang="zh-CN" sz="2400" dirty="0"/>
              <a:t>Ascend/GPU/CPU</a:t>
            </a:r>
            <a:r>
              <a:rPr lang="zh-CN" altLang="en-US" sz="2400" b="0" i="0" dirty="0">
                <a:effectLst/>
                <a:latin typeface="+mn-ea"/>
              </a:rPr>
              <a:t>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2400" b="1" dirty="0" err="1"/>
              <a:t>mpirun</a:t>
            </a:r>
            <a:r>
              <a:rPr lang="zh-CN" altLang="en-US" sz="2400" b="0" i="0" dirty="0">
                <a:effectLst/>
                <a:latin typeface="+mn-ea"/>
              </a:rPr>
              <a:t>：通过多进程通信库</a:t>
            </a:r>
            <a:r>
              <a:rPr lang="en-US" altLang="zh-CN" sz="2400" dirty="0" err="1"/>
              <a:t>OpenMPI</a:t>
            </a:r>
            <a:r>
              <a:rPr lang="zh-CN" altLang="en-US" sz="2400" b="0" i="0" dirty="0">
                <a:effectLst/>
                <a:latin typeface="+mn-ea"/>
              </a:rPr>
              <a:t>启动，支持</a:t>
            </a:r>
            <a:r>
              <a:rPr lang="en-US" altLang="zh-CN" sz="2400" dirty="0"/>
              <a:t>Ascend/GPU</a:t>
            </a:r>
            <a:r>
              <a:rPr lang="zh-CN" altLang="en-US" sz="2400" b="0" i="0" dirty="0">
                <a:effectLst/>
                <a:latin typeface="+mn-ea"/>
              </a:rPr>
              <a:t>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2400" b="1" dirty="0"/>
              <a:t>rank table</a:t>
            </a:r>
            <a:r>
              <a:rPr lang="zh-CN" altLang="en-US" sz="2400" b="0" i="0" dirty="0">
                <a:effectLst/>
                <a:latin typeface="+mn-ea"/>
              </a:rPr>
              <a:t>：配置</a:t>
            </a:r>
            <a:r>
              <a:rPr lang="en-US" altLang="zh-CN" sz="2400" dirty="0" err="1"/>
              <a:t>rank_table</a:t>
            </a:r>
            <a:r>
              <a:rPr lang="zh-CN" altLang="en-US" sz="2400" b="0" i="0" dirty="0">
                <a:effectLst/>
                <a:latin typeface="+mn-ea"/>
              </a:rPr>
              <a:t>表后，通过脚本启动和卡数对应的进程，支持</a:t>
            </a:r>
            <a:r>
              <a:rPr lang="en-US" altLang="zh-CN" sz="2400" dirty="0"/>
              <a:t>Ascend</a:t>
            </a:r>
            <a:r>
              <a:rPr lang="zh-CN" altLang="en-US" sz="2400" b="0" i="0" dirty="0">
                <a:effectLst/>
                <a:latin typeface="+mn-ea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540947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>
            <a:extLst>
              <a:ext uri="{FF2B5EF4-FFF2-40B4-BE49-F238E27FC236}">
                <a16:creationId xmlns:a16="http://schemas.microsoft.com/office/drawing/2014/main" id="{08BF3671-2D1A-DA32-EEB4-0A6003516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009" y="0"/>
            <a:ext cx="10538791" cy="1021543"/>
          </a:xfrm>
        </p:spPr>
        <p:txBody>
          <a:bodyPr/>
          <a:lstStyle/>
          <a:p>
            <a:r>
              <a:rPr lang="zh-CN" altLang="en-US" dirty="0"/>
              <a:t>并行模式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8DEC14C-E46C-A6CD-49AB-DE5DC81E7F4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15008" y="1679824"/>
            <a:ext cx="10538791" cy="295465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44" tIns="0" rIns="19044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数据并行模式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：数据并行模式下，数据集可以在样本维度拆分并下发到不同的卡上。如果您的数据集较大，而模型参数规模能在单卡运算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。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自动并行模式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：融合了数据并行、算子级模型并行的分布式并行模式，可以自动建立代价模型，找到训练时间较短的并行策略，为用户选择合适的并行模式。如果您的数据集和模型参数规模都较大，且希望自动配置并行策略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。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半自动并行模式</a:t>
            </a:r>
            <a:endParaRPr kumimoji="0" lang="en-US" altLang="zh-CN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手动并行模式</a:t>
            </a:r>
            <a:endParaRPr kumimoji="0" lang="en-US" altLang="zh-CN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参数服务器模式</a:t>
            </a:r>
            <a:endParaRPr kumimoji="0" lang="zh-CN" altLang="zh-CN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83558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D631A5DE-3D4F-A909-0F72-D2ED663CE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数据并行</a:t>
            </a:r>
          </a:p>
        </p:txBody>
      </p:sp>
      <p:pic>
        <p:nvPicPr>
          <p:cNvPr id="2050" name="Picture 2" descr="整体流程">
            <a:extLst>
              <a:ext uri="{FF2B5EF4-FFF2-40B4-BE49-F238E27FC236}">
                <a16:creationId xmlns:a16="http://schemas.microsoft.com/office/drawing/2014/main" id="{6BBBAF83-A51D-D17B-E77A-C8CCF38C51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1262" y="1381125"/>
            <a:ext cx="7229475" cy="409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8708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D631A5DE-3D4F-A909-0F72-D2ED663CE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半自动并行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0F18502-2F0E-B35E-EA76-5A7D4B98F0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15009" y="1950302"/>
            <a:ext cx="10355500" cy="221599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44" tIns="0" rIns="19044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zh-CN" altLang="en-US" sz="2400" b="1" dirty="0">
                <a:latin typeface="+mn-ea"/>
              </a:rPr>
              <a:t>算子级并行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：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算子级并行是指以算子为单位，把输入张量和模型参数切分到多台设备上进行计算，提升整体速度。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zh-CN" altLang="en-US" sz="2400" b="1" dirty="0">
                <a:latin typeface="+mn-ea"/>
              </a:rPr>
              <a:t>优化器并行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：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优化器并行可以减少多台设备对于相同权重更新的冗余计算，将计算量分散到多个设备上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zh-CN" altLang="en-US" sz="2400" b="1" dirty="0">
                <a:latin typeface="+mn-ea"/>
              </a:rPr>
              <a:t>流水线并行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：</a:t>
            </a:r>
            <a:r>
              <a:rPr lang="zh-CN" altLang="en-US" sz="2400" dirty="0">
                <a:latin typeface="+mn-ea"/>
              </a:rPr>
              <a:t>流水线并行是指将模型按层切分，每个设备只处理模型中某一部分。</a:t>
            </a:r>
            <a:endParaRPr kumimoji="0" lang="en-US" altLang="zh-CN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93232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D631A5DE-3D4F-A909-0F72-D2ED663CE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半自动并行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0F18502-2F0E-B35E-EA76-5A7D4B98F0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15009" y="2321004"/>
            <a:ext cx="10355500" cy="221599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44" tIns="0" rIns="19044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zh-CN" altLang="en-US" sz="2400" b="1" dirty="0">
                <a:latin typeface="+mn-ea"/>
              </a:rPr>
              <a:t>算子级并行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：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算子级并行是指以算子为单位，把输入张量和模型参数切分到多台设备上进行计算，提升整体速度。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zh-CN" altLang="en-US" sz="2400" b="1" dirty="0">
                <a:latin typeface="+mn-ea"/>
              </a:rPr>
              <a:t>优化器并行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：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优化器并行可以减少多台设备对于相同权重更新的冗余计算，将计算量分散到多个设备上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zh-CN" altLang="en-US" sz="2400" b="1" dirty="0">
                <a:latin typeface="+mn-ea"/>
              </a:rPr>
              <a:t>流水线并行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：</a:t>
            </a:r>
            <a:r>
              <a:rPr lang="zh-CN" altLang="en-US" sz="2400" dirty="0">
                <a:latin typeface="+mn-ea"/>
              </a:rPr>
              <a:t>流水线并行是指将模型按层切分，每个设备只处理模型中某一部分。</a:t>
            </a:r>
            <a:endParaRPr kumimoji="0" lang="en-US" altLang="zh-CN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B1589E9-A354-0F51-6AE8-2AC5FC568527}"/>
              </a:ext>
            </a:extLst>
          </p:cNvPr>
          <p:cNvSpPr txBox="1"/>
          <p:nvPr/>
        </p:nvSpPr>
        <p:spPr>
          <a:xfrm>
            <a:off x="815009" y="1544595"/>
            <a:ext cx="6549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半自动并行支持多种并行模式的自动混合使用</a:t>
            </a:r>
          </a:p>
        </p:txBody>
      </p:sp>
    </p:spTree>
    <p:extLst>
      <p:ext uri="{BB962C8B-B14F-4D97-AF65-F5344CB8AC3E}">
        <p14:creationId xmlns:p14="http://schemas.microsoft.com/office/powerpoint/2010/main" val="4176657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D631A5DE-3D4F-A909-0F72-D2ED663CE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半自动并行</a:t>
            </a:r>
            <a:r>
              <a:rPr lang="en-US" altLang="zh-CN" dirty="0"/>
              <a:t>-</a:t>
            </a:r>
            <a:r>
              <a:rPr lang="zh-CN" altLang="en-US" dirty="0"/>
              <a:t>算子级并行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CB34454-6EFC-F856-CF69-79AAC1B06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17" y="2644346"/>
            <a:ext cx="5376602" cy="368408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89BA9F8-3C60-DEBA-A17D-B9B47519FB36}"/>
              </a:ext>
            </a:extLst>
          </p:cNvPr>
          <p:cNvSpPr txBox="1"/>
          <p:nvPr/>
        </p:nvSpPr>
        <p:spPr>
          <a:xfrm>
            <a:off x="5650620" y="1360416"/>
            <a:ext cx="2455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Tensor Layout</a:t>
            </a:r>
            <a:endParaRPr lang="zh-CN" altLang="en-US" sz="24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705B0D0-BB44-4F62-9343-C36F8E62DC67}"/>
              </a:ext>
            </a:extLst>
          </p:cNvPr>
          <p:cNvSpPr txBox="1"/>
          <p:nvPr/>
        </p:nvSpPr>
        <p:spPr>
          <a:xfrm>
            <a:off x="815009" y="1385276"/>
            <a:ext cx="2972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数据并行 </a:t>
            </a:r>
            <a:r>
              <a:rPr lang="en-US" altLang="zh-CN" sz="2400" dirty="0"/>
              <a:t>| </a:t>
            </a:r>
            <a:r>
              <a:rPr lang="zh-CN" altLang="en-US" sz="2400" dirty="0"/>
              <a:t>模型并行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D5C9E87-8612-E6DC-241C-68BD523917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9865" y="1822081"/>
            <a:ext cx="5715000" cy="392430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98022642-950C-242B-8203-D5C2ED3180D4}"/>
              </a:ext>
            </a:extLst>
          </p:cNvPr>
          <p:cNvSpPr txBox="1"/>
          <p:nvPr/>
        </p:nvSpPr>
        <p:spPr>
          <a:xfrm>
            <a:off x="7552038" y="5746381"/>
            <a:ext cx="6098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Tensor</a:t>
            </a:r>
            <a:r>
              <a:rPr lang="zh-CN" altLang="en-US" dirty="0"/>
              <a:t>切分到两个节点的重排</a:t>
            </a:r>
          </a:p>
        </p:txBody>
      </p:sp>
    </p:spTree>
    <p:extLst>
      <p:ext uri="{BB962C8B-B14F-4D97-AF65-F5344CB8AC3E}">
        <p14:creationId xmlns:p14="http://schemas.microsoft.com/office/powerpoint/2010/main" val="548262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D631A5DE-3D4F-A909-0F72-D2ED663CE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半自动并行</a:t>
            </a:r>
            <a:r>
              <a:rPr lang="en-US" altLang="zh-CN" dirty="0"/>
              <a:t>-</a:t>
            </a:r>
            <a:r>
              <a:rPr lang="zh-CN" altLang="en-US" dirty="0"/>
              <a:t>算子级并行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DC5442B-AF4F-B972-FB8E-BF2BD89DD5E8}"/>
              </a:ext>
            </a:extLst>
          </p:cNvPr>
          <p:cNvSpPr txBox="1"/>
          <p:nvPr/>
        </p:nvSpPr>
        <p:spPr>
          <a:xfrm>
            <a:off x="425681" y="2392690"/>
            <a:ext cx="60980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 err="1"/>
              <a:t>MatMul.shard</a:t>
            </a:r>
            <a:r>
              <a:rPr lang="en-US" altLang="zh-CN" sz="2400" dirty="0"/>
              <a:t>(((a, b), (b, c)))</a:t>
            </a:r>
            <a:endParaRPr lang="zh-CN" altLang="en-US" sz="2400" dirty="0"/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DEFC3994-7524-2320-298E-CE47244AE0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596" y="4687168"/>
            <a:ext cx="7667994" cy="2025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F838EEC-75AF-923A-1ECE-F1A9E47C7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5264" y="1126164"/>
            <a:ext cx="6445752" cy="3479914"/>
          </a:xfrm>
          <a:prstGeom prst="rect">
            <a:avLst/>
          </a:prstGeom>
        </p:spPr>
      </p:pic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2B7A3CE9-634F-1DC2-67F1-EEE4D7B478A0}"/>
              </a:ext>
            </a:extLst>
          </p:cNvPr>
          <p:cNvCxnSpPr/>
          <p:nvPr/>
        </p:nvCxnSpPr>
        <p:spPr>
          <a:xfrm flipH="1" flipV="1">
            <a:off x="2446638" y="4238368"/>
            <a:ext cx="1902940" cy="889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DC55D6C2-C85C-C0FA-4A77-3AA29EA9B355}"/>
              </a:ext>
            </a:extLst>
          </p:cNvPr>
          <p:cNvSpPr txBox="1"/>
          <p:nvPr/>
        </p:nvSpPr>
        <p:spPr>
          <a:xfrm>
            <a:off x="1435272" y="3776703"/>
            <a:ext cx="2972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框架自动推导</a:t>
            </a:r>
          </a:p>
        </p:txBody>
      </p:sp>
    </p:spTree>
    <p:extLst>
      <p:ext uri="{BB962C8B-B14F-4D97-AF65-F5344CB8AC3E}">
        <p14:creationId xmlns:p14="http://schemas.microsoft.com/office/powerpoint/2010/main" val="2574042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0D3BCC54-9D08-AEC6-2497-459C3B9E9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半自动并行</a:t>
            </a:r>
            <a:r>
              <a:rPr lang="en-US" altLang="zh-CN" dirty="0"/>
              <a:t>-</a:t>
            </a:r>
            <a:r>
              <a:rPr lang="zh-CN" altLang="en-US" dirty="0"/>
              <a:t>优化器并行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61B3522-CFC5-394E-1F09-AB00879CBF0D}"/>
              </a:ext>
            </a:extLst>
          </p:cNvPr>
          <p:cNvSpPr txBox="1"/>
          <p:nvPr/>
        </p:nvSpPr>
        <p:spPr>
          <a:xfrm>
            <a:off x="815008" y="1532238"/>
            <a:ext cx="7067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/>
              <a:t>各卡模型中优化器进行参数更新存在冗余计算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0EE5171-539E-8997-61E4-C390A22D280A}"/>
              </a:ext>
            </a:extLst>
          </p:cNvPr>
          <p:cNvSpPr txBox="1"/>
          <p:nvPr/>
        </p:nvSpPr>
        <p:spPr>
          <a:xfrm>
            <a:off x="1015270" y="2862774"/>
            <a:ext cx="176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参数分组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FE56C9F-A92E-6FFF-E65F-E91E557B89F8}"/>
              </a:ext>
            </a:extLst>
          </p:cNvPr>
          <p:cNvSpPr txBox="1"/>
          <p:nvPr/>
        </p:nvSpPr>
        <p:spPr>
          <a:xfrm>
            <a:off x="1015270" y="4723717"/>
            <a:ext cx="176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参数切分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4B801D1-AA66-276D-A467-433AB7EEE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1303" y="2195966"/>
            <a:ext cx="6637595" cy="133361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A7B2D6B-69E9-864F-E225-2AE844B574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1303" y="4274468"/>
            <a:ext cx="6713802" cy="167654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50586D71-EBB5-98F0-4C37-D5437A16051D}"/>
              </a:ext>
            </a:extLst>
          </p:cNvPr>
          <p:cNvSpPr txBox="1"/>
          <p:nvPr/>
        </p:nvSpPr>
        <p:spPr>
          <a:xfrm>
            <a:off x="4738852" y="3731645"/>
            <a:ext cx="4078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收益取决于参数比例最大的</a:t>
            </a:r>
            <a:r>
              <a:rPr lang="en-US" altLang="zh-CN" dirty="0"/>
              <a:t>group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7544577-BC71-4235-7AE8-3A04F88B8EC4}"/>
              </a:ext>
            </a:extLst>
          </p:cNvPr>
          <p:cNvSpPr txBox="1"/>
          <p:nvPr/>
        </p:nvSpPr>
        <p:spPr>
          <a:xfrm>
            <a:off x="5732501" y="5940138"/>
            <a:ext cx="2332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实现负载均衡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A1CC0CE2-7685-A320-663B-5204813AE78D}"/>
              </a:ext>
            </a:extLst>
          </p:cNvPr>
          <p:cNvSpPr/>
          <p:nvPr/>
        </p:nvSpPr>
        <p:spPr>
          <a:xfrm>
            <a:off x="9965105" y="3208957"/>
            <a:ext cx="2080715" cy="1414107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+mn-ea"/>
              </a:rPr>
              <a:t>负收益：</a:t>
            </a:r>
            <a:endParaRPr lang="en-US" altLang="zh-CN" sz="20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zh-CN" altLang="en-US" sz="2000" dirty="0">
                <a:solidFill>
                  <a:schemeClr val="tx1"/>
                </a:solidFill>
                <a:latin typeface="+mn-ea"/>
              </a:rPr>
              <a:t>共享权重通信耗时</a:t>
            </a:r>
          </a:p>
        </p:txBody>
      </p:sp>
    </p:spTree>
    <p:extLst>
      <p:ext uri="{BB962C8B-B14F-4D97-AF65-F5344CB8AC3E}">
        <p14:creationId xmlns:p14="http://schemas.microsoft.com/office/powerpoint/2010/main" val="3755398755"/>
      </p:ext>
    </p:extLst>
  </p:cSld>
  <p:clrMapOvr>
    <a:masterClrMapping/>
  </p:clrMapOvr>
</p:sld>
</file>

<file path=ppt/theme/theme1.xml><?xml version="1.0" encoding="utf-8"?>
<a:theme xmlns:a="http://schemas.openxmlformats.org/drawingml/2006/main" name="A000120140530A99PPBG">
  <a:themeElements>
    <a:clrScheme name="自定义 1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0C4994"/>
      </a:accent1>
      <a:accent2>
        <a:srgbClr val="0AA3D4"/>
      </a:accent2>
      <a:accent3>
        <a:srgbClr val="DB1F1F"/>
      </a:accent3>
      <a:accent4>
        <a:srgbClr val="247B95"/>
      </a:accent4>
      <a:accent5>
        <a:srgbClr val="AE1324"/>
      </a:accent5>
      <a:accent6>
        <a:srgbClr val="045A88"/>
      </a:accent6>
      <a:hlink>
        <a:srgbClr val="004986"/>
      </a:hlink>
      <a:folHlink>
        <a:srgbClr val="BFBFBF"/>
      </a:folHlink>
    </a:clrScheme>
    <a:fontScheme name="自定义 2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2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4452</TotalTime>
  <Words>604</Words>
  <Application>Microsoft Office PowerPoint</Application>
  <PresentationFormat>宽屏</PresentationFormat>
  <Paragraphs>55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7" baseType="lpstr">
      <vt:lpstr>等线</vt:lpstr>
      <vt:lpstr>Arial</vt:lpstr>
      <vt:lpstr>A000120140530A99PPBG</vt:lpstr>
      <vt:lpstr>基于MindSpore的Falcon大模型迁移与性能研究</vt:lpstr>
      <vt:lpstr>启动方式</vt:lpstr>
      <vt:lpstr>并行模式</vt:lpstr>
      <vt:lpstr>数据并行</vt:lpstr>
      <vt:lpstr>半自动并行</vt:lpstr>
      <vt:lpstr>半自动并行</vt:lpstr>
      <vt:lpstr>半自动并行-算子级并行</vt:lpstr>
      <vt:lpstr>半自动并行-算子级并行</vt:lpstr>
      <vt:lpstr>半自动并行-优化器并行</vt:lpstr>
      <vt:lpstr>半自动并行-流水线并行</vt:lpstr>
      <vt:lpstr>半自动并行-流水线并行</vt:lpstr>
      <vt:lpstr>自动并行</vt:lpstr>
      <vt:lpstr>finetune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WJT</dc:creator>
  <cp:lastModifiedBy>Jeffrey</cp:lastModifiedBy>
  <cp:revision>57</cp:revision>
  <dcterms:created xsi:type="dcterms:W3CDTF">2018-08-10T09:41:38Z</dcterms:created>
  <dcterms:modified xsi:type="dcterms:W3CDTF">2024-02-11T09:40:46Z</dcterms:modified>
</cp:coreProperties>
</file>