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5" r:id="rId3"/>
    <p:sldId id="287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2024.02.01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15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Flash Attention-2(stage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Discussion and Future Directions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775614-FE9A-F87D-81B5-266573A71B25}"/>
              </a:ext>
            </a:extLst>
          </p:cNvPr>
          <p:cNvSpPr txBox="1"/>
          <p:nvPr/>
        </p:nvSpPr>
        <p:spPr>
          <a:xfrm>
            <a:off x="826604" y="1500139"/>
            <a:ext cx="10538791" cy="192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/>
              <a:t>Inspiration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Software and hardware co-design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/>
              <a:t>Possible future direction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IO-aware deep learning except the attention module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Multi-GPU IO-aware methods</a:t>
            </a:r>
          </a:p>
        </p:txBody>
      </p:sp>
    </p:spTree>
    <p:extLst>
      <p:ext uri="{BB962C8B-B14F-4D97-AF65-F5344CB8AC3E}">
        <p14:creationId xmlns:p14="http://schemas.microsoft.com/office/powerpoint/2010/main" val="23222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79A323-38DE-F47F-C3C4-DDDFF2AE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34" y="1287273"/>
            <a:ext cx="3688400" cy="384843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Motivation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3FCDB-7FC9-F1D0-D850-0BCCF02D41BF}"/>
              </a:ext>
            </a:extLst>
          </p:cNvPr>
          <p:cNvSpPr txBox="1"/>
          <p:nvPr/>
        </p:nvSpPr>
        <p:spPr>
          <a:xfrm>
            <a:off x="636105" y="1508748"/>
            <a:ext cx="8220028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FlashAttention</a:t>
            </a:r>
            <a:r>
              <a:rPr lang="en-US" altLang="zh-CN" sz="2400" b="1" dirty="0"/>
              <a:t> is still suboptimal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forward pass only reached 30-50% of the theoretical maximum FLOPs/s of the device.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backward pass only reaches 25-35% of the theoretical maximum FLOPs/s of the device.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Optimized GEMM can reach up to 80-90% of the theoretical maximum device throughput.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DD2401-D687-563C-A24E-27152397CE3A}"/>
              </a:ext>
            </a:extLst>
          </p:cNvPr>
          <p:cNvSpPr txBox="1"/>
          <p:nvPr/>
        </p:nvSpPr>
        <p:spPr>
          <a:xfrm>
            <a:off x="636105" y="4489375"/>
            <a:ext cx="784749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Observation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Non-</a:t>
            </a:r>
            <a:r>
              <a:rPr lang="en-US" altLang="zh-CN" b="1" dirty="0" err="1"/>
              <a:t>matmul</a:t>
            </a:r>
            <a:r>
              <a:rPr lang="en-US" altLang="zh-CN" b="1" dirty="0"/>
              <a:t> FLOPs can be further reduced.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sequence length </a:t>
            </a:r>
            <a:r>
              <a:rPr lang="en-US" altLang="zh-CN" b="1" dirty="0" err="1"/>
              <a:t>dimention</a:t>
            </a:r>
            <a:r>
              <a:rPr lang="en-US" altLang="zh-CN" b="1" dirty="0"/>
              <a:t> can be further parallelized.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I/O between warps and shared memory can be further reduced.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6672CC-3399-292A-B74A-5CFEDABF9B89}"/>
              </a:ext>
            </a:extLst>
          </p:cNvPr>
          <p:cNvSpPr txBox="1"/>
          <p:nvPr/>
        </p:nvSpPr>
        <p:spPr>
          <a:xfrm>
            <a:off x="8983134" y="5278339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/>
              <a:t>From Online </a:t>
            </a:r>
            <a:r>
              <a:rPr lang="en-US" altLang="zh-CN" sz="1600" i="1" dirty="0" err="1"/>
              <a:t>Softmax</a:t>
            </a:r>
            <a:r>
              <a:rPr lang="en-US" altLang="zh-CN" sz="1600" i="1" dirty="0"/>
              <a:t> to </a:t>
            </a:r>
            <a:r>
              <a:rPr lang="en-US" altLang="zh-CN" sz="1600" i="1" dirty="0" err="1"/>
              <a:t>FlashAttention</a:t>
            </a:r>
            <a:r>
              <a:rPr lang="en-US" altLang="zh-CN" sz="1600" i="1" dirty="0"/>
              <a:t>, Zihao Ye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1FB402-1016-B99A-944C-42F7E072B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5"/>
          <a:stretch/>
        </p:blipFill>
        <p:spPr>
          <a:xfrm>
            <a:off x="652020" y="3026757"/>
            <a:ext cx="7885730" cy="2720216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439143"/>
            <a:ext cx="413622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 err="1"/>
              <a:t>FlashAttention</a:t>
            </a:r>
            <a:endParaRPr lang="en-US" altLang="zh-CN" sz="2400" b="1" dirty="0"/>
          </a:p>
          <a:p>
            <a:pPr algn="l">
              <a:lnSpc>
                <a:spcPts val="2880"/>
              </a:lnSpc>
            </a:pPr>
            <a:r>
              <a:rPr lang="en-US" altLang="zh-CN" b="1" dirty="0" err="1"/>
              <a:t>FlashAttention</a:t>
            </a:r>
            <a:r>
              <a:rPr lang="en-US" altLang="zh-CN" b="1" dirty="0"/>
              <a:t> uses online </a:t>
            </a:r>
            <a:r>
              <a:rPr lang="en-US" altLang="zh-CN" b="1" dirty="0" err="1"/>
              <a:t>softmax</a:t>
            </a:r>
            <a:r>
              <a:rPr lang="en-US" altLang="zh-CN" b="1" dirty="0"/>
              <a:t> to enable tiling to reduce memory reads/writes.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CB54-2B36-4963-7358-D54276D19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6" r="2744"/>
          <a:stretch/>
        </p:blipFill>
        <p:spPr>
          <a:xfrm>
            <a:off x="5114223" y="1139492"/>
            <a:ext cx="7038603" cy="36035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FF0288-94A7-D060-EBE1-8C9F9D3E31BC}"/>
              </a:ext>
            </a:extLst>
          </p:cNvPr>
          <p:cNvSpPr txBox="1"/>
          <p:nvPr/>
        </p:nvSpPr>
        <p:spPr>
          <a:xfrm>
            <a:off x="8374847" y="4946505"/>
            <a:ext cx="275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FlashAttention</a:t>
            </a:r>
            <a:r>
              <a:rPr lang="en-US" altLang="zh-CN" sz="1600" dirty="0"/>
              <a:t> Forward pass process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C2EB3B-8D77-5C08-C754-8E9CCD83C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6" t="7939"/>
          <a:stretch/>
        </p:blipFill>
        <p:spPr>
          <a:xfrm>
            <a:off x="3171792" y="6330255"/>
            <a:ext cx="1348448" cy="307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934AF9-1B7A-B71E-BB49-31C5CA91E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00" y="6321632"/>
            <a:ext cx="1473312" cy="3074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0F1CE5-DD09-20A9-3F63-CDF11B98E7FE}"/>
              </a:ext>
            </a:extLst>
          </p:cNvPr>
          <p:cNvSpPr txBox="1"/>
          <p:nvPr/>
        </p:nvSpPr>
        <p:spPr>
          <a:xfrm>
            <a:off x="652020" y="5673598"/>
            <a:ext cx="3439750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I/O complexity </a:t>
            </a:r>
            <a:endParaRPr lang="zh-CN" altLang="en-US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92E596-7662-C973-A4B6-8E20A2072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01768"/>
              </p:ext>
            </p:extLst>
          </p:nvPr>
        </p:nvGraphicFramePr>
        <p:xfrm>
          <a:off x="2539686" y="5906209"/>
          <a:ext cx="541932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63">
                  <a:extLst>
                    <a:ext uri="{9D8B030D-6E8A-4147-A177-3AD203B41FA5}">
                      <a16:colId xmlns:a16="http://schemas.microsoft.com/office/drawing/2014/main" val="737830673"/>
                    </a:ext>
                  </a:extLst>
                </a:gridCol>
                <a:gridCol w="2709663">
                  <a:extLst>
                    <a:ext uri="{9D8B030D-6E8A-4147-A177-3AD203B41FA5}">
                      <a16:colId xmlns:a16="http://schemas.microsoft.com/office/drawing/2014/main" val="2256729103"/>
                    </a:ext>
                  </a:extLst>
                </a:gridCol>
              </a:tblGrid>
              <a:tr h="332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Attention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FlashAttention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69780"/>
                  </a:ext>
                </a:extLst>
              </a:tr>
              <a:tr h="3322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230343"/>
            <a:ext cx="4136225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400" b="1" dirty="0"/>
              <a:t>FlashAttention-2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06FDC4-BFD2-0312-4329-E72C4066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890036"/>
            <a:ext cx="7148179" cy="44809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838CB7-55DC-2ED5-CB3E-DA5098397569}"/>
              </a:ext>
            </a:extLst>
          </p:cNvPr>
          <p:cNvSpPr/>
          <p:nvPr/>
        </p:nvSpPr>
        <p:spPr>
          <a:xfrm>
            <a:off x="1083733" y="3183467"/>
            <a:ext cx="2760134" cy="694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9E32EC-528E-888F-F44C-C69E5B0EED45}"/>
              </a:ext>
            </a:extLst>
          </p:cNvPr>
          <p:cNvCxnSpPr>
            <a:stCxn id="8" idx="3"/>
          </p:cNvCxnSpPr>
          <p:nvPr/>
        </p:nvCxnSpPr>
        <p:spPr>
          <a:xfrm flipV="1">
            <a:off x="3843867" y="2314974"/>
            <a:ext cx="4388045" cy="1215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6D4C4-AD5A-A241-EEBC-4B06B4842EFD}"/>
                  </a:ext>
                </a:extLst>
              </p:cNvPr>
              <p:cNvSpPr txBox="1"/>
              <p:nvPr/>
            </p:nvSpPr>
            <p:spPr>
              <a:xfrm>
                <a:off x="8339137" y="1823427"/>
                <a:ext cx="3367421" cy="81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b="1" dirty="0"/>
                  <a:t>Exchange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/>
                  <a:t> to the outer loop.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6D4C4-AD5A-A241-EEBC-4B06B484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7" y="1823427"/>
                <a:ext cx="3367421" cy="818173"/>
              </a:xfrm>
              <a:prstGeom prst="rect">
                <a:avLst/>
              </a:prstGeom>
              <a:blipFill>
                <a:blip r:embed="rId3"/>
                <a:stretch>
                  <a:fillRect l="-1630" r="-3442"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2CB27D0-6D7C-C4E3-9F4D-7BA48B538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65047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D47BDDBA-E8FE-5CF5-648F-0DF8A661C8ED}"/>
              </a:ext>
            </a:extLst>
          </p:cNvPr>
          <p:cNvSpPr/>
          <p:nvPr/>
        </p:nvSpPr>
        <p:spPr>
          <a:xfrm>
            <a:off x="1270000" y="5027230"/>
            <a:ext cx="2760134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4D9D11-21AF-760D-DD65-C1519C6DEEA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030134" y="3739400"/>
            <a:ext cx="4131734" cy="143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98BE64-B78C-2CD8-A282-7E4588453C66}"/>
                  </a:ext>
                </a:extLst>
              </p:cNvPr>
              <p:cNvSpPr txBox="1"/>
              <p:nvPr/>
            </p:nvSpPr>
            <p:spPr>
              <a:xfrm>
                <a:off x="8339138" y="2944152"/>
                <a:ext cx="3367421" cy="116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b="1" dirty="0"/>
                  <a:t>Only at the end of the loop do we scale the final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to get the right output.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98BE64-B78C-2CD8-A282-7E458845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944152"/>
                <a:ext cx="3367421" cy="1167627"/>
              </a:xfrm>
              <a:prstGeom prst="rect">
                <a:avLst/>
              </a:prstGeom>
              <a:blipFill>
                <a:blip r:embed="rId6"/>
                <a:stretch>
                  <a:fillRect l="-1630" r="-199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08C938B3-DDAF-8637-85F0-5306897266FE}"/>
              </a:ext>
            </a:extLst>
          </p:cNvPr>
          <p:cNvSpPr/>
          <p:nvPr/>
        </p:nvSpPr>
        <p:spPr>
          <a:xfrm>
            <a:off x="1270000" y="5339273"/>
            <a:ext cx="2760134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CD0334-C108-6910-A2F0-D6C7CF591B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0134" y="5195340"/>
            <a:ext cx="4235748" cy="287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2747C16-191E-AF91-4218-FC9313EFF8A8}"/>
              </a:ext>
            </a:extLst>
          </p:cNvPr>
          <p:cNvSpPr txBox="1"/>
          <p:nvPr/>
        </p:nvSpPr>
        <p:spPr>
          <a:xfrm>
            <a:off x="8339137" y="4239629"/>
            <a:ext cx="3573461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Only need to store the </a:t>
            </a:r>
            <a:r>
              <a:rPr lang="en-US" altLang="zh-CN" b="1" dirty="0" err="1"/>
              <a:t>logsumexp</a:t>
            </a:r>
            <a:r>
              <a:rPr lang="en-US" altLang="zh-CN" b="1" dirty="0"/>
              <a:t> to reduce memory overhead while maintain </a:t>
            </a:r>
            <a:r>
              <a:rPr lang="en-US" altLang="zh-CN" b="1" dirty="0" err="1"/>
              <a:t>correnctness</a:t>
            </a:r>
            <a:r>
              <a:rPr lang="en-US" altLang="zh-CN" b="1" dirty="0"/>
              <a:t> for the BWD pass.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603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E7ED50-A7E5-D625-832D-7A2DF15F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01" y="3629000"/>
            <a:ext cx="5439688" cy="2988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191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Introduce parallelism on sequence length dimension</a:t>
                </a:r>
              </a:p>
              <a:p>
                <a:pPr lvl="2">
                  <a:lnSpc>
                    <a:spcPts val="2880"/>
                  </a:lnSpc>
                </a:pPr>
                <a:r>
                  <a:rPr lang="en-US" altLang="zh-CN" b="1" dirty="0"/>
                  <a:t>This is because long sequences usually means small batch sizes or small number of heads. The original scheduling of </a:t>
                </a:r>
                <a:r>
                  <a:rPr lang="en-US" altLang="zh-CN" b="1" dirty="0" err="1"/>
                  <a:t>FlashAttention</a:t>
                </a:r>
                <a:r>
                  <a:rPr lang="en-US" altLang="zh-CN" b="1" dirty="0"/>
                  <a:t> would be inefficient if batch size * number of heads is small (say &lt;80, comparing to 108 SMs on A100).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1911421"/>
              </a:xfrm>
              <a:prstGeom prst="rect">
                <a:avLst/>
              </a:prstGeom>
              <a:blipFill>
                <a:blip r:embed="rId3"/>
                <a:stretch>
                  <a:fillRect l="-926" t="-3503" b="-4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D9DE97E-4D2B-B3D7-AF75-A61D77E2EA8B}"/>
              </a:ext>
            </a:extLst>
          </p:cNvPr>
          <p:cNvSpPr txBox="1"/>
          <p:nvPr/>
        </p:nvSpPr>
        <p:spPr>
          <a:xfrm>
            <a:off x="2394023" y="3211715"/>
            <a:ext cx="637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First suggested by Phil Tillet in the Triton [Tillet et. Al, MAPL 2019]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8444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Output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sz="2400" b="1" dirty="0"/>
                  <a:t>at a time, so that only one rescaling is needed after the inner loop ends, reducing non-</a:t>
                </a:r>
                <a:r>
                  <a:rPr lang="en-US" altLang="zh-CN" sz="2400" b="1" dirty="0" err="1"/>
                  <a:t>matmul</a:t>
                </a:r>
                <a:r>
                  <a:rPr lang="en-US" altLang="zh-CN" sz="2400" b="1" dirty="0"/>
                  <a:t> calculations.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The outer loop can be </a:t>
                </a:r>
                <a:r>
                  <a:rPr lang="en-US" altLang="zh-CN" sz="2400" b="1" dirty="0" err="1"/>
                  <a:t>parallised</a:t>
                </a:r>
                <a:r>
                  <a:rPr lang="en-US" altLang="zh-CN" sz="2400" b="1" dirty="0"/>
                  <a:t> by sharing K,V between warps while splitting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400" b="1" dirty="0"/>
                  <a:t> to different warps, reducing communication between warps.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blipFill>
                <a:blip r:embed="rId2"/>
                <a:stretch>
                  <a:fillRect l="-926" t="-2910" r="-1620" b="-5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ED96094-B086-BD4F-AFF2-B5FBE649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9" y="3601052"/>
            <a:ext cx="3681642" cy="28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989AD2-ADBB-0732-5952-C6411C165083}"/>
              </a:ext>
            </a:extLst>
          </p:cNvPr>
          <p:cNvSpPr txBox="1"/>
          <p:nvPr/>
        </p:nvSpPr>
        <p:spPr>
          <a:xfrm>
            <a:off x="4816176" y="3601052"/>
            <a:ext cx="7223424" cy="26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/>
              <a:t>Hierarchy of NVIDIA GPU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GPUs have a bunch of </a:t>
            </a:r>
            <a:r>
              <a:rPr lang="en-US" altLang="zh-CN" sz="2400" b="1" dirty="0" err="1"/>
              <a:t>theads</a:t>
            </a:r>
            <a:r>
              <a:rPr lang="en-US" altLang="zh-CN" sz="2400" b="1" dirty="0"/>
              <a:t> to launch kernels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Threads are organized into thread blocks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These blocks are scheduled to run on SMs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Inside each block, threads are grouped into warps</a:t>
            </a:r>
          </a:p>
        </p:txBody>
      </p:sp>
    </p:spTree>
    <p:extLst>
      <p:ext uri="{BB962C8B-B14F-4D97-AF65-F5344CB8AC3E}">
        <p14:creationId xmlns:p14="http://schemas.microsoft.com/office/powerpoint/2010/main" val="14144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Output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sz="2400" b="1" dirty="0"/>
                  <a:t>at a time, so that only one rescaling is needed after the inner loop ends, reducing non-</a:t>
                </a:r>
                <a:r>
                  <a:rPr lang="en-US" altLang="zh-CN" sz="2400" b="1" dirty="0" err="1"/>
                  <a:t>matmul</a:t>
                </a:r>
                <a:r>
                  <a:rPr lang="en-US" altLang="zh-CN" sz="2400" b="1" dirty="0"/>
                  <a:t> calculations.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The outer loop can be </a:t>
                </a:r>
                <a:r>
                  <a:rPr lang="en-US" altLang="zh-CN" sz="2400" b="1" dirty="0" err="1"/>
                  <a:t>parallised</a:t>
                </a:r>
                <a:r>
                  <a:rPr lang="en-US" altLang="zh-CN" sz="2400" b="1" dirty="0"/>
                  <a:t> by sharing K,V between warps while splitting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400" b="1" dirty="0"/>
                  <a:t> to different warps, reducing communication between warps.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blipFill>
                <a:blip r:embed="rId2"/>
                <a:stretch>
                  <a:fillRect l="-926" t="-2910" r="-1620" b="-5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FEB3FC-9B24-EB50-AD06-135C6367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19" y="3601052"/>
            <a:ext cx="6866215" cy="28729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C5338E-8ABF-88B2-0D4C-FA6B34648396}"/>
              </a:ext>
            </a:extLst>
          </p:cNvPr>
          <p:cNvSpPr txBox="1"/>
          <p:nvPr/>
        </p:nvSpPr>
        <p:spPr>
          <a:xfrm>
            <a:off x="8273142" y="4450701"/>
            <a:ext cx="3685592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There is no need for communication between warps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689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ABD394-393D-C0F1-25B3-9B58E3AC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73" y="1206609"/>
            <a:ext cx="6950042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9A5D79-1529-C135-E493-24D582C6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3" y="1233281"/>
            <a:ext cx="7018628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204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880"/>
          </a:lnSpc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485</Words>
  <Application>Microsoft Office PowerPoint</Application>
  <PresentationFormat>宽屏</PresentationFormat>
  <Paragraphs>56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Wingdings</vt:lpstr>
      <vt:lpstr>A000120140530A99PPBG</vt:lpstr>
      <vt:lpstr>Equation</vt:lpstr>
      <vt:lpstr>基于MindSpore的Falcon大模型迁移与性能研究</vt:lpstr>
      <vt:lpstr>Motivation </vt:lpstr>
      <vt:lpstr>Method </vt:lpstr>
      <vt:lpstr>Method </vt:lpstr>
      <vt:lpstr>Method </vt:lpstr>
      <vt:lpstr>Method </vt:lpstr>
      <vt:lpstr>Method </vt:lpstr>
      <vt:lpstr>Experiments</vt:lpstr>
      <vt:lpstr>Experiments</vt:lpstr>
      <vt:lpstr>Discussion and Future Directions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62</cp:revision>
  <dcterms:created xsi:type="dcterms:W3CDTF">2018-08-10T09:41:38Z</dcterms:created>
  <dcterms:modified xsi:type="dcterms:W3CDTF">2024-02-13T05:55:13Z</dcterms:modified>
</cp:coreProperties>
</file>