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1" r:id="rId2"/>
    <p:sldId id="272" r:id="rId3"/>
    <p:sldId id="267" r:id="rId4"/>
    <p:sldId id="268" r:id="rId5"/>
    <p:sldId id="269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2023.11.09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3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MindSpore</a:t>
            </a:r>
            <a:r>
              <a:rPr lang="zh-CN" altLang="en-US" sz="2800" dirty="0"/>
              <a:t>模型迁移细节</a:t>
            </a:r>
            <a:r>
              <a:rPr lang="en-US" altLang="zh-CN" sz="2800" dirty="0"/>
              <a:t>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76308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376A68-CBDC-3047-297B-441FE617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4457DBA-F937-A32E-117E-3BA95438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毕业设计选题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8E57C3-D0F4-AD1E-D771-F0802B5DE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3"/>
          <a:stretch/>
        </p:blipFill>
        <p:spPr>
          <a:xfrm>
            <a:off x="912994" y="1340768"/>
            <a:ext cx="5171410" cy="4008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0C2A92-7CD3-45C7-D80B-7F65800012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705"/>
          <a:stretch/>
        </p:blipFill>
        <p:spPr>
          <a:xfrm>
            <a:off x="6512545" y="1340439"/>
            <a:ext cx="4766461" cy="400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2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pt-BR" altLang="zh-CN" dirty="0"/>
              <a:t>Parameter</a:t>
            </a:r>
            <a:r>
              <a:rPr lang="zh-CN" altLang="pt-BR" dirty="0"/>
              <a:t>的不同使用方式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8C0AE9-8CE8-3749-5B9D-A99968B3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/>
              <a:t>Pytorch</a:t>
            </a:r>
            <a:r>
              <a:rPr lang="zh-CN" altLang="en-US" sz="3200" dirty="0"/>
              <a:t>：</a:t>
            </a:r>
          </a:p>
          <a:p>
            <a:pPr lvl="1"/>
            <a:r>
              <a:rPr lang="en-US" altLang="zh-CN" sz="2800" dirty="0"/>
              <a:t>Parameter</a:t>
            </a:r>
            <a:r>
              <a:rPr lang="zh-CN" altLang="en-US" sz="2800" dirty="0"/>
              <a:t>：参与反向传播的网络参数</a:t>
            </a:r>
          </a:p>
          <a:p>
            <a:pPr lvl="1"/>
            <a:r>
              <a:rPr lang="en-US" altLang="zh-CN" sz="2800" dirty="0" err="1"/>
              <a:t>register_buffer</a:t>
            </a:r>
            <a:r>
              <a:rPr lang="zh-CN" altLang="en-US" sz="2800" dirty="0"/>
              <a:t>：不参与反向传播的网络参数</a:t>
            </a:r>
          </a:p>
          <a:p>
            <a:r>
              <a:rPr lang="en-US" altLang="zh-CN" sz="3200" dirty="0" err="1"/>
              <a:t>MindSpore</a:t>
            </a:r>
            <a:r>
              <a:rPr lang="zh-CN" altLang="en-US" sz="3200" dirty="0"/>
              <a:t>：</a:t>
            </a:r>
          </a:p>
          <a:p>
            <a:pPr lvl="1"/>
            <a:r>
              <a:rPr lang="en-US" altLang="zh-CN" sz="2800" dirty="0"/>
              <a:t>Parameter(</a:t>
            </a:r>
            <a:r>
              <a:rPr lang="en-US" altLang="zh-CN" sz="2800" dirty="0" err="1"/>
              <a:t>requires_grad</a:t>
            </a:r>
            <a:r>
              <a:rPr lang="en-US" altLang="zh-CN" sz="2800" dirty="0"/>
              <a:t>=True)</a:t>
            </a:r>
            <a:r>
              <a:rPr lang="zh-CN" altLang="en-US" sz="2800" dirty="0"/>
              <a:t>：参与反向传播的网络参数</a:t>
            </a:r>
          </a:p>
          <a:p>
            <a:pPr lvl="1"/>
            <a:r>
              <a:rPr lang="en-US" altLang="zh-CN" sz="2800" dirty="0"/>
              <a:t>Parameter(</a:t>
            </a:r>
            <a:r>
              <a:rPr lang="en-US" altLang="zh-CN" sz="2800" dirty="0" err="1"/>
              <a:t>requires_grad</a:t>
            </a:r>
            <a:r>
              <a:rPr lang="en-US" altLang="zh-CN" sz="2800" dirty="0"/>
              <a:t>=False)</a:t>
            </a:r>
            <a:r>
              <a:rPr lang="zh-CN" altLang="en-US" sz="2800" dirty="0"/>
              <a:t>：不参与反向传播的网络参数</a:t>
            </a:r>
          </a:p>
          <a:p>
            <a:pPr lvl="1"/>
            <a:r>
              <a:rPr lang="en-US" altLang="zh-CN" sz="2800" dirty="0"/>
              <a:t>Tensor</a:t>
            </a:r>
            <a:r>
              <a:rPr lang="zh-CN" altLang="en-US" sz="2800" dirty="0"/>
              <a:t>：不参与反向传播，且不需要更新值的参数。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E084E4-17E0-B057-D7B8-B253A85D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C9839E8-BE62-E141-BED6-6F686AF5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4C0DE-D2E6-3C84-6F6F-C11DE02A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58" y="212166"/>
            <a:ext cx="6666667" cy="29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707797-C641-15D4-97DD-263ACF52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75" y="2691834"/>
            <a:ext cx="7266667" cy="3285714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A29B3BD-DE34-0D8F-EAB3-9F5E2DAF1B49}"/>
              </a:ext>
            </a:extLst>
          </p:cNvPr>
          <p:cNvCxnSpPr/>
          <p:nvPr/>
        </p:nvCxnSpPr>
        <p:spPr>
          <a:xfrm>
            <a:off x="949234" y="2403566"/>
            <a:ext cx="4493623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BF06C90-B1A5-43E6-530D-7499F77C0C25}"/>
              </a:ext>
            </a:extLst>
          </p:cNvPr>
          <p:cNvCxnSpPr>
            <a:cxnSpLocks/>
          </p:cNvCxnSpPr>
          <p:nvPr/>
        </p:nvCxnSpPr>
        <p:spPr>
          <a:xfrm>
            <a:off x="5229496" y="5212080"/>
            <a:ext cx="56562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B3CA65-31DF-D41D-BA43-F7E8287C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526748"/>
            <a:ext cx="4353732" cy="5061482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numpy</a:t>
            </a:r>
            <a:r>
              <a:rPr lang="zh-CN" altLang="en-US" dirty="0"/>
              <a:t>构造模拟输入</a:t>
            </a:r>
          </a:p>
          <a:p>
            <a:r>
              <a:rPr lang="zh-CN" altLang="en-US" dirty="0"/>
              <a:t>将模拟输入分别转为</a:t>
            </a:r>
            <a:r>
              <a:rPr lang="en-US" altLang="zh-CN" dirty="0" err="1"/>
              <a:t>Pytorch</a:t>
            </a:r>
            <a:r>
              <a:rPr lang="zh-CN" altLang="en-US" dirty="0"/>
              <a:t>和</a:t>
            </a:r>
            <a:r>
              <a:rPr lang="en-US" altLang="zh-CN" dirty="0" err="1"/>
              <a:t>MindSpore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将</a:t>
            </a:r>
            <a:r>
              <a:rPr lang="en-US" altLang="zh-CN" dirty="0" err="1"/>
              <a:t>Pytorch</a:t>
            </a:r>
            <a:r>
              <a:rPr lang="zh-CN" altLang="en-US" dirty="0"/>
              <a:t>模块的参数，加载到</a:t>
            </a:r>
            <a:r>
              <a:rPr lang="en-US" altLang="zh-CN" dirty="0" err="1"/>
              <a:t>MindSpore</a:t>
            </a:r>
            <a:r>
              <a:rPr lang="zh-CN" altLang="en-US" dirty="0"/>
              <a:t>上。</a:t>
            </a:r>
          </a:p>
          <a:p>
            <a:r>
              <a:rPr lang="zh-CN" altLang="en-US" dirty="0"/>
              <a:t>送入输入</a:t>
            </a:r>
            <a:r>
              <a:rPr lang="en-US" altLang="zh-CN" dirty="0"/>
              <a:t>Tensor</a:t>
            </a:r>
            <a:r>
              <a:rPr lang="zh-CN" altLang="en-US" dirty="0"/>
              <a:t>，得到输出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np.allclose</a:t>
            </a:r>
            <a:r>
              <a:rPr lang="zh-CN" altLang="en-US" dirty="0"/>
              <a:t>对比输出精度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单模块迁移验证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2EF9C-FF72-2CF7-6C23-F4030E41D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57" y="1349294"/>
            <a:ext cx="4628827" cy="45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FD9FAC9-941A-374C-4DFE-06E98248C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25" y="1340768"/>
            <a:ext cx="10515600" cy="5061482"/>
          </a:xfrm>
        </p:spPr>
        <p:txBody>
          <a:bodyPr>
            <a:normAutofit/>
          </a:bodyPr>
          <a:lstStyle/>
          <a:p>
            <a:r>
              <a:rPr lang="zh-CN" altLang="en-US" dirty="0"/>
              <a:t>如果存在</a:t>
            </a:r>
            <a:r>
              <a:rPr lang="en-US" altLang="zh-CN" dirty="0"/>
              <a:t>Dropout</a:t>
            </a:r>
            <a:r>
              <a:rPr lang="zh-CN" altLang="en-US" dirty="0"/>
              <a:t>、</a:t>
            </a:r>
            <a:r>
              <a:rPr lang="en-US" altLang="zh-CN" dirty="0" err="1"/>
              <a:t>BatchNorm</a:t>
            </a:r>
            <a:r>
              <a:rPr lang="zh-CN" altLang="en-US" dirty="0"/>
              <a:t>等训练和预测阶段行为不一致的，或存在随机性的，需要将模块设置为预测模式：</a:t>
            </a:r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：</a:t>
            </a:r>
            <a:r>
              <a:rPr lang="en-US" altLang="zh-CN" dirty="0" err="1"/>
              <a:t>module.eval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MindSpore</a:t>
            </a:r>
            <a:r>
              <a:rPr lang="en-US" altLang="zh-CN" dirty="0"/>
              <a:t>: </a:t>
            </a:r>
            <a:r>
              <a:rPr lang="en-US" altLang="zh-CN" dirty="0" err="1"/>
              <a:t>cell.set_train</a:t>
            </a:r>
            <a:r>
              <a:rPr lang="en-US" altLang="zh-CN" dirty="0"/>
              <a:t>(False)</a:t>
            </a:r>
          </a:p>
          <a:p>
            <a:r>
              <a:rPr lang="en-US" altLang="zh-CN" dirty="0" err="1"/>
              <a:t>MindSpore</a:t>
            </a:r>
            <a:r>
              <a:rPr lang="zh-CN" altLang="en-US" dirty="0"/>
              <a:t>和</a:t>
            </a:r>
            <a:r>
              <a:rPr lang="en-US" altLang="zh-CN" dirty="0" err="1"/>
              <a:t>Pytorch</a:t>
            </a:r>
            <a:r>
              <a:rPr lang="zh-CN" altLang="en-US" dirty="0"/>
              <a:t>的参数命名可能不同，如：</a:t>
            </a:r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</a:t>
            </a:r>
            <a:r>
              <a:rPr lang="en-US" altLang="zh-CN" dirty="0" err="1"/>
              <a:t>nn.Embedding.weight</a:t>
            </a:r>
            <a:r>
              <a:rPr lang="en-US" altLang="zh-CN" dirty="0"/>
              <a:t>, </a:t>
            </a:r>
            <a:r>
              <a:rPr lang="en-US" altLang="zh-CN" dirty="0" err="1"/>
              <a:t>MindSpore</a:t>
            </a:r>
            <a:r>
              <a:rPr lang="en-US" altLang="zh-CN" dirty="0"/>
              <a:t>: </a:t>
            </a:r>
            <a:r>
              <a:rPr lang="en-US" altLang="zh-CN" dirty="0" err="1"/>
              <a:t>nn.Embedding.embedding_table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nn.BatchNorm1d.weight, </a:t>
            </a:r>
            <a:r>
              <a:rPr lang="en-US" altLang="zh-CN" dirty="0" err="1"/>
              <a:t>MindSpore</a:t>
            </a:r>
            <a:r>
              <a:rPr lang="en-US" altLang="zh-CN" dirty="0"/>
              <a:t>: nn.BatchNorm1d.gamma</a:t>
            </a:r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: nn.BatchNorm1d.bias, </a:t>
            </a:r>
            <a:r>
              <a:rPr lang="en-US" altLang="zh-CN" dirty="0" err="1"/>
              <a:t>MindSpore</a:t>
            </a:r>
            <a:r>
              <a:rPr lang="en-US" altLang="zh-CN" dirty="0"/>
              <a:t>: nn.BatchNorm1d.beta</a:t>
            </a:r>
          </a:p>
          <a:p>
            <a:r>
              <a:rPr lang="zh-CN" altLang="en-US" dirty="0"/>
              <a:t>由于框架机制不同，</a:t>
            </a:r>
            <a:r>
              <a:rPr lang="en-US" altLang="zh-CN" dirty="0" err="1"/>
              <a:t>Pytorch</a:t>
            </a:r>
            <a:r>
              <a:rPr lang="zh-CN" altLang="en-US" dirty="0"/>
              <a:t>部分操作无需转换，直接删除即可：</a:t>
            </a:r>
          </a:p>
          <a:p>
            <a:pPr lvl="1"/>
            <a:r>
              <a:rPr lang="en-US" altLang="zh-CN" dirty="0" err="1"/>
              <a:t>Tensor.contiguous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Tensor.to(device)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F931819-537C-E906-E980-66473199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迁移细节总结</a:t>
            </a:r>
          </a:p>
        </p:txBody>
      </p:sp>
    </p:spTree>
    <p:extLst>
      <p:ext uri="{BB962C8B-B14F-4D97-AF65-F5344CB8AC3E}">
        <p14:creationId xmlns:p14="http://schemas.microsoft.com/office/powerpoint/2010/main" val="6569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9BBF90-C459-1FCE-1DD0-20EBF8B5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目前完成</a:t>
            </a:r>
            <a:r>
              <a:rPr lang="en-US" altLang="zh-CN" dirty="0" err="1"/>
              <a:t>FalconLinear</a:t>
            </a:r>
            <a:r>
              <a:rPr lang="zh-CN" altLang="en-US" dirty="0"/>
              <a:t>、</a:t>
            </a:r>
            <a:r>
              <a:rPr lang="en-US" altLang="zh-CN" dirty="0" err="1"/>
              <a:t>FalconRotaryEmbedding</a:t>
            </a:r>
            <a:r>
              <a:rPr lang="zh-CN" altLang="en-US" dirty="0"/>
              <a:t>、</a:t>
            </a:r>
            <a:r>
              <a:rPr lang="en-US" altLang="zh-CN" dirty="0" err="1"/>
              <a:t>FalconAttention</a:t>
            </a:r>
            <a:r>
              <a:rPr lang="zh-CN" altLang="en-US" dirty="0"/>
              <a:t>模块的迁移验证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435801-7F8D-5D22-07F4-C88D491C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</a:t>
            </a:r>
          </a:p>
        </p:txBody>
      </p:sp>
    </p:spTree>
    <p:extLst>
      <p:ext uri="{BB962C8B-B14F-4D97-AF65-F5344CB8AC3E}">
        <p14:creationId xmlns:p14="http://schemas.microsoft.com/office/powerpoint/2010/main" val="406497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289</Words>
  <Application>Microsoft Office PowerPoint</Application>
  <PresentationFormat>宽屏</PresentationFormat>
  <Paragraphs>37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Times New Roman</vt:lpstr>
      <vt:lpstr>A000120140530A99PPBG</vt:lpstr>
      <vt:lpstr>基于MindSpore的Falcon大模型迁移与性能研究</vt:lpstr>
      <vt:lpstr>毕业设计选题</vt:lpstr>
      <vt:lpstr>Parameter的不同使用方式</vt:lpstr>
      <vt:lpstr>PowerPoint 演示文稿</vt:lpstr>
      <vt:lpstr>单模块迁移验证</vt:lpstr>
      <vt:lpstr>迁移细节总结</vt:lpstr>
      <vt:lpstr>进度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27</cp:revision>
  <dcterms:created xsi:type="dcterms:W3CDTF">2018-08-10T09:41:38Z</dcterms:created>
  <dcterms:modified xsi:type="dcterms:W3CDTF">2024-02-11T09:25:30Z</dcterms:modified>
</cp:coreProperties>
</file>