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0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9" r:id="rId10"/>
    <p:sldId id="278" r:id="rId11"/>
    <p:sldId id="276" r:id="rId12"/>
    <p:sldId id="27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2023.11.16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4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Roformer</a:t>
            </a:r>
            <a:r>
              <a:rPr lang="en-US" altLang="zh-CN" sz="2800" dirty="0"/>
              <a:t>: Enhanced Transformer With </a:t>
            </a:r>
            <a:r>
              <a:rPr lang="en-US" altLang="zh-CN" sz="2800" dirty="0" err="1"/>
              <a:t>Rotaryposition</a:t>
            </a:r>
            <a:r>
              <a:rPr lang="en-US" altLang="zh-CN" sz="2800" dirty="0"/>
              <a:t> Embedding</a:t>
            </a:r>
          </a:p>
          <a:p>
            <a:r>
              <a:rPr lang="en-US" altLang="zh-CN" sz="2800" dirty="0"/>
              <a:t>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17006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CA10B-2A69-EF7D-1500-5984CFAB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67" y="2205950"/>
            <a:ext cx="4523907" cy="2965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D0EFCA-EA54-258F-DF74-72A33257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74" y="2577760"/>
            <a:ext cx="4009489" cy="2682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98D592-7008-2534-B568-6C422A1D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46" y="5999277"/>
            <a:ext cx="5048598" cy="6178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E463CB-8DB5-8C2D-552F-209C19AAE492}"/>
              </a:ext>
            </a:extLst>
          </p:cNvPr>
          <p:cNvSpPr txBox="1"/>
          <p:nvPr/>
        </p:nvSpPr>
        <p:spPr>
          <a:xfrm>
            <a:off x="1380327" y="6077388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多维情况：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85DFC7-7CCB-8B7B-559A-364ED202C501}"/>
              </a:ext>
            </a:extLst>
          </p:cNvPr>
          <p:cNvSpPr txBox="1"/>
          <p:nvPr/>
        </p:nvSpPr>
        <p:spPr>
          <a:xfrm>
            <a:off x="815009" y="1298646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矩阵形式：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586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98D592-7008-2534-B568-6C422A1D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1" y="1194017"/>
            <a:ext cx="5048598" cy="6178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E463CB-8DB5-8C2D-552F-209C19AAE492}"/>
              </a:ext>
            </a:extLst>
          </p:cNvPr>
          <p:cNvSpPr txBox="1"/>
          <p:nvPr/>
        </p:nvSpPr>
        <p:spPr>
          <a:xfrm>
            <a:off x="815009" y="1272123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多维情况：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084DC-FE36-9965-0F67-AD019E3D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62" y="2614915"/>
            <a:ext cx="7504087" cy="902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A2B09B-4B4F-37D7-19D7-EBD8B81D2EAA}"/>
              </a:ext>
            </a:extLst>
          </p:cNvPr>
          <p:cNvSpPr txBox="1"/>
          <p:nvPr/>
        </p:nvSpPr>
        <p:spPr>
          <a:xfrm>
            <a:off x="815009" y="1984368"/>
            <a:ext cx="504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q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zh-CN" altLang="en-US" sz="2400" dirty="0"/>
              <a:t>两两分组后，它们加上</a:t>
            </a:r>
            <a:r>
              <a:rPr lang="en-US" altLang="zh-CN" sz="2400" dirty="0" err="1"/>
              <a:t>RoPE</a:t>
            </a:r>
            <a:r>
              <a:rPr lang="zh-CN" altLang="en-US" sz="2400" dirty="0"/>
              <a:t>后的内积可以用复数乘法表示为：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97D0DF-9ADA-6127-6594-B977822E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08" y="4319990"/>
            <a:ext cx="7877985" cy="902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201067-C7DE-DF6A-61F0-983CE5A6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08" y="3591970"/>
            <a:ext cx="2979839" cy="598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95C213-5F11-2258-C7C1-DF24F4221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181" y="3636842"/>
            <a:ext cx="813973" cy="5989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45B3E9-C44B-E2B6-9A04-8A7ACBE5B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077" y="3636842"/>
            <a:ext cx="2511782" cy="5989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930BEE-4C52-8CF7-02E4-E52942A67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09" y="5225466"/>
            <a:ext cx="3202505" cy="1619244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69B185D5-939B-F666-9C9B-E7496AD20828}"/>
              </a:ext>
            </a:extLst>
          </p:cNvPr>
          <p:cNvSpPr/>
          <p:nvPr/>
        </p:nvSpPr>
        <p:spPr>
          <a:xfrm>
            <a:off x="2775153" y="5927076"/>
            <a:ext cx="1242361" cy="902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563FF4-1FB5-16A1-E8CB-ED0525F06C0E}"/>
              </a:ext>
            </a:extLst>
          </p:cNvPr>
          <p:cNvSpPr txBox="1"/>
          <p:nvPr/>
        </p:nvSpPr>
        <p:spPr>
          <a:xfrm>
            <a:off x="7359496" y="1227460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(Sinusoidal</a:t>
            </a:r>
            <a:r>
              <a:rPr lang="zh-CN" altLang="en-US" sz="2400" dirty="0"/>
              <a:t>编码方案</a:t>
            </a:r>
            <a:r>
              <a:rPr lang="en-US" altLang="zh-CN" sz="240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82E1-A842-E841-9285-2F5E5C78E84E}"/>
              </a:ext>
            </a:extLst>
          </p:cNvPr>
          <p:cNvSpPr txBox="1"/>
          <p:nvPr/>
        </p:nvSpPr>
        <p:spPr>
          <a:xfrm>
            <a:off x="8805124" y="4540187"/>
            <a:ext cx="284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Abel</a:t>
            </a:r>
            <a:r>
              <a:rPr lang="zh-CN" altLang="en-US" sz="2400" dirty="0"/>
              <a:t>分部求和公式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54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5DFE09-6F8A-52A6-0E56-EED953BC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39" y="2170568"/>
            <a:ext cx="6553721" cy="37817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D71D36-E7E1-5CF5-9041-ED8F1190C0DC}"/>
              </a:ext>
            </a:extLst>
          </p:cNvPr>
          <p:cNvSpPr txBox="1"/>
          <p:nvPr/>
        </p:nvSpPr>
        <p:spPr>
          <a:xfrm>
            <a:off x="5993499" y="1397880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假设满足远程衰减性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9DE283-150E-0953-A4A0-42566EBC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9" y="1366947"/>
            <a:ext cx="5048598" cy="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Trick—</a:t>
            </a:r>
            <a:r>
              <a:rPr kumimoji="1" lang="en-US" altLang="zh-CN" dirty="0" err="1"/>
              <a:t>RoPE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B6B30-7755-D4C2-12B8-84E1588D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rotary position embedding - </a:t>
            </a:r>
            <a:r>
              <a:rPr lang="en-US" altLang="zh-CN" dirty="0" err="1"/>
              <a:t>RoPE</a:t>
            </a:r>
            <a:r>
              <a:rPr lang="zh-CN" altLang="en-US" dirty="0"/>
              <a:t>，旋转位置嵌入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用一个旋转矩阵</a:t>
            </a:r>
            <a:r>
              <a:rPr lang="en-US" altLang="zh-CN" sz="2400" dirty="0"/>
              <a:t>rotation matrix</a:t>
            </a:r>
            <a:r>
              <a:rPr lang="zh-CN" altLang="en-US" sz="2400" dirty="0"/>
              <a:t>来对绝对位置进行编码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在自注意力机制中引入显式位置依赖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91EDFA-D360-B245-C38F-5375A286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6194"/>
            <a:ext cx="6908824" cy="38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ED2BB-D357-195E-5778-A781F5C2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54" y="1127346"/>
            <a:ext cx="3083416" cy="41247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A62575-A278-2C11-C166-8A82FD3B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44" y="5140572"/>
            <a:ext cx="4456413" cy="8029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8E886E-A9BD-C373-D7DC-CD771DADF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04" y="5140572"/>
            <a:ext cx="5173346" cy="802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49FA57-EB71-EF69-7616-10BCF7F23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892" y="1238865"/>
            <a:ext cx="3083417" cy="39017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E05816-29B7-E43E-2D2B-C2E028093B69}"/>
              </a:ext>
            </a:extLst>
          </p:cNvPr>
          <p:cNvSpPr txBox="1"/>
          <p:nvPr/>
        </p:nvSpPr>
        <p:spPr>
          <a:xfrm>
            <a:off x="9271032" y="1896292"/>
            <a:ext cx="27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用多个</a:t>
            </a:r>
            <a:r>
              <a:rPr lang="en-US" altLang="zh-CN" sz="2000" dirty="0"/>
              <a:t>W</a:t>
            </a:r>
            <a:r>
              <a:rPr lang="zh-CN" altLang="en-US" sz="2000" dirty="0"/>
              <a:t>生成多个子空间或者对输入进行分段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FA8A64-281E-E9F8-03BD-4BC05E32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Embedding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C9128-DDBF-75BC-5943-60EFE20D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26" y="2636055"/>
            <a:ext cx="6736667" cy="7530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949DB9-3E5C-E662-EA69-0FF69ABA2CBE}"/>
              </a:ext>
            </a:extLst>
          </p:cNvPr>
          <p:cNvSpPr txBox="1"/>
          <p:nvPr/>
        </p:nvSpPr>
        <p:spPr>
          <a:xfrm>
            <a:off x="3081226" y="3704530"/>
            <a:ext cx="673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同时完成位置编码与线性变换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712CC-ACF8-D4CB-B2AB-AD27B0EB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26" y="4534708"/>
            <a:ext cx="4664404" cy="102154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C531250-CF4A-B744-71F9-45F2BE57B5D0}"/>
              </a:ext>
            </a:extLst>
          </p:cNvPr>
          <p:cNvCxnSpPr/>
          <p:nvPr/>
        </p:nvCxnSpPr>
        <p:spPr>
          <a:xfrm>
            <a:off x="5775648" y="4909082"/>
            <a:ext cx="1091681" cy="10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518A4D-72C3-A23E-5AA4-5935DAFC8E68}"/>
              </a:ext>
            </a:extLst>
          </p:cNvPr>
          <p:cNvSpPr txBox="1"/>
          <p:nvPr/>
        </p:nvSpPr>
        <p:spPr>
          <a:xfrm>
            <a:off x="6321488" y="5952756"/>
            <a:ext cx="13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等效于</a:t>
            </a:r>
            <a:r>
              <a:rPr lang="en-US" altLang="zh-CN" sz="2400" dirty="0" err="1"/>
              <a:t>i</a:t>
            </a:r>
            <a:endParaRPr lang="en-US" altLang="zh-CN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40436-5444-57E8-8EE3-CBA52F395D32}"/>
              </a:ext>
            </a:extLst>
          </p:cNvPr>
          <p:cNvCxnSpPr>
            <a:cxnSpLocks/>
          </p:cNvCxnSpPr>
          <p:nvPr/>
        </p:nvCxnSpPr>
        <p:spPr>
          <a:xfrm flipH="1">
            <a:off x="3247052" y="5019741"/>
            <a:ext cx="674362" cy="7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4398C59-B7CE-BBF7-F90A-61D11AA9B7EC}"/>
              </a:ext>
            </a:extLst>
          </p:cNvPr>
          <p:cNvSpPr txBox="1"/>
          <p:nvPr/>
        </p:nvSpPr>
        <p:spPr>
          <a:xfrm>
            <a:off x="2465845" y="5924764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</a:t>
            </a:r>
            <a:r>
              <a:rPr lang="zh-CN" altLang="en-US" sz="2400" dirty="0"/>
              <a:t>向量的第</a:t>
            </a:r>
            <a:r>
              <a:rPr lang="en-US" altLang="zh-CN" sz="2400" dirty="0"/>
              <a:t>2t</a:t>
            </a:r>
            <a:r>
              <a:rPr lang="zh-CN" altLang="en-US" sz="2400" dirty="0"/>
              <a:t>个元素</a:t>
            </a:r>
            <a:endParaRPr lang="en-US" altLang="zh-CN" sz="2400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56E0F620-AC50-1F78-9092-624B69A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r>
              <a:rPr lang="en-US" altLang="zh-CN" dirty="0"/>
              <a:t>Absolute Position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直接将位置编码当作可训练参数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Sinusoidal</a:t>
            </a:r>
            <a:r>
              <a:rPr lang="zh-CN" altLang="en-US" sz="2400" dirty="0"/>
              <a:t>位置编码</a:t>
            </a:r>
          </a:p>
        </p:txBody>
      </p:sp>
    </p:spTree>
    <p:extLst>
      <p:ext uri="{BB962C8B-B14F-4D97-AF65-F5344CB8AC3E}">
        <p14:creationId xmlns:p14="http://schemas.microsoft.com/office/powerpoint/2010/main" val="42356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FA8A64-281E-E9F8-03BD-4BC05E32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Embedding</a:t>
            </a:r>
            <a:endParaRPr lang="zh-CN" altLang="en-US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56E0F620-AC50-1F78-9092-624B69A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r>
              <a:rPr lang="en-US" altLang="zh-CN" dirty="0"/>
              <a:t>Relative Position Embedding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6E4886-DD33-C0B8-1D4B-F6754814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50" y="2018088"/>
            <a:ext cx="2966884" cy="2265174"/>
          </a:xfrm>
          <a:prstGeom prst="rect">
            <a:avLst/>
          </a:prstGeom>
        </p:spPr>
      </p:pic>
      <p:sp>
        <p:nvSpPr>
          <p:cNvPr id="7" name="箭头: 燕尾形 6">
            <a:extLst>
              <a:ext uri="{FF2B5EF4-FFF2-40B4-BE49-F238E27FC236}">
                <a16:creationId xmlns:a16="http://schemas.microsoft.com/office/drawing/2014/main" id="{CA088DE4-94F8-D4E2-4AF7-0DAAA6F05FF5}"/>
              </a:ext>
            </a:extLst>
          </p:cNvPr>
          <p:cNvSpPr/>
          <p:nvPr/>
        </p:nvSpPr>
        <p:spPr>
          <a:xfrm>
            <a:off x="5935534" y="2883779"/>
            <a:ext cx="1352938" cy="447869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371D8D-D506-60DC-9496-3D79A0446ED3}"/>
              </a:ext>
            </a:extLst>
          </p:cNvPr>
          <p:cNvSpPr txBox="1"/>
          <p:nvPr/>
        </p:nvSpPr>
        <p:spPr>
          <a:xfrm>
            <a:off x="5800237" y="2493334"/>
            <a:ext cx="169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expansion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DE3F33-DE40-3BC5-5B00-ACAAC459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6" y="4150420"/>
            <a:ext cx="8363264" cy="671050"/>
          </a:xfrm>
          <a:prstGeom prst="rect">
            <a:avLst/>
          </a:prstGeom>
        </p:spPr>
      </p:pic>
      <p:sp>
        <p:nvSpPr>
          <p:cNvPr id="15" name="乘号 14">
            <a:extLst>
              <a:ext uri="{FF2B5EF4-FFF2-40B4-BE49-F238E27FC236}">
                <a16:creationId xmlns:a16="http://schemas.microsoft.com/office/drawing/2014/main" id="{817C9784-89E9-A5EC-2619-EC1364973F5E}"/>
              </a:ext>
            </a:extLst>
          </p:cNvPr>
          <p:cNvSpPr/>
          <p:nvPr/>
        </p:nvSpPr>
        <p:spPr>
          <a:xfrm>
            <a:off x="6345992" y="4116274"/>
            <a:ext cx="831126" cy="789674"/>
          </a:xfrm>
          <a:prstGeom prst="mathMultiply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B4008D-3B23-5148-C0E8-8496E26B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5175815"/>
            <a:ext cx="4657387" cy="863380"/>
          </a:xfrm>
          <a:prstGeom prst="rect">
            <a:avLst/>
          </a:prstGeom>
        </p:spPr>
      </p:pic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8F9C1421-4615-4E97-B96A-9950E84D3525}"/>
              </a:ext>
            </a:extLst>
          </p:cNvPr>
          <p:cNvSpPr/>
          <p:nvPr/>
        </p:nvSpPr>
        <p:spPr>
          <a:xfrm>
            <a:off x="9765700" y="4262010"/>
            <a:ext cx="1352938" cy="447869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00473A-1500-6C8F-099D-EACB9647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554" y="5121971"/>
            <a:ext cx="3379909" cy="917224"/>
          </a:xfrm>
          <a:prstGeom prst="rect">
            <a:avLst/>
          </a:prstGeom>
        </p:spPr>
      </p:pic>
      <p:sp>
        <p:nvSpPr>
          <p:cNvPr id="19" name="箭头: 燕尾形 18">
            <a:extLst>
              <a:ext uri="{FF2B5EF4-FFF2-40B4-BE49-F238E27FC236}">
                <a16:creationId xmlns:a16="http://schemas.microsoft.com/office/drawing/2014/main" id="{BEE77BCB-416A-03EF-5C5D-58B157DD736E}"/>
              </a:ext>
            </a:extLst>
          </p:cNvPr>
          <p:cNvSpPr/>
          <p:nvPr/>
        </p:nvSpPr>
        <p:spPr>
          <a:xfrm>
            <a:off x="5824180" y="5416307"/>
            <a:ext cx="1352938" cy="447869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0DADFAE-2AB1-2777-455B-B5A118BAB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797" y="1113817"/>
            <a:ext cx="3741830" cy="102154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D1D075A-B478-802C-60BF-B9C87583F33F}"/>
              </a:ext>
            </a:extLst>
          </p:cNvPr>
          <p:cNvSpPr/>
          <p:nvPr/>
        </p:nvSpPr>
        <p:spPr>
          <a:xfrm>
            <a:off x="9268508" y="1322960"/>
            <a:ext cx="360443" cy="79459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462487-7399-B6EC-729C-EB00028D7823}"/>
              </a:ext>
            </a:extLst>
          </p:cNvPr>
          <p:cNvCxnSpPr>
            <a:stCxn id="4" idx="4"/>
          </p:cNvCxnSpPr>
          <p:nvPr/>
        </p:nvCxnSpPr>
        <p:spPr>
          <a:xfrm flipH="1">
            <a:off x="8847909" y="2117552"/>
            <a:ext cx="600821" cy="23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08B558-728F-493C-1827-B3AB5910F7F2}"/>
              </a:ext>
            </a:extLst>
          </p:cNvPr>
          <p:cNvSpPr txBox="1"/>
          <p:nvPr/>
        </p:nvSpPr>
        <p:spPr>
          <a:xfrm>
            <a:off x="8601974" y="2280653"/>
            <a:ext cx="227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绝对位置编码</a:t>
            </a:r>
            <a:endParaRPr lang="en-US" altLang="zh-CN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912BD4-1936-C002-05FC-21353B1C6BC2}"/>
              </a:ext>
            </a:extLst>
          </p:cNvPr>
          <p:cNvCxnSpPr/>
          <p:nvPr/>
        </p:nvCxnSpPr>
        <p:spPr>
          <a:xfrm>
            <a:off x="9765700" y="2018088"/>
            <a:ext cx="17818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0723E7-4429-E12D-F8E2-114C0B193F18}"/>
              </a:ext>
            </a:extLst>
          </p:cNvPr>
          <p:cNvCxnSpPr>
            <a:cxnSpLocks/>
          </p:cNvCxnSpPr>
          <p:nvPr/>
        </p:nvCxnSpPr>
        <p:spPr>
          <a:xfrm>
            <a:off x="10958463" y="2039033"/>
            <a:ext cx="254238" cy="84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DFF22-E1DB-4929-7D2B-A5F5462AA7AA}"/>
              </a:ext>
            </a:extLst>
          </p:cNvPr>
          <p:cNvSpPr txBox="1"/>
          <p:nvPr/>
        </p:nvSpPr>
        <p:spPr>
          <a:xfrm>
            <a:off x="10005973" y="2858993"/>
            <a:ext cx="227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相对位置信息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43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54BAEF-A635-90BF-3647-A51376A3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63" y="1384743"/>
            <a:ext cx="5481535" cy="64932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0492623-006B-4753-A695-658DFDD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RoPE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5B10AE-E1A3-2F1D-F992-665027BD38E0}"/>
              </a:ext>
            </a:extLst>
          </p:cNvPr>
          <p:cNvSpPr txBox="1"/>
          <p:nvPr/>
        </p:nvSpPr>
        <p:spPr>
          <a:xfrm>
            <a:off x="815009" y="1478575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D3C481-B6B9-058B-FA8F-037680C93ABD}"/>
              </a:ext>
            </a:extLst>
          </p:cNvPr>
          <p:cNvSpPr txBox="1"/>
          <p:nvPr/>
        </p:nvSpPr>
        <p:spPr>
          <a:xfrm>
            <a:off x="815009" y="2330771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2D case: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624022-80DA-C762-52B1-1DE6D418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18" y="2127902"/>
            <a:ext cx="5777022" cy="126619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07A192-713B-4F5B-0B1A-ACA25694831F}"/>
              </a:ext>
            </a:extLst>
          </p:cNvPr>
          <p:cNvCxnSpPr/>
          <p:nvPr/>
        </p:nvCxnSpPr>
        <p:spPr>
          <a:xfrm>
            <a:off x="4775730" y="2561603"/>
            <a:ext cx="8972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4A2A60-42C3-9658-AFBB-B08274C96313}"/>
              </a:ext>
            </a:extLst>
          </p:cNvPr>
          <p:cNvCxnSpPr>
            <a:cxnSpLocks/>
          </p:cNvCxnSpPr>
          <p:nvPr/>
        </p:nvCxnSpPr>
        <p:spPr>
          <a:xfrm>
            <a:off x="5169159" y="2561603"/>
            <a:ext cx="1618861" cy="3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420C9E7-5857-4A0D-D3D3-8DE51B574E3E}"/>
              </a:ext>
            </a:extLst>
          </p:cNvPr>
          <p:cNvSpPr/>
          <p:nvPr/>
        </p:nvSpPr>
        <p:spPr>
          <a:xfrm>
            <a:off x="5822302" y="2194401"/>
            <a:ext cx="401216" cy="20286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38D0B4-5D0C-6F28-D955-E835AEC2AA2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022910" y="2059995"/>
            <a:ext cx="496080" cy="13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8281B82-0FD9-17B0-9405-9133354AD7F1}"/>
              </a:ext>
            </a:extLst>
          </p:cNvPr>
          <p:cNvSpPr txBox="1"/>
          <p:nvPr/>
        </p:nvSpPr>
        <p:spPr>
          <a:xfrm>
            <a:off x="6523247" y="1868935"/>
            <a:ext cx="332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包含角度的位置信息</a:t>
            </a:r>
            <a:endParaRPr lang="en-US" altLang="zh-CN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C691B5-41EE-C9E1-C932-2ACB4A4F7B90}"/>
              </a:ext>
            </a:extLst>
          </p:cNvPr>
          <p:cNvSpPr txBox="1"/>
          <p:nvPr/>
        </p:nvSpPr>
        <p:spPr>
          <a:xfrm>
            <a:off x="6729210" y="2631513"/>
            <a:ext cx="332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线性变换</a:t>
            </a:r>
            <a:endParaRPr lang="en-US" altLang="zh-CN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04CAF18-CF7A-CFDF-9CB3-D9448154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18" y="3470335"/>
            <a:ext cx="5535874" cy="1484177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7CB5168F-162D-4ACD-6EF7-D61A82D05FCC}"/>
              </a:ext>
            </a:extLst>
          </p:cNvPr>
          <p:cNvSpPr/>
          <p:nvPr/>
        </p:nvSpPr>
        <p:spPr>
          <a:xfrm>
            <a:off x="7055203" y="2936540"/>
            <a:ext cx="922589" cy="29460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93DDA7-823B-6227-7100-CC67E99B8234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3658280" y="3231148"/>
            <a:ext cx="3858218" cy="117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25C86E7-4F86-8693-3B61-D85DA709A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231" y="4903379"/>
            <a:ext cx="5233002" cy="90347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3B11F10-F9EF-7A23-1E9D-959361732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98" y="4860231"/>
            <a:ext cx="4570532" cy="90347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1523410-A16A-32A9-1EF9-7D93A2BA9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29" y="5611247"/>
            <a:ext cx="5424883" cy="69658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968DDF6-D3E7-023E-82AD-EB8D4FBCE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129" y="6253663"/>
            <a:ext cx="7035116" cy="419854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1F3D2B-1537-BA98-1A91-BE3A9E7407BD}"/>
              </a:ext>
            </a:extLst>
          </p:cNvPr>
          <p:cNvCxnSpPr/>
          <p:nvPr/>
        </p:nvCxnSpPr>
        <p:spPr>
          <a:xfrm>
            <a:off x="3892731" y="554736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6C372B4-F7F3-8E89-AD2A-E058A07F31E2}"/>
              </a:ext>
            </a:extLst>
          </p:cNvPr>
          <p:cNvSpPr txBox="1"/>
          <p:nvPr/>
        </p:nvSpPr>
        <p:spPr>
          <a:xfrm>
            <a:off x="7193395" y="3435243"/>
            <a:ext cx="424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</a:t>
            </a:r>
            <a:r>
              <a:rPr lang="zh-CN" altLang="en-US" sz="2000" dirty="0"/>
              <a:t>表示取实数部分，</a:t>
            </a:r>
            <a:r>
              <a:rPr lang="en-US" altLang="zh-CN" sz="2000" dirty="0"/>
              <a:t>*</a:t>
            </a:r>
            <a:r>
              <a:rPr lang="zh-CN" altLang="en-US" sz="2000" dirty="0"/>
              <a:t>是取共轭复数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232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FC507-AB2C-9F7B-7F9C-35DDE2A1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9" y="1332131"/>
            <a:ext cx="7790157" cy="555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2201D0-031A-A81E-4749-6DCA7121ED96}"/>
              </a:ext>
            </a:extLst>
          </p:cNvPr>
          <p:cNvSpPr txBox="1"/>
          <p:nvPr/>
        </p:nvSpPr>
        <p:spPr>
          <a:xfrm>
            <a:off x="1005409" y="1397946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实数向量形式：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519AC1-2994-2864-EDE7-F3ECD8FE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9" y="2085901"/>
            <a:ext cx="6512567" cy="173393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5756FB-BD19-458B-E12C-0F37BF8F4CFE}"/>
              </a:ext>
            </a:extLst>
          </p:cNvPr>
          <p:cNvCxnSpPr>
            <a:cxnSpLocks/>
          </p:cNvCxnSpPr>
          <p:nvPr/>
        </p:nvCxnSpPr>
        <p:spPr>
          <a:xfrm flipH="1">
            <a:off x="3303639" y="3111910"/>
            <a:ext cx="1371600" cy="3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7B1BB-092B-8879-9EBB-E0F183DF87E5}"/>
              </a:ext>
            </a:extLst>
          </p:cNvPr>
          <p:cNvSpPr txBox="1"/>
          <p:nvPr/>
        </p:nvSpPr>
        <p:spPr>
          <a:xfrm>
            <a:off x="2260351" y="3358168"/>
            <a:ext cx="188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旋转矩阵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28DE24-B645-39C3-F38B-AC4FDDA3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639" y="4225134"/>
            <a:ext cx="5999006" cy="17339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8FB2E3-BCAA-DDDE-E583-D0A5863FF3C0}"/>
              </a:ext>
            </a:extLst>
          </p:cNvPr>
          <p:cNvSpPr txBox="1"/>
          <p:nvPr/>
        </p:nvSpPr>
        <p:spPr>
          <a:xfrm>
            <a:off x="1005409" y="4173515"/>
            <a:ext cx="188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同理：</a:t>
            </a:r>
            <a:endParaRPr lang="en-US" altLang="zh-CN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49DAA0-33AD-DF90-F084-C37498497DDD}"/>
              </a:ext>
            </a:extLst>
          </p:cNvPr>
          <p:cNvCxnSpPr/>
          <p:nvPr/>
        </p:nvCxnSpPr>
        <p:spPr>
          <a:xfrm>
            <a:off x="4675239" y="3727269"/>
            <a:ext cx="26660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6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26B33E-8B49-48AB-D982-F84B12E5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98" y="2173734"/>
            <a:ext cx="5288953" cy="1692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7267A1-245C-51B6-8199-1C4BFE2B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44" y="3959753"/>
            <a:ext cx="7251704" cy="1870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CA11B3-58D2-8C05-BE5C-D94EB18F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08" y="1252061"/>
            <a:ext cx="5635014" cy="5665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103F6C-9C88-4A2C-69C8-9BA6AEA3D275}"/>
              </a:ext>
            </a:extLst>
          </p:cNvPr>
          <p:cNvSpPr txBox="1"/>
          <p:nvPr/>
        </p:nvSpPr>
        <p:spPr>
          <a:xfrm>
            <a:off x="815009" y="1303668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推导</a:t>
            </a: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93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0FF7F3-028D-2E5A-5BCA-6477B931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CE78D2-BA97-4B06-E8D9-37AE1157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83" y="1454331"/>
            <a:ext cx="7169488" cy="42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9909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209</Words>
  <Application>Microsoft Office PowerPoint</Application>
  <PresentationFormat>宽屏</PresentationFormat>
  <Paragraphs>50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等线</vt:lpstr>
      <vt:lpstr>Arial</vt:lpstr>
      <vt:lpstr>A000120140530A99PPBG</vt:lpstr>
      <vt:lpstr>基于MindSpore的Falcon大模型迁移与性能研究</vt:lpstr>
      <vt:lpstr>Model Trick—RoPE</vt:lpstr>
      <vt:lpstr>Attention </vt:lpstr>
      <vt:lpstr>Position Embedding</vt:lpstr>
      <vt:lpstr>Position Embedding</vt:lpstr>
      <vt:lpstr>RoPE</vt:lpstr>
      <vt:lpstr>RoPE</vt:lpstr>
      <vt:lpstr>RoPE</vt:lpstr>
      <vt:lpstr>RoPE</vt:lpstr>
      <vt:lpstr>RoPE</vt:lpstr>
      <vt:lpstr>RoPE</vt:lpstr>
      <vt:lpstr>RoPE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31</cp:revision>
  <dcterms:created xsi:type="dcterms:W3CDTF">2018-08-10T09:41:38Z</dcterms:created>
  <dcterms:modified xsi:type="dcterms:W3CDTF">2024-02-11T09:27:11Z</dcterms:modified>
</cp:coreProperties>
</file>