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1" r:id="rId4"/>
    <p:sldId id="273" r:id="rId5"/>
    <p:sldId id="274" r:id="rId6"/>
    <p:sldId id="272" r:id="rId7"/>
    <p:sldId id="275" r:id="rId8"/>
    <p:sldId id="277" r:id="rId9"/>
    <p:sldId id="276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大模型迁移研究与应用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>
                <a:latin typeface="+mn-ea"/>
              </a:rPr>
              <a:t>2023.11.23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5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Multi Query Attention &amp; </a:t>
            </a:r>
            <a:r>
              <a:rPr lang="en-US" altLang="zh-CN" sz="2800" dirty="0" err="1"/>
              <a:t>ALiBi</a:t>
            </a:r>
            <a:r>
              <a:rPr lang="en-US" altLang="zh-CN" sz="2800" dirty="0"/>
              <a:t> &amp; Flash Attention(Stage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48664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E12B750-D149-BFF2-F8CB-6E6524466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Trick—MQA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4204E9-E423-A06B-6AD8-367E4739D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768"/>
            <a:ext cx="9721645" cy="6797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以微小的模型效果损失为代价加快</a:t>
            </a:r>
            <a:r>
              <a:rPr lang="en-US" altLang="zh-CN" dirty="0"/>
              <a:t>decoder</a:t>
            </a:r>
            <a:r>
              <a:rPr lang="zh-CN" altLang="en-US" dirty="0"/>
              <a:t>的提速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1CEF24B5-079A-D7A6-ECEA-3CDB22E56290}"/>
              </a:ext>
            </a:extLst>
          </p:cNvPr>
          <p:cNvSpPr txBox="1">
            <a:spLocks/>
          </p:cNvSpPr>
          <p:nvPr/>
        </p:nvSpPr>
        <p:spPr>
          <a:xfrm>
            <a:off x="838200" y="2241755"/>
            <a:ext cx="10538792" cy="571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21212"/>
                </a:solidFill>
                <a:effectLst/>
              </a:rPr>
              <a:t>Multi Head Attention</a:t>
            </a:r>
            <a:r>
              <a:rPr lang="zh-CN" altLang="en-US" sz="2400" dirty="0">
                <a:solidFill>
                  <a:srgbClr val="121212"/>
                </a:solidFill>
                <a:effectLst/>
              </a:rPr>
              <a:t>（</a:t>
            </a:r>
            <a:r>
              <a:rPr lang="en-US" altLang="zh-CN" sz="2400" dirty="0">
                <a:solidFill>
                  <a:srgbClr val="121212"/>
                </a:solidFill>
                <a:effectLst/>
              </a:rPr>
              <a:t>MHA</a:t>
            </a:r>
            <a:r>
              <a:rPr lang="zh-CN" altLang="en-US" sz="2400" dirty="0">
                <a:solidFill>
                  <a:srgbClr val="121212"/>
                </a:solidFill>
                <a:effectLst/>
              </a:rPr>
              <a:t>）</a:t>
            </a:r>
            <a:r>
              <a:rPr lang="en-US" altLang="zh-CN" sz="2400" dirty="0">
                <a:solidFill>
                  <a:srgbClr val="121212"/>
                </a:solidFill>
                <a:effectLst/>
              </a:rPr>
              <a:t>==&gt; Multi Query Attention</a:t>
            </a:r>
            <a:r>
              <a:rPr lang="zh-CN" altLang="en-US" sz="2400" dirty="0">
                <a:solidFill>
                  <a:srgbClr val="121212"/>
                </a:solidFill>
                <a:effectLst/>
              </a:rPr>
              <a:t>（</a:t>
            </a:r>
            <a:r>
              <a:rPr lang="en-US" altLang="zh-CN" sz="2400" dirty="0">
                <a:solidFill>
                  <a:srgbClr val="121212"/>
                </a:solidFill>
                <a:effectLst/>
              </a:rPr>
              <a:t>MQA</a:t>
            </a:r>
            <a:r>
              <a:rPr lang="zh-CN" altLang="en-US" sz="2400" dirty="0">
                <a:solidFill>
                  <a:srgbClr val="121212"/>
                </a:solidFill>
                <a:effectLst/>
              </a:rPr>
              <a:t>）</a:t>
            </a:r>
            <a:endParaRPr lang="en-US" altLang="zh-CN" sz="2400" dirty="0">
              <a:effectLst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F9F1F64-435A-D0A4-55AB-C2D2CE80E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08" y="2957456"/>
            <a:ext cx="8859934" cy="283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内容占位符 4">
            <a:extLst>
              <a:ext uri="{FF2B5EF4-FFF2-40B4-BE49-F238E27FC236}">
                <a16:creationId xmlns:a16="http://schemas.microsoft.com/office/drawing/2014/main" id="{108A17C9-F7A2-9DC0-7BB7-EA950ED5E91D}"/>
              </a:ext>
            </a:extLst>
          </p:cNvPr>
          <p:cNvSpPr txBox="1">
            <a:spLocks/>
          </p:cNvSpPr>
          <p:nvPr/>
        </p:nvSpPr>
        <p:spPr>
          <a:xfrm>
            <a:off x="9067800" y="3513586"/>
            <a:ext cx="3704303" cy="166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所有</a:t>
            </a:r>
            <a:r>
              <a:rPr lang="en-US" altLang="zh-CN" sz="2400" dirty="0">
                <a:effectLst/>
              </a:rPr>
              <a:t>head</a:t>
            </a:r>
            <a:r>
              <a:rPr lang="zh-CN" altLang="en-US" sz="2400" dirty="0">
                <a:effectLst/>
              </a:rPr>
              <a:t>共享</a:t>
            </a:r>
            <a:r>
              <a:rPr lang="en-US" altLang="zh-CN" sz="2400" dirty="0" err="1">
                <a:effectLst/>
              </a:rPr>
              <a:t>kv</a:t>
            </a:r>
            <a:r>
              <a:rPr lang="zh-CN" altLang="en-US" sz="2400" dirty="0">
                <a:effectLst/>
              </a:rPr>
              <a:t>权重</a:t>
            </a:r>
            <a:endParaRPr lang="en-US" altLang="zh-CN" sz="2400" dirty="0">
              <a:effectLst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只保留多个</a:t>
            </a:r>
            <a:r>
              <a:rPr lang="en-US" altLang="zh-CN" sz="2400" dirty="0">
                <a:effectLst/>
              </a:rPr>
              <a:t>query</a:t>
            </a:r>
            <a:endParaRPr lang="en-US" altLang="zh-CN" sz="2400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大大减少了参数量</a:t>
            </a:r>
          </a:p>
        </p:txBody>
      </p:sp>
    </p:spTree>
    <p:extLst>
      <p:ext uri="{BB962C8B-B14F-4D97-AF65-F5344CB8AC3E}">
        <p14:creationId xmlns:p14="http://schemas.microsoft.com/office/powerpoint/2010/main" val="381288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AB19321-96AF-577C-1248-2CB1BB5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MQA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F58C43-C716-0207-5D36-2D020E4E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26" y="1316149"/>
            <a:ext cx="5411891" cy="5138669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641F81D-5BD8-C794-F973-CE615EEB0E11}"/>
              </a:ext>
            </a:extLst>
          </p:cNvPr>
          <p:cNvCxnSpPr/>
          <p:nvPr/>
        </p:nvCxnSpPr>
        <p:spPr>
          <a:xfrm>
            <a:off x="2708365" y="3196044"/>
            <a:ext cx="41017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201E261-ECC6-C4C8-1305-C4ADA4A41339}"/>
              </a:ext>
            </a:extLst>
          </p:cNvPr>
          <p:cNvCxnSpPr/>
          <p:nvPr/>
        </p:nvCxnSpPr>
        <p:spPr>
          <a:xfrm>
            <a:off x="2708365" y="4001587"/>
            <a:ext cx="41017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49EBEBE2-D8C7-C694-5062-A5029C3CC1E3}"/>
              </a:ext>
            </a:extLst>
          </p:cNvPr>
          <p:cNvSpPr txBox="1">
            <a:spLocks/>
          </p:cNvSpPr>
          <p:nvPr/>
        </p:nvSpPr>
        <p:spPr>
          <a:xfrm>
            <a:off x="8022771" y="3669572"/>
            <a:ext cx="3054531" cy="6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只改变</a:t>
            </a:r>
            <a:r>
              <a:rPr lang="en-US" altLang="zh-CN" sz="2400" dirty="0" err="1">
                <a:effectLst/>
              </a:rPr>
              <a:t>kv</a:t>
            </a:r>
            <a:r>
              <a:rPr lang="zh-CN" altLang="en-US" sz="2400" dirty="0">
                <a:effectLst/>
              </a:rPr>
              <a:t>的维度</a:t>
            </a: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3594C9DB-525C-C72C-0A05-BDD59FBBB6FD}"/>
              </a:ext>
            </a:extLst>
          </p:cNvPr>
          <p:cNvSpPr txBox="1">
            <a:spLocks/>
          </p:cNvSpPr>
          <p:nvPr/>
        </p:nvSpPr>
        <p:spPr>
          <a:xfrm>
            <a:off x="815009" y="1838664"/>
            <a:ext cx="1617617" cy="571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121212"/>
                </a:solidFill>
                <a:effectLst/>
              </a:rPr>
              <a:t>Definition in Falcon</a:t>
            </a:r>
            <a:endParaRPr lang="en-US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09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27DD7B-467B-E168-B2D9-3A1FC5DC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768"/>
            <a:ext cx="10538791" cy="102154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在短序列上训练的模型，不用长序列数据进行微调，仍然在长序列任务中会保持不错的效果。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B85B044-199C-8C64-CB54-0B30E75A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长度外推性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768431-C6AB-4520-7222-D51B474C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27" y="2198594"/>
            <a:ext cx="6998225" cy="433968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F8825B-F3A1-6F29-A013-991652CFBB4E}"/>
              </a:ext>
            </a:extLst>
          </p:cNvPr>
          <p:cNvSpPr txBox="1">
            <a:spLocks/>
          </p:cNvSpPr>
          <p:nvPr/>
        </p:nvSpPr>
        <p:spPr>
          <a:xfrm>
            <a:off x="8612706" y="4100862"/>
            <a:ext cx="3054531" cy="6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Attention mask</a:t>
            </a:r>
            <a:endParaRPr lang="zh-CN" alt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580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8B3D33-EC89-BBDA-3915-E7C68A2E1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42" y="2846439"/>
            <a:ext cx="6936043" cy="3684773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0BEF40FF-9A29-2BF5-1BBB-C372D797E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ALiBi</a:t>
            </a:r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86EC5286-2C0F-9AEE-626B-FCD4FA4EB971}"/>
              </a:ext>
            </a:extLst>
          </p:cNvPr>
          <p:cNvSpPr txBox="1">
            <a:spLocks/>
          </p:cNvSpPr>
          <p:nvPr/>
        </p:nvSpPr>
        <p:spPr>
          <a:xfrm>
            <a:off x="838199" y="1340768"/>
            <a:ext cx="10538791" cy="102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给注意力加上线性偏置。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4B5CDA0-D1D0-9820-E0D5-011E06040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676854"/>
              </p:ext>
            </p:extLst>
          </p:nvPr>
        </p:nvGraphicFramePr>
        <p:xfrm>
          <a:off x="6146800" y="3327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27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AC0822C7-40B2-0A6E-4A05-5956197ED0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856" y="2222583"/>
            <a:ext cx="572969" cy="4326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534432-AC12-492A-C6FE-CBDB75EE9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0243" y="2222583"/>
            <a:ext cx="1611934" cy="458953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7E3FC62-C838-F884-7B07-15AF6249BF8E}"/>
              </a:ext>
            </a:extLst>
          </p:cNvPr>
          <p:cNvCxnSpPr>
            <a:cxnSpLocks/>
          </p:cNvCxnSpPr>
          <p:nvPr/>
        </p:nvCxnSpPr>
        <p:spPr>
          <a:xfrm>
            <a:off x="3039291" y="2527216"/>
            <a:ext cx="100148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84C02ABE-DEB4-89F3-46C5-6DE20793499A}"/>
              </a:ext>
            </a:extLst>
          </p:cNvPr>
          <p:cNvSpPr txBox="1">
            <a:spLocks/>
          </p:cNvSpPr>
          <p:nvPr/>
        </p:nvSpPr>
        <p:spPr>
          <a:xfrm>
            <a:off x="8551746" y="4146258"/>
            <a:ext cx="3054531" cy="6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effectLst/>
              </a:rPr>
              <a:t>平滑注意力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958A524-CA72-B706-7C59-936ECD5BA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2333" y="2119884"/>
            <a:ext cx="647316" cy="6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CD25E45-A0EC-148D-8C7A-9C4562B3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ALiBi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FB6BE9-6D77-EF5C-E3CF-B4FBDF1F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21" y="2058943"/>
            <a:ext cx="9140557" cy="345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5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514E6C8-B53A-62FE-3854-585B1773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ALiBi</a:t>
            </a:r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93BFB9-42DE-79E4-E31F-18AFB2801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32" y="1376273"/>
            <a:ext cx="6832679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1CBFBBC-F53D-C217-220F-1574AB91B1E3}"/>
              </a:ext>
            </a:extLst>
          </p:cNvPr>
          <p:cNvCxnSpPr>
            <a:cxnSpLocks/>
          </p:cNvCxnSpPr>
          <p:nvPr/>
        </p:nvCxnSpPr>
        <p:spPr>
          <a:xfrm>
            <a:off x="4937760" y="2081349"/>
            <a:ext cx="3753394" cy="10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23F6E8CC-F620-92E2-1DEB-F8EC1D38F77B}"/>
              </a:ext>
            </a:extLst>
          </p:cNvPr>
          <p:cNvSpPr txBox="1">
            <a:spLocks/>
          </p:cNvSpPr>
          <p:nvPr/>
        </p:nvSpPr>
        <p:spPr>
          <a:xfrm>
            <a:off x="8603997" y="2081349"/>
            <a:ext cx="3344163" cy="102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c</a:t>
            </a:r>
            <a:r>
              <a:rPr lang="en-US" altLang="zh-CN" sz="2000" dirty="0">
                <a:effectLst/>
              </a:rPr>
              <a:t>losest_power_of_2</a:t>
            </a:r>
            <a:r>
              <a:rPr lang="zh-CN" altLang="en-US" sz="2000" dirty="0">
                <a:effectLst/>
              </a:rPr>
              <a:t>找到与</a:t>
            </a:r>
            <a:r>
              <a:rPr lang="en-US" altLang="zh-CN" sz="2000" dirty="0" err="1">
                <a:effectLst/>
              </a:rPr>
              <a:t>num_heads</a:t>
            </a:r>
            <a:r>
              <a:rPr lang="zh-CN" altLang="en-US" sz="2000" dirty="0"/>
              <a:t>最接近的</a:t>
            </a:r>
            <a:r>
              <a:rPr lang="en-US" altLang="zh-CN" sz="2000" dirty="0"/>
              <a:t>2</a:t>
            </a:r>
            <a:r>
              <a:rPr lang="zh-CN" altLang="en-US" sz="2000" dirty="0"/>
              <a:t>的幂</a:t>
            </a:r>
            <a:endParaRPr lang="zh-CN" altLang="en-US" sz="2000" dirty="0">
              <a:effectLst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57B226-8C10-7D9A-20D7-A53F97DC08BF}"/>
              </a:ext>
            </a:extLst>
          </p:cNvPr>
          <p:cNvCxnSpPr>
            <a:cxnSpLocks/>
          </p:cNvCxnSpPr>
          <p:nvPr/>
        </p:nvCxnSpPr>
        <p:spPr>
          <a:xfrm>
            <a:off x="3487783" y="3141155"/>
            <a:ext cx="4703717" cy="28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678BFD3A-8A7D-937D-C8DF-044475EB67DC}"/>
              </a:ext>
            </a:extLst>
          </p:cNvPr>
          <p:cNvSpPr txBox="1">
            <a:spLocks/>
          </p:cNvSpPr>
          <p:nvPr/>
        </p:nvSpPr>
        <p:spPr>
          <a:xfrm>
            <a:off x="8191500" y="3267659"/>
            <a:ext cx="3344163" cy="1021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>
                <a:effectLst/>
              </a:rPr>
              <a:t>num_heads</a:t>
            </a:r>
            <a:r>
              <a:rPr lang="zh-CN" altLang="en-US" sz="2000" dirty="0">
                <a:effectLst/>
              </a:rPr>
              <a:t>不是</a:t>
            </a:r>
            <a:r>
              <a:rPr lang="en-US" altLang="zh-CN" sz="2000" dirty="0"/>
              <a:t>2</a:t>
            </a:r>
            <a:r>
              <a:rPr lang="zh-CN" altLang="en-US" sz="2000" dirty="0"/>
              <a:t>的幂，则需要添加额外的项</a:t>
            </a:r>
            <a:endParaRPr lang="zh-CN" altLang="en-US" sz="2000" dirty="0">
              <a:effectLst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9EE36A-0F2F-0659-6D64-EF0F8A64D12B}"/>
              </a:ext>
            </a:extLst>
          </p:cNvPr>
          <p:cNvCxnSpPr/>
          <p:nvPr/>
        </p:nvCxnSpPr>
        <p:spPr>
          <a:xfrm>
            <a:off x="2306281" y="5181600"/>
            <a:ext cx="4597037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16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464FCC-B0B6-6938-8941-A680A05B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目标一：在不访问整个输入的情况下计算</a:t>
            </a:r>
            <a:r>
              <a:rPr lang="en-US" altLang="zh-CN" dirty="0" err="1"/>
              <a:t>softmax</a:t>
            </a:r>
            <a:r>
              <a:rPr lang="zh-CN" altLang="en-US" dirty="0"/>
              <a:t>函数的缩减；</a:t>
            </a:r>
          </a:p>
          <a:p>
            <a:r>
              <a:rPr lang="zh-CN" altLang="en-US" dirty="0"/>
              <a:t>目标二：在后向传播中不能存储中间注意力矩阵。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0F28F15-1112-DBDE-6371-02EE0EBA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E4388F-2FBC-2B25-51BD-E934037D6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736" y="3020937"/>
            <a:ext cx="8348863" cy="298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7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C103772-159E-B6BF-6604-5E511A79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Flash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982D4E-5B3C-C2A8-7CB5-BC47F023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81" y="1785795"/>
            <a:ext cx="11095238" cy="2085714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076BDF-1F83-B410-9CF4-F7458ECA1418}"/>
              </a:ext>
            </a:extLst>
          </p:cNvPr>
          <p:cNvSpPr txBox="1">
            <a:spLocks/>
          </p:cNvSpPr>
          <p:nvPr/>
        </p:nvSpPr>
        <p:spPr>
          <a:xfrm>
            <a:off x="3548355" y="4891186"/>
            <a:ext cx="4759622" cy="482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effectLst/>
              </a:rPr>
              <a:t>目前支持设备有限，且不支持</a:t>
            </a:r>
            <a:r>
              <a:rPr lang="en-US" altLang="zh-CN" sz="2000" dirty="0" err="1"/>
              <a:t>M</a:t>
            </a:r>
            <a:r>
              <a:rPr lang="en-US" altLang="zh-CN" sz="2000" dirty="0" err="1">
                <a:effectLst/>
              </a:rPr>
              <a:t>indSpore</a:t>
            </a:r>
            <a:endParaRPr lang="zh-CN" altLang="en-US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6674156"/>
      </p:ext>
    </p:extLst>
  </p:cSld>
  <p:clrMapOvr>
    <a:masterClrMapping/>
  </p:clrMapOvr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2740</TotalTime>
  <Words>209</Words>
  <Application>Microsoft Office PowerPoint</Application>
  <PresentationFormat>宽屏</PresentationFormat>
  <Paragraphs>32</Paragraphs>
  <Slides>10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Arial</vt:lpstr>
      <vt:lpstr>A000120140530A99PPBG</vt:lpstr>
      <vt:lpstr>Equation</vt:lpstr>
      <vt:lpstr>基于MindSpore的Falcon大模型迁移研究与应用</vt:lpstr>
      <vt:lpstr>Model Trick—MQA</vt:lpstr>
      <vt:lpstr>MQA</vt:lpstr>
      <vt:lpstr>长度外推性</vt:lpstr>
      <vt:lpstr>ALiBi</vt:lpstr>
      <vt:lpstr>ALiBi</vt:lpstr>
      <vt:lpstr>ALiBi</vt:lpstr>
      <vt:lpstr>Flash Attention</vt:lpstr>
      <vt:lpstr>Flash Attention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36</cp:revision>
  <dcterms:created xsi:type="dcterms:W3CDTF">2018-08-10T09:41:38Z</dcterms:created>
  <dcterms:modified xsi:type="dcterms:W3CDTF">2024-02-11T09:27:47Z</dcterms:modified>
</cp:coreProperties>
</file>