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71" r:id="rId3"/>
    <p:sldId id="269" r:id="rId4"/>
    <p:sldId id="279" r:id="rId5"/>
    <p:sldId id="281" r:id="rId6"/>
    <p:sldId id="280" r:id="rId7"/>
    <p:sldId id="273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61" d="100"/>
          <a:sy n="61" d="100"/>
        </p:scale>
        <p:origin x="192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2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MindSpore</a:t>
            </a:r>
            <a:r>
              <a:rPr lang="zh-CN" altLang="en-US" b="1" dirty="0"/>
              <a:t>的</a:t>
            </a:r>
            <a:r>
              <a:rPr lang="en-US" altLang="zh-CN" b="1" dirty="0"/>
              <a:t>Falcon</a:t>
            </a:r>
            <a:r>
              <a:rPr lang="zh-CN" altLang="en-US" b="1" dirty="0"/>
              <a:t>大模型迁移研究与应用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>
                <a:latin typeface="+mn-ea"/>
              </a:rPr>
              <a:t>2023.11.30</a:t>
            </a:r>
            <a:endParaRPr lang="zh-CN" altLang="en-US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C2EFCD-EFDC-32E5-269A-C40FE3CE6DBB}"/>
              </a:ext>
            </a:extLst>
          </p:cNvPr>
          <p:cNvSpPr txBox="1"/>
          <p:nvPr/>
        </p:nvSpPr>
        <p:spPr>
          <a:xfrm>
            <a:off x="5435081" y="5780782"/>
            <a:ext cx="132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Week 6</a:t>
            </a:r>
            <a:endParaRPr lang="zh-CN" altLang="en-US" sz="2400" b="1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A41BE9F-F188-9F99-99D2-0C3E30548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PEFT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B19321-96AF-577C-1248-2CB1BB5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PEFT</a:t>
            </a:r>
            <a:endParaRPr lang="zh-CN" altLang="en-US" dirty="0"/>
          </a:p>
        </p:txBody>
      </p:sp>
      <p:sp>
        <p:nvSpPr>
          <p:cNvPr id="2" name="内容占位符 3">
            <a:extLst>
              <a:ext uri="{FF2B5EF4-FFF2-40B4-BE49-F238E27FC236}">
                <a16:creationId xmlns:a16="http://schemas.microsoft.com/office/drawing/2014/main" id="{ABE0157F-7D47-44F7-8BF0-4B914C398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r>
              <a:rPr lang="en-US" altLang="zh-CN" dirty="0"/>
              <a:t>Parameter-Efficient Fine-Tuning (PEFT)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通过最小化微调参数的数量和计算复杂度，来提高预训练模型在新任务上的性能，从而缓解大型预训练模型的训练成本</a:t>
            </a:r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D7E71BA7-3741-8B00-EB77-E388DB3746ED}"/>
              </a:ext>
            </a:extLst>
          </p:cNvPr>
          <p:cNvSpPr txBox="1">
            <a:spLocks/>
          </p:cNvSpPr>
          <p:nvPr/>
        </p:nvSpPr>
        <p:spPr>
          <a:xfrm>
            <a:off x="838200" y="3871509"/>
            <a:ext cx="10515600" cy="5061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Prefix/Prompt-Tuning</a:t>
            </a:r>
          </a:p>
          <a:p>
            <a:r>
              <a:rPr lang="en-US" altLang="zh-CN" b="1" dirty="0"/>
              <a:t>Adapter-Tuning</a:t>
            </a:r>
          </a:p>
          <a:p>
            <a:r>
              <a:rPr lang="en-US" altLang="zh-CN" b="1" dirty="0" err="1"/>
              <a:t>LoRA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025CCA-C700-20FC-6673-29E267062010}"/>
              </a:ext>
            </a:extLst>
          </p:cNvPr>
          <p:cNvSpPr txBox="1"/>
          <p:nvPr/>
        </p:nvSpPr>
        <p:spPr>
          <a:xfrm>
            <a:off x="838200" y="3348289"/>
            <a:ext cx="6157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三类主流方法：</a:t>
            </a:r>
          </a:p>
        </p:txBody>
      </p:sp>
    </p:spTree>
    <p:extLst>
      <p:ext uri="{BB962C8B-B14F-4D97-AF65-F5344CB8AC3E}">
        <p14:creationId xmlns:p14="http://schemas.microsoft.com/office/powerpoint/2010/main" val="154094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E12B750-D149-BFF2-F8CB-6E652446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Adapter-Tuning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6229613-9DFD-9473-7A21-8BCF79DFB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0" y="2123499"/>
            <a:ext cx="6250898" cy="442825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8A4CF41-D685-0031-3276-A2325421C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203" y="4935495"/>
            <a:ext cx="5502117" cy="73920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6704DF8-3FDF-3975-1B07-7DC57C8C01D2}"/>
              </a:ext>
            </a:extLst>
          </p:cNvPr>
          <p:cNvSpPr txBox="1"/>
          <p:nvPr/>
        </p:nvSpPr>
        <p:spPr>
          <a:xfrm>
            <a:off x="565486" y="1377324"/>
            <a:ext cx="60933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121212"/>
                </a:solidFill>
                <a:effectLst/>
                <a:latin typeface="+mn-ea"/>
              </a:rPr>
              <a:t>Adapter</a:t>
            </a:r>
            <a:r>
              <a:rPr lang="zh-CN" altLang="en-US" sz="2800" b="1" i="0" dirty="0">
                <a:solidFill>
                  <a:srgbClr val="121212"/>
                </a:solidFill>
                <a:effectLst/>
                <a:latin typeface="+mn-ea"/>
              </a:rPr>
              <a:t>结构细节：</a:t>
            </a:r>
            <a:endParaRPr lang="zh-CN" altLang="en-US" sz="2800" dirty="0"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37B2951-B04B-1F74-D1D4-8290FCEFD2E1}"/>
              </a:ext>
            </a:extLst>
          </p:cNvPr>
          <p:cNvSpPr txBox="1"/>
          <p:nvPr/>
        </p:nvSpPr>
        <p:spPr>
          <a:xfrm>
            <a:off x="6658524" y="1909226"/>
            <a:ext cx="51874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</a:rPr>
              <a:t>将较小的神经网络层或模块插入预训练模型的每一层，这些新插入的神经模块称为 </a:t>
            </a:r>
            <a:r>
              <a:rPr lang="en-US" altLang="zh-CN" sz="2800" dirty="0">
                <a:latin typeface="+mn-ea"/>
              </a:rPr>
              <a:t>adapter</a:t>
            </a:r>
            <a:r>
              <a:rPr lang="zh-CN" altLang="en-US" sz="2800" dirty="0">
                <a:latin typeface="+mn-ea"/>
              </a:rPr>
              <a:t>（适配器），下游任务微调时也只训练这些适配器参数。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288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6F85B3-AAC6-2D95-5871-B1E02878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Prompt Tuning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CA46AB-F05B-1667-D9C3-083652095979}"/>
              </a:ext>
            </a:extLst>
          </p:cNvPr>
          <p:cNvSpPr txBox="1"/>
          <p:nvPr/>
        </p:nvSpPr>
        <p:spPr>
          <a:xfrm>
            <a:off x="1126522" y="2113189"/>
            <a:ext cx="3603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Pre-training</a:t>
            </a:r>
            <a:r>
              <a:rPr lang="zh-CN" altLang="en-US" sz="2800" b="1" dirty="0"/>
              <a:t>任务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D0406E-0F5B-E0A8-E3FD-1E23E824F981}"/>
              </a:ext>
            </a:extLst>
          </p:cNvPr>
          <p:cNvSpPr txBox="1"/>
          <p:nvPr/>
        </p:nvSpPr>
        <p:spPr>
          <a:xfrm>
            <a:off x="7367752" y="2113189"/>
            <a:ext cx="3603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Fine-tuning</a:t>
            </a:r>
            <a:r>
              <a:rPr lang="zh-CN" altLang="en-US" sz="2800" b="1" dirty="0"/>
              <a:t>下游任务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AB3901D1-3A9D-5E88-E474-784C07C7C009}"/>
              </a:ext>
            </a:extLst>
          </p:cNvPr>
          <p:cNvSpPr/>
          <p:nvPr/>
        </p:nvSpPr>
        <p:spPr>
          <a:xfrm>
            <a:off x="4887312" y="2169847"/>
            <a:ext cx="1828800" cy="409903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D6BB63-1869-D443-6D4E-77B4480AB1A1}"/>
              </a:ext>
            </a:extLst>
          </p:cNvPr>
          <p:cNvSpPr txBox="1"/>
          <p:nvPr/>
        </p:nvSpPr>
        <p:spPr>
          <a:xfrm>
            <a:off x="5044968" y="1646627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Prompt</a:t>
            </a:r>
            <a:endParaRPr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B29C00-8856-71BD-CF2D-628AEC60F1D8}"/>
              </a:ext>
            </a:extLst>
          </p:cNvPr>
          <p:cNvSpPr txBox="1"/>
          <p:nvPr/>
        </p:nvSpPr>
        <p:spPr>
          <a:xfrm>
            <a:off x="952015" y="3487983"/>
            <a:ext cx="527536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Prefix-Tuning:</a:t>
            </a:r>
            <a:r>
              <a:rPr lang="zh-CN" altLang="en-US" sz="2800" dirty="0"/>
              <a:t>在模型的输入或隐层添加</a:t>
            </a:r>
            <a:r>
              <a:rPr lang="en-US" altLang="zh-CN" sz="2800" dirty="0"/>
              <a:t>k</a:t>
            </a:r>
            <a:r>
              <a:rPr lang="zh-CN" altLang="en-US" sz="2800" dirty="0"/>
              <a:t>个额外可训练的前缀 </a:t>
            </a:r>
            <a:r>
              <a:rPr lang="en-US" altLang="zh-CN" sz="2800" dirty="0"/>
              <a:t>tokens</a:t>
            </a:r>
            <a:r>
              <a:rPr lang="zh-CN" altLang="en-US" sz="2800" dirty="0"/>
              <a:t>（这些前缀是连续的伪 </a:t>
            </a:r>
            <a:r>
              <a:rPr lang="en-US" altLang="zh-CN" sz="2800" dirty="0"/>
              <a:t>tokens</a:t>
            </a:r>
            <a:r>
              <a:rPr lang="zh-CN" altLang="en-US" sz="2800" dirty="0"/>
              <a:t>，不对应真实的 </a:t>
            </a:r>
            <a:r>
              <a:rPr lang="en-US" altLang="zh-CN" sz="2800" dirty="0"/>
              <a:t>tokens</a:t>
            </a:r>
            <a:r>
              <a:rPr lang="zh-CN" altLang="en-US" sz="2800" dirty="0"/>
              <a:t>），只训练</a:t>
            </a:r>
            <a:r>
              <a:rPr lang="zh-CN" altLang="en-US" sz="2800" dirty="0">
                <a:latin typeface="+mn-ea"/>
              </a:rPr>
              <a:t>这些前缀参数。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65D7E57-676E-7E56-56ED-8D2478180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835" y="3060477"/>
            <a:ext cx="5404967" cy="267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7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1B40C64-BEA0-CE6E-FF5D-9417CDD9B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604" y="1671844"/>
            <a:ext cx="10515600" cy="5061482"/>
          </a:xfrm>
        </p:spPr>
        <p:txBody>
          <a:bodyPr/>
          <a:lstStyle/>
          <a:p>
            <a:r>
              <a:rPr lang="zh-CN" altLang="en-US" b="1" dirty="0"/>
              <a:t>构建模板（</a:t>
            </a:r>
            <a:r>
              <a:rPr lang="en-US" altLang="zh-CN" b="1" dirty="0"/>
              <a:t>Template Construction</a:t>
            </a:r>
            <a:r>
              <a:rPr lang="zh-CN" altLang="en-US" b="1" dirty="0"/>
              <a:t>） </a:t>
            </a:r>
            <a:r>
              <a:rPr lang="zh-CN" altLang="en-US" dirty="0"/>
              <a:t>：通过人工定义、自动搜索、文本生成等方法，生成与给定句子相关的一个含有</a:t>
            </a:r>
            <a:r>
              <a:rPr lang="en-US" altLang="zh-CN" dirty="0"/>
              <a:t>[MASK]</a:t>
            </a:r>
            <a:r>
              <a:rPr lang="zh-CN" altLang="en-US" dirty="0"/>
              <a:t>标记的模板。例如</a:t>
            </a:r>
            <a:r>
              <a:rPr lang="en-US" altLang="zh-CN" dirty="0"/>
              <a:t>It was [MASK].</a:t>
            </a:r>
            <a:r>
              <a:rPr lang="zh-CN" altLang="en-US" dirty="0"/>
              <a:t>，并拼接到原始的文本中，获得</a:t>
            </a:r>
            <a:r>
              <a:rPr lang="en-US" altLang="zh-CN" dirty="0"/>
              <a:t>Prompt-Tuning</a:t>
            </a:r>
            <a:r>
              <a:rPr lang="zh-CN" altLang="en-US" dirty="0"/>
              <a:t>的输入：</a:t>
            </a:r>
            <a:r>
              <a:rPr lang="en-US" altLang="zh-CN" dirty="0"/>
              <a:t>[CLS] I like the Disney films very much. [SEP] It was [MASK]. [SEP]</a:t>
            </a:r>
            <a:r>
              <a:rPr lang="zh-CN" altLang="en-US" dirty="0"/>
              <a:t>。将其喂入</a:t>
            </a:r>
            <a:r>
              <a:rPr lang="en-US" altLang="zh-CN" dirty="0"/>
              <a:t>BERT</a:t>
            </a:r>
            <a:r>
              <a:rPr lang="zh-CN" altLang="en-US" dirty="0"/>
              <a:t>模型中，并复用预训练好的</a:t>
            </a:r>
            <a:r>
              <a:rPr lang="en-US" altLang="zh-CN" dirty="0"/>
              <a:t>MLM</a:t>
            </a:r>
            <a:r>
              <a:rPr lang="zh-CN" altLang="en-US" dirty="0"/>
              <a:t>分类器（在</a:t>
            </a:r>
            <a:r>
              <a:rPr lang="en-US" altLang="zh-CN" dirty="0" err="1"/>
              <a:t>huggingface</a:t>
            </a:r>
            <a:r>
              <a:rPr lang="zh-CN" altLang="en-US" dirty="0"/>
              <a:t>中为</a:t>
            </a:r>
            <a:r>
              <a:rPr lang="en-US" altLang="zh-CN" dirty="0" err="1"/>
              <a:t>BertForMaskedLM</a:t>
            </a:r>
            <a:r>
              <a:rPr lang="zh-CN" altLang="en-US" dirty="0"/>
              <a:t>），即可直接得到</a:t>
            </a:r>
            <a:r>
              <a:rPr lang="en-US" altLang="zh-CN" dirty="0"/>
              <a:t>[MASK]</a:t>
            </a:r>
            <a:r>
              <a:rPr lang="zh-CN" altLang="en-US" dirty="0"/>
              <a:t>预测的各个</a:t>
            </a:r>
            <a:r>
              <a:rPr lang="en-US" altLang="zh-CN" dirty="0"/>
              <a:t>token</a:t>
            </a:r>
            <a:r>
              <a:rPr lang="zh-CN" altLang="en-US" dirty="0"/>
              <a:t>的概率分布；</a:t>
            </a:r>
            <a:endParaRPr lang="en-US" altLang="zh-CN" b="1" dirty="0"/>
          </a:p>
          <a:p>
            <a:r>
              <a:rPr lang="zh-CN" altLang="en-US" b="1" dirty="0"/>
              <a:t>标签词映射（</a:t>
            </a:r>
            <a:r>
              <a:rPr lang="en-US" altLang="zh-CN" b="1" dirty="0"/>
              <a:t>Label Word Verbalizer</a:t>
            </a:r>
            <a:r>
              <a:rPr lang="zh-CN" altLang="en-US" b="1" dirty="0"/>
              <a:t>） </a:t>
            </a:r>
            <a:r>
              <a:rPr lang="zh-CN" altLang="en-US" dirty="0"/>
              <a:t>：</a:t>
            </a:r>
            <a:r>
              <a:rPr lang="en-US" altLang="zh-CN" dirty="0"/>
              <a:t>[MASK]</a:t>
            </a:r>
            <a:r>
              <a:rPr lang="zh-CN" altLang="en-US" dirty="0"/>
              <a:t>部分我们只对部分词感兴趣，因此需要建立一个映射关系。例如如果</a:t>
            </a:r>
            <a:r>
              <a:rPr lang="en-US" altLang="zh-CN" dirty="0"/>
              <a:t>[MASK]</a:t>
            </a:r>
            <a:r>
              <a:rPr lang="zh-CN" altLang="en-US" dirty="0"/>
              <a:t>预测的词是“</a:t>
            </a:r>
            <a:r>
              <a:rPr lang="en-US" altLang="zh-CN" dirty="0"/>
              <a:t>great”</a:t>
            </a:r>
            <a:r>
              <a:rPr lang="zh-CN" altLang="en-US" dirty="0"/>
              <a:t>，则认为是</a:t>
            </a:r>
            <a:r>
              <a:rPr lang="en-US" altLang="zh-CN" dirty="0"/>
              <a:t>positive</a:t>
            </a:r>
            <a:r>
              <a:rPr lang="zh-CN" altLang="en-US" dirty="0"/>
              <a:t>类，如果是“</a:t>
            </a:r>
            <a:r>
              <a:rPr lang="en-US" altLang="zh-CN" dirty="0"/>
              <a:t>terrible”</a:t>
            </a:r>
            <a:r>
              <a:rPr lang="zh-CN" altLang="en-US" dirty="0"/>
              <a:t>，则认为是</a:t>
            </a:r>
            <a:r>
              <a:rPr lang="en-US" altLang="zh-CN" dirty="0"/>
              <a:t>negative</a:t>
            </a:r>
            <a:r>
              <a:rPr lang="zh-CN" altLang="en-US" dirty="0"/>
              <a:t>类。</a:t>
            </a:r>
          </a:p>
          <a:p>
            <a:endParaRPr lang="zh-CN" altLang="en-US" dirty="0"/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99438467-16CF-0D94-714D-1CC4E5CAD831}"/>
              </a:ext>
            </a:extLst>
          </p:cNvPr>
          <p:cNvSpPr txBox="1">
            <a:spLocks/>
          </p:cNvSpPr>
          <p:nvPr/>
        </p:nvSpPr>
        <p:spPr>
          <a:xfrm>
            <a:off x="826604" y="-1284"/>
            <a:ext cx="10538791" cy="10215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Prompt Tuning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89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E12B750-D149-BFF2-F8CB-6E652446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LoRA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69A6BC-C95F-A77D-BC4B-2CA63C184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397" y="2129044"/>
            <a:ext cx="10515600" cy="5061482"/>
          </a:xfrm>
        </p:spPr>
        <p:txBody>
          <a:bodyPr/>
          <a:lstStyle/>
          <a:p>
            <a:r>
              <a:rPr lang="zh-CN" altLang="en-US" dirty="0"/>
              <a:t>由于增加了模型的深度从而额外增加了模型推理的延时，如</a:t>
            </a:r>
            <a:r>
              <a:rPr lang="en-US" altLang="zh-CN" dirty="0"/>
              <a:t>Adapter</a:t>
            </a:r>
            <a:r>
              <a:rPr lang="zh-CN" altLang="en-US" dirty="0"/>
              <a:t>方法</a:t>
            </a:r>
          </a:p>
          <a:p>
            <a:r>
              <a:rPr lang="en-US" altLang="zh-CN" dirty="0"/>
              <a:t>Prompt</a:t>
            </a:r>
            <a:r>
              <a:rPr lang="zh-CN" altLang="en-US" dirty="0"/>
              <a:t>较难训练，同时减少了模型的可用序列长度，如</a:t>
            </a:r>
            <a:r>
              <a:rPr lang="en-US" altLang="zh-CN" dirty="0"/>
              <a:t>Prompt Tuning</a:t>
            </a:r>
            <a:r>
              <a:rPr lang="zh-CN" altLang="en-US" dirty="0"/>
              <a:t>、</a:t>
            </a:r>
            <a:r>
              <a:rPr lang="en-US" altLang="zh-CN" dirty="0"/>
              <a:t>Prefix Tuning</a:t>
            </a:r>
            <a:r>
              <a:rPr lang="zh-CN" altLang="en-US" dirty="0"/>
              <a:t>、</a:t>
            </a:r>
            <a:r>
              <a:rPr lang="en-US" altLang="zh-CN" dirty="0"/>
              <a:t>P-Tuning</a:t>
            </a:r>
            <a:r>
              <a:rPr lang="zh-CN" altLang="en-US" dirty="0"/>
              <a:t>方法</a:t>
            </a:r>
          </a:p>
          <a:p>
            <a:r>
              <a:rPr lang="zh-CN" altLang="en-US" dirty="0"/>
              <a:t>往往效率和质量不可兼得，效果差于</a:t>
            </a:r>
            <a:r>
              <a:rPr lang="en-US" altLang="zh-CN" dirty="0"/>
              <a:t>full-finetuning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83C583-9652-2619-4997-5E480AC679F4}"/>
              </a:ext>
            </a:extLst>
          </p:cNvPr>
          <p:cNvSpPr txBox="1"/>
          <p:nvPr/>
        </p:nvSpPr>
        <p:spPr>
          <a:xfrm>
            <a:off x="1000397" y="1403131"/>
            <a:ext cx="6157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现有方法的问题：</a:t>
            </a:r>
          </a:p>
        </p:txBody>
      </p:sp>
    </p:spTree>
    <p:extLst>
      <p:ext uri="{BB962C8B-B14F-4D97-AF65-F5344CB8AC3E}">
        <p14:creationId xmlns:p14="http://schemas.microsoft.com/office/powerpoint/2010/main" val="154867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B85B044-199C-8C64-CB54-0B30E75A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LoRA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E969AFD-0972-A8DB-8599-1A5177A8B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在原始 </a:t>
            </a:r>
            <a:r>
              <a:rPr lang="en-US" altLang="zh-CN" dirty="0"/>
              <a:t>PLM (Pre-trained Language Model) </a:t>
            </a:r>
            <a:r>
              <a:rPr lang="zh-CN" altLang="en-US" dirty="0"/>
              <a:t>旁边增加一个旁路，做一个降维再升维的操作，来模拟所谓的</a:t>
            </a:r>
            <a:r>
              <a:rPr lang="en-US" altLang="zh-CN" dirty="0"/>
              <a:t>intrinsic rank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训练的时候固定 </a:t>
            </a:r>
            <a:r>
              <a:rPr lang="en-US" altLang="zh-CN" dirty="0"/>
              <a:t>PLM </a:t>
            </a:r>
            <a:r>
              <a:rPr lang="zh-CN" altLang="en-US" dirty="0"/>
              <a:t>的参数，只训练降维矩阵</a:t>
            </a:r>
            <a:r>
              <a:rPr lang="en-US" altLang="zh-CN" dirty="0"/>
              <a:t>A</a:t>
            </a:r>
            <a:r>
              <a:rPr lang="zh-CN" altLang="en-US" dirty="0"/>
              <a:t>与升维矩阵</a:t>
            </a:r>
            <a:r>
              <a:rPr lang="en-US" altLang="zh-CN" dirty="0"/>
              <a:t>B</a:t>
            </a:r>
            <a:r>
              <a:rPr lang="zh-CN" altLang="en-US" dirty="0"/>
              <a:t> 。而模型的输入输出维度不变，输出时将</a:t>
            </a:r>
            <a:r>
              <a:rPr lang="en-US" altLang="zh-CN" dirty="0"/>
              <a:t>BA</a:t>
            </a:r>
            <a:r>
              <a:rPr lang="zh-CN" altLang="en-US" dirty="0"/>
              <a:t>与 </a:t>
            </a:r>
            <a:r>
              <a:rPr lang="en-US" altLang="zh-CN" dirty="0"/>
              <a:t>PLM </a:t>
            </a:r>
            <a:r>
              <a:rPr lang="zh-CN" altLang="en-US" dirty="0"/>
              <a:t>的参数叠加。</a:t>
            </a:r>
          </a:p>
        </p:txBody>
      </p:sp>
      <p:pic>
        <p:nvPicPr>
          <p:cNvPr id="8" name="Picture 2" descr="LORA：大模型轻量级微调">
            <a:extLst>
              <a:ext uri="{FF2B5EF4-FFF2-40B4-BE49-F238E27FC236}">
                <a16:creationId xmlns:a16="http://schemas.microsoft.com/office/drawing/2014/main" id="{5400FFD0-40DB-2406-18ED-95E2DC6B8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241" y="2839994"/>
            <a:ext cx="3930412" cy="416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C299FFE-6F77-20EF-0F8E-F10B08731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09" y="4318682"/>
            <a:ext cx="2600817" cy="88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0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2987</TotalTime>
  <Words>462</Words>
  <Application>Microsoft Office PowerPoint</Application>
  <PresentationFormat>宽屏</PresentationFormat>
  <Paragraphs>34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等线</vt:lpstr>
      <vt:lpstr>Arial</vt:lpstr>
      <vt:lpstr>A000120140530A99PPBG</vt:lpstr>
      <vt:lpstr>基于MindSpore的Falcon大模型迁移研究与应用</vt:lpstr>
      <vt:lpstr>PEFT</vt:lpstr>
      <vt:lpstr>Adapter-Tuning</vt:lpstr>
      <vt:lpstr>Prompt Tuning</vt:lpstr>
      <vt:lpstr>PowerPoint 演示文稿</vt:lpstr>
      <vt:lpstr>LoRA</vt:lpstr>
      <vt:lpstr>LoRA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38</cp:revision>
  <dcterms:created xsi:type="dcterms:W3CDTF">2018-08-10T09:41:38Z</dcterms:created>
  <dcterms:modified xsi:type="dcterms:W3CDTF">2024-02-11T09:27:59Z</dcterms:modified>
</cp:coreProperties>
</file>