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99" r:id="rId3"/>
    <p:sldId id="300" r:id="rId4"/>
    <p:sldId id="301" r:id="rId5"/>
    <p:sldId id="302" r:id="rId6"/>
    <p:sldId id="303" r:id="rId7"/>
    <p:sldId id="304" r:id="rId8"/>
    <p:sldId id="305" r:id="rId9"/>
    <p:sldId id="306" r:id="rId10"/>
    <p:sldId id="307" r:id="rId11"/>
    <p:sldId id="290" r:id="rId12"/>
    <p:sldId id="291" r:id="rId13"/>
    <p:sldId id="292" r:id="rId14"/>
    <p:sldId id="293" r:id="rId15"/>
    <p:sldId id="294" r:id="rId16"/>
    <p:sldId id="295" r:id="rId17"/>
    <p:sldId id="296" r:id="rId18"/>
    <p:sldId id="297" r:id="rId19"/>
    <p:sldId id="298" r:id="rId20"/>
    <p:sldId id="308" r:id="rId21"/>
    <p:sldId id="310" r:id="rId22"/>
    <p:sldId id="311" r:id="rId23"/>
    <p:sldId id="312" r:id="rId24"/>
    <p:sldId id="313" r:id="rId25"/>
    <p:sldId id="314" r:id="rId26"/>
    <p:sldId id="315" r:id="rId27"/>
    <p:sldId id="316" r:id="rId28"/>
    <p:sldId id="317" r:id="rId29"/>
    <p:sldId id="318" r:id="rId30"/>
    <p:sldId id="319"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79924" autoAdjust="0"/>
  </p:normalViewPr>
  <p:slideViewPr>
    <p:cSldViewPr snapToGrid="0" showGuides="1">
      <p:cViewPr varScale="1">
        <p:scale>
          <a:sx n="110" d="100"/>
          <a:sy n="110" d="100"/>
        </p:scale>
        <p:origin x="45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2024/3/8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2024/3/8</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2024/3/8</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2024/3/8</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2024/3/8</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2024/3/8</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2024/3/8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2024/3/8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2024/3/8</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zh-CN" altLang="en-US" b="1" dirty="0"/>
              <a:t>基于</a:t>
            </a:r>
            <a:r>
              <a:rPr lang="en-US" altLang="zh-CN" b="1" dirty="0"/>
              <a:t>MindSpore</a:t>
            </a:r>
            <a:r>
              <a:rPr lang="zh-CN" altLang="en-US" b="1" dirty="0"/>
              <a:t>的</a:t>
            </a:r>
            <a:r>
              <a:rPr lang="en-US" altLang="zh-CN" b="1" dirty="0"/>
              <a:t>Falcon</a:t>
            </a:r>
            <a:r>
              <a:rPr lang="zh-CN" altLang="en-US" b="1" dirty="0"/>
              <a:t>大模型迁移与性能研究</a:t>
            </a:r>
          </a:p>
        </p:txBody>
      </p:sp>
      <p:pic>
        <p:nvPicPr>
          <p:cNvPr id="6" name="图片 5" descr="横版组合——透明.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1E53391-BBA8-D57E-7641-BDA515C31DE8}"/>
              </a:ext>
            </a:extLst>
          </p:cNvPr>
          <p:cNvSpPr txBox="1"/>
          <p:nvPr/>
        </p:nvSpPr>
        <p:spPr>
          <a:xfrm>
            <a:off x="4139513" y="6242447"/>
            <a:ext cx="3912973" cy="677108"/>
          </a:xfrm>
          <a:prstGeom prst="rect">
            <a:avLst/>
          </a:prstGeom>
          <a:noFill/>
        </p:spPr>
        <p:txBody>
          <a:bodyPr wrap="square" rtlCol="0">
            <a:spAutoFit/>
          </a:bodyPr>
          <a:lstStyle/>
          <a:p>
            <a:pPr algn="ctr"/>
            <a:r>
              <a:rPr lang="zh-CN" altLang="en-US" sz="2000" dirty="0">
                <a:latin typeface="+mn-ea"/>
              </a:rPr>
              <a:t>曾子瑄</a:t>
            </a:r>
            <a:endParaRPr lang="en-US" altLang="zh-CN" sz="2000" dirty="0">
              <a:latin typeface="+mn-ea"/>
            </a:endParaRPr>
          </a:p>
          <a:p>
            <a:pPr algn="ctr"/>
            <a:r>
              <a:rPr lang="en-US" altLang="zh-CN" dirty="0">
                <a:latin typeface="+mn-ea"/>
              </a:rPr>
              <a:t>2024.03.08</a:t>
            </a:r>
            <a:endParaRPr lang="zh-CN" altLang="en-US" dirty="0">
              <a:latin typeface="+mn-ea"/>
            </a:endParaRPr>
          </a:p>
        </p:txBody>
      </p:sp>
      <p:sp>
        <p:nvSpPr>
          <p:cNvPr id="3" name="文本框 2">
            <a:extLst>
              <a:ext uri="{FF2B5EF4-FFF2-40B4-BE49-F238E27FC236}">
                <a16:creationId xmlns:a16="http://schemas.microsoft.com/office/drawing/2014/main" id="{71C2EFCD-EFDC-32E5-269A-C40FE3CE6DBB}"/>
              </a:ext>
            </a:extLst>
          </p:cNvPr>
          <p:cNvSpPr txBox="1"/>
          <p:nvPr/>
        </p:nvSpPr>
        <p:spPr>
          <a:xfrm>
            <a:off x="5398011" y="5780782"/>
            <a:ext cx="1595914" cy="461665"/>
          </a:xfrm>
          <a:prstGeom prst="rect">
            <a:avLst/>
          </a:prstGeom>
          <a:noFill/>
        </p:spPr>
        <p:txBody>
          <a:bodyPr wrap="square" rtlCol="0">
            <a:spAutoFit/>
          </a:bodyPr>
          <a:lstStyle/>
          <a:p>
            <a:r>
              <a:rPr lang="en-US" altLang="zh-CN" sz="2400" b="1" dirty="0"/>
              <a:t>Week 17</a:t>
            </a:r>
            <a:endParaRPr lang="zh-CN" altLang="en-US" sz="2400" b="1" dirty="0"/>
          </a:p>
        </p:txBody>
      </p:sp>
      <p:sp>
        <p:nvSpPr>
          <p:cNvPr id="7" name="副标题 2">
            <a:extLst>
              <a:ext uri="{FF2B5EF4-FFF2-40B4-BE49-F238E27FC236}">
                <a16:creationId xmlns:a16="http://schemas.microsoft.com/office/drawing/2014/main" id="{CA41BE9F-F188-9F99-99D2-0C3E30548CCB}"/>
              </a:ext>
            </a:extLst>
          </p:cNvPr>
          <p:cNvSpPr>
            <a:spLocks noGrp="1"/>
          </p:cNvSpPr>
          <p:nvPr>
            <p:ph type="subTitle" idx="1"/>
          </p:nvPr>
        </p:nvSpPr>
        <p:spPr>
          <a:xfrm>
            <a:off x="1524000" y="4005618"/>
            <a:ext cx="9144000" cy="1970829"/>
          </a:xfrm>
        </p:spPr>
        <p:txBody>
          <a:bodyPr>
            <a:normAutofit/>
          </a:bodyPr>
          <a:lstStyle/>
          <a:p>
            <a:r>
              <a:rPr lang="en-US" altLang="zh-CN" sz="2800" dirty="0" err="1"/>
              <a:t>Triton&amp;OneBit</a:t>
            </a:r>
            <a:r>
              <a:rPr lang="en-US" altLang="zh-CN" sz="2800" dirty="0"/>
              <a:t>(stage 3)</a:t>
            </a:r>
            <a:endParaRPr lang="zh-CN" altLang="en-US" sz="2800" dirty="0"/>
          </a:p>
        </p:txBody>
      </p:sp>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CBFF23C-411F-0683-07BF-AD6379F9FD28}"/>
              </a:ext>
            </a:extLst>
          </p:cNvPr>
          <p:cNvSpPr>
            <a:spLocks noGrp="1"/>
          </p:cNvSpPr>
          <p:nvPr>
            <p:ph type="title"/>
          </p:nvPr>
        </p:nvSpPr>
        <p:spPr/>
        <p:txBody>
          <a:bodyPr/>
          <a:lstStyle/>
          <a:p>
            <a:r>
              <a:rPr lang="en-US" altLang="zh-CN" dirty="0"/>
              <a:t>Conclusion</a:t>
            </a:r>
            <a:endParaRPr lang="zh-CN" altLang="en-US" dirty="0"/>
          </a:p>
        </p:txBody>
      </p:sp>
      <p:sp>
        <p:nvSpPr>
          <p:cNvPr id="4" name="文本框 3">
            <a:extLst>
              <a:ext uri="{FF2B5EF4-FFF2-40B4-BE49-F238E27FC236}">
                <a16:creationId xmlns:a16="http://schemas.microsoft.com/office/drawing/2014/main" id="{9BA0456C-C631-0F00-781C-428289ED5F8A}"/>
              </a:ext>
            </a:extLst>
          </p:cNvPr>
          <p:cNvSpPr txBox="1"/>
          <p:nvPr/>
        </p:nvSpPr>
        <p:spPr>
          <a:xfrm>
            <a:off x="815009" y="3623310"/>
            <a:ext cx="1939621" cy="461665"/>
          </a:xfrm>
          <a:prstGeom prst="rect">
            <a:avLst/>
          </a:prstGeom>
          <a:noFill/>
        </p:spPr>
        <p:txBody>
          <a:bodyPr wrap="square">
            <a:spAutoFit/>
          </a:bodyPr>
          <a:lstStyle/>
          <a:p>
            <a:r>
              <a:rPr lang="en-US" altLang="zh-CN" sz="2400" b="1" dirty="0"/>
              <a:t>Limitation</a:t>
            </a:r>
            <a:endParaRPr lang="zh-CN" altLang="en-US" sz="2400" b="1" dirty="0"/>
          </a:p>
        </p:txBody>
      </p:sp>
      <p:sp>
        <p:nvSpPr>
          <p:cNvPr id="6" name="文本框 5">
            <a:extLst>
              <a:ext uri="{FF2B5EF4-FFF2-40B4-BE49-F238E27FC236}">
                <a16:creationId xmlns:a16="http://schemas.microsoft.com/office/drawing/2014/main" id="{65FF14F1-3678-7B1E-62F2-83FBDB7BF2A3}"/>
              </a:ext>
            </a:extLst>
          </p:cNvPr>
          <p:cNvSpPr txBox="1"/>
          <p:nvPr/>
        </p:nvSpPr>
        <p:spPr>
          <a:xfrm>
            <a:off x="1784819" y="4215884"/>
            <a:ext cx="7043738" cy="1631216"/>
          </a:xfrm>
          <a:prstGeom prst="rect">
            <a:avLst/>
          </a:prstGeom>
          <a:noFill/>
        </p:spPr>
        <p:txBody>
          <a:bodyPr wrap="square">
            <a:spAutoFit/>
          </a:bodyPr>
          <a:lstStyle/>
          <a:p>
            <a:pPr marL="342900" indent="-342900">
              <a:buFont typeface="Wingdings" panose="05000000000000000000" pitchFamily="2" charset="2"/>
              <a:buChar char="ü"/>
            </a:pPr>
            <a:r>
              <a:rPr lang="en-US" altLang="zh-CN" sz="2000" dirty="0"/>
              <a:t>performance loss</a:t>
            </a:r>
          </a:p>
          <a:p>
            <a:pPr marL="342900" indent="-342900">
              <a:buFont typeface="Wingdings" panose="05000000000000000000" pitchFamily="2" charset="2"/>
              <a:buChar char="ü"/>
            </a:pPr>
            <a:r>
              <a:rPr lang="en-US" altLang="zh-CN" sz="2000" dirty="0"/>
              <a:t>the mathematical principles behind the optimal parameters of the 1-bit quantized model</a:t>
            </a:r>
          </a:p>
          <a:p>
            <a:pPr marL="342900" indent="-342900">
              <a:buFont typeface="Wingdings" panose="05000000000000000000" pitchFamily="2" charset="2"/>
              <a:buChar char="ü"/>
            </a:pPr>
            <a:r>
              <a:rPr lang="en-US" altLang="zh-CN" sz="2000" dirty="0"/>
              <a:t>method can not be naturally extended to higher bit-width</a:t>
            </a:r>
          </a:p>
          <a:p>
            <a:pPr marL="342900" indent="-342900">
              <a:buFont typeface="Wingdings" panose="05000000000000000000" pitchFamily="2" charset="2"/>
              <a:buChar char="ü"/>
            </a:pPr>
            <a:r>
              <a:rPr lang="en-US" altLang="zh-CN" sz="2000" dirty="0"/>
              <a:t>activation quantization</a:t>
            </a:r>
            <a:endParaRPr lang="zh-CN" altLang="en-US" sz="2000" dirty="0"/>
          </a:p>
        </p:txBody>
      </p:sp>
      <p:sp>
        <p:nvSpPr>
          <p:cNvPr id="8" name="文本框 7">
            <a:extLst>
              <a:ext uri="{FF2B5EF4-FFF2-40B4-BE49-F238E27FC236}">
                <a16:creationId xmlns:a16="http://schemas.microsoft.com/office/drawing/2014/main" id="{B9662503-9B6D-62F9-B45B-FCAF89D279CA}"/>
              </a:ext>
            </a:extLst>
          </p:cNvPr>
          <p:cNvSpPr txBox="1"/>
          <p:nvPr/>
        </p:nvSpPr>
        <p:spPr>
          <a:xfrm>
            <a:off x="1588055" y="1717774"/>
            <a:ext cx="9015889" cy="1631216"/>
          </a:xfrm>
          <a:prstGeom prst="rect">
            <a:avLst/>
          </a:prstGeom>
          <a:noFill/>
        </p:spPr>
        <p:txBody>
          <a:bodyPr wrap="square">
            <a:spAutoFit/>
          </a:bodyPr>
          <a:lstStyle/>
          <a:p>
            <a:r>
              <a:rPr lang="en-US" altLang="zh-CN" sz="2000" dirty="0"/>
              <a:t>a model structure for 1-bit weight quantization and a corresponding parameter initialization method.</a:t>
            </a:r>
          </a:p>
          <a:p>
            <a:r>
              <a:rPr lang="en-US" altLang="zh-CN" sz="2000" dirty="0"/>
              <a:t>One-Bit has clear advantages over representative strong baselines and achieves a good tradeoff between model size and performance.</a:t>
            </a:r>
          </a:p>
          <a:p>
            <a:r>
              <a:rPr lang="en-US" altLang="zh-CN" sz="2000" dirty="0"/>
              <a:t>We further analyze the capabilities of such extremely low-bit quantized models.</a:t>
            </a:r>
            <a:endParaRPr lang="zh-CN" altLang="en-US" sz="2000" dirty="0"/>
          </a:p>
        </p:txBody>
      </p:sp>
    </p:spTree>
    <p:extLst>
      <p:ext uri="{BB962C8B-B14F-4D97-AF65-F5344CB8AC3E}">
        <p14:creationId xmlns:p14="http://schemas.microsoft.com/office/powerpoint/2010/main" val="390099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problem</a:t>
            </a:r>
            <a:endParaRPr lang="zh-CN" altLang="en-US" dirty="0"/>
          </a:p>
        </p:txBody>
      </p:sp>
      <p:pic>
        <p:nvPicPr>
          <p:cNvPr id="2" name="图片 1">
            <a:extLst>
              <a:ext uri="{FF2B5EF4-FFF2-40B4-BE49-F238E27FC236}">
                <a16:creationId xmlns:a16="http://schemas.microsoft.com/office/drawing/2014/main" id="{A951E56D-D9F6-C953-6B64-49B4DB95F0DB}"/>
              </a:ext>
            </a:extLst>
          </p:cNvPr>
          <p:cNvPicPr>
            <a:picLocks noChangeAspect="1"/>
          </p:cNvPicPr>
          <p:nvPr/>
        </p:nvPicPr>
        <p:blipFill>
          <a:blip r:embed="rId2"/>
          <a:stretch>
            <a:fillRect/>
          </a:stretch>
        </p:blipFill>
        <p:spPr>
          <a:xfrm>
            <a:off x="548062" y="1957571"/>
            <a:ext cx="5990476" cy="2942857"/>
          </a:xfrm>
          <a:prstGeom prst="rect">
            <a:avLst/>
          </a:prstGeom>
        </p:spPr>
      </p:pic>
      <p:sp>
        <p:nvSpPr>
          <p:cNvPr id="3" name="文本框 2">
            <a:extLst>
              <a:ext uri="{FF2B5EF4-FFF2-40B4-BE49-F238E27FC236}">
                <a16:creationId xmlns:a16="http://schemas.microsoft.com/office/drawing/2014/main" id="{91F1FAAD-7747-09C6-27E9-1371E8988769}"/>
              </a:ext>
            </a:extLst>
          </p:cNvPr>
          <p:cNvSpPr txBox="1"/>
          <p:nvPr/>
        </p:nvSpPr>
        <p:spPr>
          <a:xfrm>
            <a:off x="1969770" y="5111383"/>
            <a:ext cx="4126230" cy="338554"/>
          </a:xfrm>
          <a:prstGeom prst="rect">
            <a:avLst/>
          </a:prstGeom>
          <a:noFill/>
        </p:spPr>
        <p:txBody>
          <a:bodyPr wrap="square" rtlCol="0">
            <a:spAutoFit/>
          </a:bodyPr>
          <a:lstStyle/>
          <a:p>
            <a:pPr algn="l"/>
            <a:r>
              <a:rPr lang="en-US" altLang="zh-CN" sz="1600" dirty="0"/>
              <a:t>Vector addition example by</a:t>
            </a:r>
            <a:r>
              <a:rPr lang="zh-CN" altLang="en-US" sz="1600" dirty="0"/>
              <a:t> </a:t>
            </a:r>
            <a:r>
              <a:rPr lang="en-US" altLang="zh-CN" sz="1600" dirty="0"/>
              <a:t>Triton</a:t>
            </a:r>
            <a:endParaRPr lang="zh-CN" altLang="en-US" sz="1600" dirty="0"/>
          </a:p>
        </p:txBody>
      </p:sp>
      <p:sp>
        <p:nvSpPr>
          <p:cNvPr id="4" name="矩形 3">
            <a:extLst>
              <a:ext uri="{FF2B5EF4-FFF2-40B4-BE49-F238E27FC236}">
                <a16:creationId xmlns:a16="http://schemas.microsoft.com/office/drawing/2014/main" id="{8DFC00C2-72D3-F02C-0DE2-5BD1709FA74A}"/>
              </a:ext>
            </a:extLst>
          </p:cNvPr>
          <p:cNvSpPr/>
          <p:nvPr/>
        </p:nvSpPr>
        <p:spPr>
          <a:xfrm>
            <a:off x="2411730" y="3806190"/>
            <a:ext cx="2263140" cy="2743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64DECD5-E4EF-E619-FEB9-4337270A92C0}"/>
              </a:ext>
            </a:extLst>
          </p:cNvPr>
          <p:cNvPicPr>
            <a:picLocks noChangeAspect="1"/>
          </p:cNvPicPr>
          <p:nvPr/>
        </p:nvPicPr>
        <p:blipFill>
          <a:blip r:embed="rId3"/>
          <a:stretch>
            <a:fillRect/>
          </a:stretch>
        </p:blipFill>
        <p:spPr>
          <a:xfrm>
            <a:off x="4387215" y="1652809"/>
            <a:ext cx="7923809" cy="609524"/>
          </a:xfrm>
          <a:prstGeom prst="rect">
            <a:avLst/>
          </a:prstGeom>
        </p:spPr>
      </p:pic>
      <p:sp>
        <p:nvSpPr>
          <p:cNvPr id="6" name="文本框 5">
            <a:extLst>
              <a:ext uri="{FF2B5EF4-FFF2-40B4-BE49-F238E27FC236}">
                <a16:creationId xmlns:a16="http://schemas.microsoft.com/office/drawing/2014/main" id="{DC8F0598-BFF3-B9A3-BC71-467D7421E129}"/>
              </a:ext>
            </a:extLst>
          </p:cNvPr>
          <p:cNvSpPr txBox="1"/>
          <p:nvPr/>
        </p:nvSpPr>
        <p:spPr>
          <a:xfrm>
            <a:off x="8111490" y="2262333"/>
            <a:ext cx="2084070" cy="338554"/>
          </a:xfrm>
          <a:prstGeom prst="rect">
            <a:avLst/>
          </a:prstGeom>
          <a:noFill/>
        </p:spPr>
        <p:txBody>
          <a:bodyPr wrap="square" rtlCol="0">
            <a:spAutoFit/>
          </a:bodyPr>
          <a:lstStyle/>
          <a:p>
            <a:pPr algn="l"/>
            <a:r>
              <a:rPr lang="en-US" altLang="zh-CN" sz="1600" dirty="0"/>
              <a:t>torch.Tensor API</a:t>
            </a:r>
          </a:p>
        </p:txBody>
      </p:sp>
      <p:pic>
        <p:nvPicPr>
          <p:cNvPr id="7" name="图片 6">
            <a:extLst>
              <a:ext uri="{FF2B5EF4-FFF2-40B4-BE49-F238E27FC236}">
                <a16:creationId xmlns:a16="http://schemas.microsoft.com/office/drawing/2014/main" id="{C3AB59C3-2A71-D91C-E64B-F3E7BF83F681}"/>
              </a:ext>
            </a:extLst>
          </p:cNvPr>
          <p:cNvPicPr>
            <a:picLocks noChangeAspect="1"/>
          </p:cNvPicPr>
          <p:nvPr/>
        </p:nvPicPr>
        <p:blipFill>
          <a:blip r:embed="rId4"/>
          <a:stretch>
            <a:fillRect/>
          </a:stretch>
        </p:blipFill>
        <p:spPr>
          <a:xfrm>
            <a:off x="7404069" y="2745184"/>
            <a:ext cx="4472415" cy="3023859"/>
          </a:xfrm>
          <a:prstGeom prst="rect">
            <a:avLst/>
          </a:prstGeom>
        </p:spPr>
      </p:pic>
      <p:sp>
        <p:nvSpPr>
          <p:cNvPr id="8" name="文本框 7">
            <a:extLst>
              <a:ext uri="{FF2B5EF4-FFF2-40B4-BE49-F238E27FC236}">
                <a16:creationId xmlns:a16="http://schemas.microsoft.com/office/drawing/2014/main" id="{6BC4C407-C7B2-3DEB-4EF9-95DD2611DD62}"/>
              </a:ext>
            </a:extLst>
          </p:cNvPr>
          <p:cNvSpPr txBox="1"/>
          <p:nvPr/>
        </p:nvSpPr>
        <p:spPr>
          <a:xfrm>
            <a:off x="9480689" y="5769043"/>
            <a:ext cx="1217791" cy="342546"/>
          </a:xfrm>
          <a:prstGeom prst="rect">
            <a:avLst/>
          </a:prstGeom>
          <a:noFill/>
        </p:spPr>
        <p:txBody>
          <a:bodyPr wrap="square" rtlCol="0">
            <a:spAutoFit/>
          </a:bodyPr>
          <a:lstStyle/>
          <a:p>
            <a:pPr algn="l"/>
            <a:r>
              <a:rPr lang="en-US" altLang="zh-CN" sz="1600" dirty="0"/>
              <a:t>JIT</a:t>
            </a:r>
            <a:endParaRPr lang="zh-CN" altLang="en-US" sz="1600" dirty="0"/>
          </a:p>
        </p:txBody>
      </p:sp>
    </p:spTree>
    <p:extLst>
      <p:ext uri="{BB962C8B-B14F-4D97-AF65-F5344CB8AC3E}">
        <p14:creationId xmlns:p14="http://schemas.microsoft.com/office/powerpoint/2010/main" val="381497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JIT&amp;AOT</a:t>
            </a:r>
            <a:endParaRPr lang="zh-CN" altLang="en-US" dirty="0"/>
          </a:p>
        </p:txBody>
      </p:sp>
      <p:sp>
        <p:nvSpPr>
          <p:cNvPr id="10" name="文本框 9">
            <a:extLst>
              <a:ext uri="{FF2B5EF4-FFF2-40B4-BE49-F238E27FC236}">
                <a16:creationId xmlns:a16="http://schemas.microsoft.com/office/drawing/2014/main" id="{38209D37-669D-00D0-FA1D-EB0605DD2EC3}"/>
              </a:ext>
            </a:extLst>
          </p:cNvPr>
          <p:cNvSpPr txBox="1"/>
          <p:nvPr/>
        </p:nvSpPr>
        <p:spPr>
          <a:xfrm>
            <a:off x="815009" y="1312039"/>
            <a:ext cx="6097904" cy="2308324"/>
          </a:xfrm>
          <a:prstGeom prst="rect">
            <a:avLst/>
          </a:prstGeom>
          <a:noFill/>
        </p:spPr>
        <p:txBody>
          <a:bodyPr wrap="square">
            <a:spAutoFit/>
          </a:bodyPr>
          <a:lstStyle/>
          <a:p>
            <a:r>
              <a:rPr lang="en-US" altLang="zh-CN" b="1" dirty="0"/>
              <a:t>AOT: </a:t>
            </a:r>
            <a:r>
              <a:rPr lang="en-US" altLang="zh-CN" dirty="0"/>
              <a:t>AOT </a:t>
            </a:r>
            <a:r>
              <a:rPr lang="zh-CN" altLang="en-US" dirty="0"/>
              <a:t>编译是在程序运行之前将整个源代码或字节码文件一次性地编译成本地机器码。这意味着在程序运行时不需要再进行额外的编译工作，直接执行已经编译好的机器码。</a:t>
            </a:r>
            <a:endParaRPr lang="en-US" altLang="zh-CN" dirty="0"/>
          </a:p>
          <a:p>
            <a:r>
              <a:rPr lang="en-US" altLang="zh-CN" b="1" dirty="0"/>
              <a:t>JIT: </a:t>
            </a:r>
            <a:r>
              <a:rPr lang="en-US" altLang="zh-CN" dirty="0"/>
              <a:t>JIT </a:t>
            </a:r>
            <a:r>
              <a:rPr lang="zh-CN" altLang="en-US" dirty="0"/>
              <a:t>编译是在程序运行过程中动态地将热点代码（频繁执行的代码）从字节码即时编译成本地机器码。</a:t>
            </a:r>
            <a:r>
              <a:rPr lang="en-US" altLang="zh-CN" dirty="0"/>
              <a:t>JIT </a:t>
            </a:r>
            <a:r>
              <a:rPr lang="zh-CN" altLang="en-US" dirty="0"/>
              <a:t>编译器会根据实际的执行情况来选择需要编译的代码，并且可以根据优化策略对代码进行优化。</a:t>
            </a:r>
          </a:p>
        </p:txBody>
      </p:sp>
      <p:pic>
        <p:nvPicPr>
          <p:cNvPr id="11" name="图片 10">
            <a:extLst>
              <a:ext uri="{FF2B5EF4-FFF2-40B4-BE49-F238E27FC236}">
                <a16:creationId xmlns:a16="http://schemas.microsoft.com/office/drawing/2014/main" id="{9664F782-D730-EA70-A2BA-689D105521FA}"/>
              </a:ext>
            </a:extLst>
          </p:cNvPr>
          <p:cNvPicPr>
            <a:picLocks noChangeAspect="1"/>
          </p:cNvPicPr>
          <p:nvPr/>
        </p:nvPicPr>
        <p:blipFill rotWithShape="1">
          <a:blip r:embed="rId2"/>
          <a:srcRect l="1408" t="8207"/>
          <a:stretch/>
        </p:blipFill>
        <p:spPr>
          <a:xfrm>
            <a:off x="74212" y="4800600"/>
            <a:ext cx="12020384" cy="401672"/>
          </a:xfrm>
          <a:prstGeom prst="rect">
            <a:avLst/>
          </a:prstGeom>
        </p:spPr>
      </p:pic>
    </p:spTree>
    <p:extLst>
      <p:ext uri="{BB962C8B-B14F-4D97-AF65-F5344CB8AC3E}">
        <p14:creationId xmlns:p14="http://schemas.microsoft.com/office/powerpoint/2010/main" val="399916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1028" name="Picture 4" descr="pic1">
            <a:extLst>
              <a:ext uri="{FF2B5EF4-FFF2-40B4-BE49-F238E27FC236}">
                <a16:creationId xmlns:a16="http://schemas.microsoft.com/office/drawing/2014/main" id="{29170B56-6172-2789-F6D5-3F4402230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095" y="1192336"/>
            <a:ext cx="5758815" cy="477507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A9F9680-88CC-C65C-8622-EE190099D7D7}"/>
              </a:ext>
            </a:extLst>
          </p:cNvPr>
          <p:cNvSpPr txBox="1"/>
          <p:nvPr/>
        </p:nvSpPr>
        <p:spPr>
          <a:xfrm>
            <a:off x="815009" y="3208309"/>
            <a:ext cx="6097904" cy="1200329"/>
          </a:xfrm>
          <a:prstGeom prst="rect">
            <a:avLst/>
          </a:prstGeom>
          <a:noFill/>
        </p:spPr>
        <p:txBody>
          <a:bodyPr wrap="square">
            <a:spAutoFit/>
          </a:bodyPr>
          <a:lstStyle/>
          <a:p>
            <a:r>
              <a:rPr lang="en-US" altLang="zh-CN" sz="2400" dirty="0"/>
              <a:t>for(int </a:t>
            </a:r>
            <a:r>
              <a:rPr lang="en-US" altLang="zh-CN" sz="2400" dirty="0" err="1"/>
              <a:t>i</a:t>
            </a:r>
            <a:r>
              <a:rPr lang="en-US" altLang="zh-CN" sz="2400" dirty="0"/>
              <a:t> = 0; </a:t>
            </a:r>
            <a:r>
              <a:rPr lang="en-US" altLang="zh-CN" sz="2400" dirty="0" err="1"/>
              <a:t>i</a:t>
            </a:r>
            <a:r>
              <a:rPr lang="en-US" altLang="zh-CN" sz="2400" dirty="0"/>
              <a:t> &lt; 3; </a:t>
            </a:r>
            <a:r>
              <a:rPr lang="en-US" altLang="zh-CN" sz="2400" dirty="0" err="1"/>
              <a:t>i</a:t>
            </a:r>
            <a:r>
              <a:rPr lang="en-US" altLang="zh-CN" sz="2400" dirty="0"/>
              <a:t>++)</a:t>
            </a:r>
          </a:p>
          <a:p>
            <a:r>
              <a:rPr lang="en-US" altLang="zh-CN" sz="2400" dirty="0"/>
              <a:t>for(int j = </a:t>
            </a:r>
            <a:r>
              <a:rPr lang="en-US" altLang="zh-CN" sz="2400" dirty="0" err="1"/>
              <a:t>i</a:t>
            </a:r>
            <a:r>
              <a:rPr lang="en-US" altLang="zh-CN" sz="2400" dirty="0"/>
              <a:t>; j &lt; 5; </a:t>
            </a:r>
            <a:r>
              <a:rPr lang="en-US" altLang="zh-CN" sz="2400" dirty="0" err="1"/>
              <a:t>j++</a:t>
            </a:r>
            <a:r>
              <a:rPr lang="en-US" altLang="zh-CN" sz="2400" dirty="0"/>
              <a:t>)</a:t>
            </a:r>
          </a:p>
          <a:p>
            <a:r>
              <a:rPr lang="en-US" altLang="zh-CN" sz="2400" dirty="0"/>
              <a:t>  A[</a:t>
            </a:r>
            <a:r>
              <a:rPr lang="en-US" altLang="zh-CN" sz="2400" dirty="0" err="1"/>
              <a:t>i</a:t>
            </a:r>
            <a:r>
              <a:rPr lang="en-US" altLang="zh-CN" sz="2400" dirty="0"/>
              <a:t>][j] = 0;</a:t>
            </a:r>
            <a:endParaRPr lang="zh-CN" altLang="en-US" sz="2400" dirty="0"/>
          </a:p>
        </p:txBody>
      </p:sp>
      <p:sp>
        <p:nvSpPr>
          <p:cNvPr id="9" name="文本框 8">
            <a:extLst>
              <a:ext uri="{FF2B5EF4-FFF2-40B4-BE49-F238E27FC236}">
                <a16:creationId xmlns:a16="http://schemas.microsoft.com/office/drawing/2014/main" id="{4B28BA7B-0C61-BFE5-C686-A1D8D6053414}"/>
              </a:ext>
            </a:extLst>
          </p:cNvPr>
          <p:cNvSpPr txBox="1"/>
          <p:nvPr/>
        </p:nvSpPr>
        <p:spPr>
          <a:xfrm>
            <a:off x="705803" y="1684398"/>
            <a:ext cx="6097904" cy="461665"/>
          </a:xfrm>
          <a:prstGeom prst="rect">
            <a:avLst/>
          </a:prstGeom>
          <a:noFill/>
        </p:spPr>
        <p:txBody>
          <a:bodyPr wrap="square">
            <a:spAutoFit/>
          </a:bodyPr>
          <a:lstStyle/>
          <a:p>
            <a:r>
              <a:rPr lang="en-US" altLang="zh-CN" sz="2400" b="1" dirty="0"/>
              <a:t>optimize loops</a:t>
            </a:r>
            <a:endParaRPr lang="zh-CN" altLang="en-US" sz="2400" b="1" dirty="0"/>
          </a:p>
        </p:txBody>
      </p:sp>
    </p:spTree>
    <p:extLst>
      <p:ext uri="{BB962C8B-B14F-4D97-AF65-F5344CB8AC3E}">
        <p14:creationId xmlns:p14="http://schemas.microsoft.com/office/powerpoint/2010/main" val="19917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2050" name="Picture 2" descr="图片">
            <a:extLst>
              <a:ext uri="{FF2B5EF4-FFF2-40B4-BE49-F238E27FC236}">
                <a16:creationId xmlns:a16="http://schemas.microsoft.com/office/drawing/2014/main" id="{92CC84FB-F5AC-7827-17BC-36F578D0E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69" y="1652726"/>
            <a:ext cx="5725650" cy="954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图片">
            <a:extLst>
              <a:ext uri="{FF2B5EF4-FFF2-40B4-BE49-F238E27FC236}">
                <a16:creationId xmlns:a16="http://schemas.microsoft.com/office/drawing/2014/main" id="{0CEA75B0-9A21-4C1F-2E18-CA93730CE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09" y="2709477"/>
            <a:ext cx="3822381" cy="394945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4EE3B55-999A-9784-B206-024FEC75BC1B}"/>
              </a:ext>
            </a:extLst>
          </p:cNvPr>
          <p:cNvSpPr txBox="1"/>
          <p:nvPr/>
        </p:nvSpPr>
        <p:spPr>
          <a:xfrm>
            <a:off x="6637973" y="3028872"/>
            <a:ext cx="6097904" cy="369332"/>
          </a:xfrm>
          <a:prstGeom prst="rect">
            <a:avLst/>
          </a:prstGeom>
          <a:noFill/>
        </p:spPr>
        <p:txBody>
          <a:bodyPr wrap="square">
            <a:spAutoFit/>
          </a:bodyPr>
          <a:lstStyle/>
          <a:p>
            <a:r>
              <a:rPr lang="pt-BR" altLang="zh-CN" dirty="0"/>
              <a:t>{S[i, j] : 1 &lt;= i &lt;= N - 1 and 1 &lt;= j &lt;= N – 1}</a:t>
            </a:r>
            <a:endParaRPr lang="zh-CN" altLang="en-US" dirty="0"/>
          </a:p>
        </p:txBody>
      </p:sp>
      <p:cxnSp>
        <p:nvCxnSpPr>
          <p:cNvPr id="7" name="直接箭头连接符 6">
            <a:extLst>
              <a:ext uri="{FF2B5EF4-FFF2-40B4-BE49-F238E27FC236}">
                <a16:creationId xmlns:a16="http://schemas.microsoft.com/office/drawing/2014/main" id="{43080599-A91E-5DF8-2E16-B84E3F073582}"/>
              </a:ext>
            </a:extLst>
          </p:cNvPr>
          <p:cNvCxnSpPr>
            <a:stCxn id="5" idx="1"/>
          </p:cNvCxnSpPr>
          <p:nvPr/>
        </p:nvCxnSpPr>
        <p:spPr>
          <a:xfrm flipH="1" flipV="1">
            <a:off x="4377690" y="2709477"/>
            <a:ext cx="2260283" cy="504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D6E357-A012-BB5D-E71B-266441AB2D5C}"/>
              </a:ext>
            </a:extLst>
          </p:cNvPr>
          <p:cNvSpPr txBox="1"/>
          <p:nvPr/>
        </p:nvSpPr>
        <p:spPr>
          <a:xfrm>
            <a:off x="5319091" y="4439807"/>
            <a:ext cx="6366510" cy="923330"/>
          </a:xfrm>
          <a:prstGeom prst="rect">
            <a:avLst/>
          </a:prstGeom>
          <a:noFill/>
        </p:spPr>
        <p:txBody>
          <a:bodyPr wrap="square">
            <a:spAutoFit/>
          </a:bodyPr>
          <a:lstStyle/>
          <a:p>
            <a:r>
              <a:rPr lang="pt-BR" altLang="zh-CN" dirty="0"/>
              <a:t>Dependency: </a:t>
            </a:r>
          </a:p>
          <a:p>
            <a:r>
              <a:rPr lang="pt-BR" altLang="zh-CN" dirty="0"/>
              <a:t>{ S[i, j] -&gt; A[i - 1, j] : 1 &lt;= i &lt;= N -1 and 1 &lt;= j &lt;= N- 1;</a:t>
            </a:r>
          </a:p>
          <a:p>
            <a:r>
              <a:rPr lang="pt-BR" altLang="zh-CN" dirty="0"/>
              <a:t> S[i, j] -&gt; A[i, j - 1] : 1 &lt;= i &lt;= N - 1 and 1 &lt;= j &lt;= N -1 }</a:t>
            </a:r>
            <a:endParaRPr lang="zh-CN" altLang="en-US" dirty="0"/>
          </a:p>
        </p:txBody>
      </p:sp>
    </p:spTree>
    <p:extLst>
      <p:ext uri="{BB962C8B-B14F-4D97-AF65-F5344CB8AC3E}">
        <p14:creationId xmlns:p14="http://schemas.microsoft.com/office/powerpoint/2010/main" val="365515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2050" name="Picture 2" descr="图片">
            <a:extLst>
              <a:ext uri="{FF2B5EF4-FFF2-40B4-BE49-F238E27FC236}">
                <a16:creationId xmlns:a16="http://schemas.microsoft.com/office/drawing/2014/main" id="{92CC84FB-F5AC-7827-17BC-36F578D0E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69" y="1652726"/>
            <a:ext cx="5725650" cy="9542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4EE3B55-999A-9784-B206-024FEC75BC1B}"/>
              </a:ext>
            </a:extLst>
          </p:cNvPr>
          <p:cNvSpPr txBox="1"/>
          <p:nvPr/>
        </p:nvSpPr>
        <p:spPr>
          <a:xfrm>
            <a:off x="6637973" y="3028872"/>
            <a:ext cx="6097904" cy="369332"/>
          </a:xfrm>
          <a:prstGeom prst="rect">
            <a:avLst/>
          </a:prstGeom>
          <a:noFill/>
        </p:spPr>
        <p:txBody>
          <a:bodyPr wrap="square">
            <a:spAutoFit/>
          </a:bodyPr>
          <a:lstStyle/>
          <a:p>
            <a:r>
              <a:rPr lang="pt-BR" altLang="zh-CN" dirty="0"/>
              <a:t>{S[i, j] : 1 &lt;= i &lt;= N - 1 and 1 &lt;= j &lt;= N – 1}</a:t>
            </a:r>
            <a:endParaRPr lang="zh-CN" altLang="en-US" dirty="0"/>
          </a:p>
        </p:txBody>
      </p:sp>
      <p:cxnSp>
        <p:nvCxnSpPr>
          <p:cNvPr id="7" name="直接箭头连接符 6">
            <a:extLst>
              <a:ext uri="{FF2B5EF4-FFF2-40B4-BE49-F238E27FC236}">
                <a16:creationId xmlns:a16="http://schemas.microsoft.com/office/drawing/2014/main" id="{43080599-A91E-5DF8-2E16-B84E3F073582}"/>
              </a:ext>
            </a:extLst>
          </p:cNvPr>
          <p:cNvCxnSpPr>
            <a:stCxn id="5" idx="1"/>
          </p:cNvCxnSpPr>
          <p:nvPr/>
        </p:nvCxnSpPr>
        <p:spPr>
          <a:xfrm flipH="1" flipV="1">
            <a:off x="4377690" y="2709477"/>
            <a:ext cx="2260283" cy="504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D6E357-A012-BB5D-E71B-266441AB2D5C}"/>
              </a:ext>
            </a:extLst>
          </p:cNvPr>
          <p:cNvSpPr txBox="1"/>
          <p:nvPr/>
        </p:nvSpPr>
        <p:spPr>
          <a:xfrm>
            <a:off x="5101921" y="3632077"/>
            <a:ext cx="6366510" cy="923330"/>
          </a:xfrm>
          <a:prstGeom prst="rect">
            <a:avLst/>
          </a:prstGeom>
          <a:noFill/>
        </p:spPr>
        <p:txBody>
          <a:bodyPr wrap="square">
            <a:spAutoFit/>
          </a:bodyPr>
          <a:lstStyle/>
          <a:p>
            <a:r>
              <a:rPr lang="pt-BR" altLang="zh-CN" dirty="0"/>
              <a:t>Dependency: </a:t>
            </a:r>
          </a:p>
          <a:p>
            <a:r>
              <a:rPr lang="pt-BR" altLang="zh-CN" dirty="0"/>
              <a:t>{ S[i, j] -&gt; A[i - 1, j] : 1 &lt;= i &lt;= N -1 and 1 &lt;= j &lt;= N- 1;</a:t>
            </a:r>
          </a:p>
          <a:p>
            <a:r>
              <a:rPr lang="pt-BR" altLang="zh-CN" dirty="0"/>
              <a:t> S[i, j] -&gt; A[i, j - 1] : 1 &lt;= i &lt;= N - 1 and 1 &lt;= j &lt;= N -1 }</a:t>
            </a:r>
            <a:endParaRPr lang="zh-CN" altLang="en-US" dirty="0"/>
          </a:p>
        </p:txBody>
      </p:sp>
      <p:sp>
        <p:nvSpPr>
          <p:cNvPr id="3" name="文本框 2">
            <a:extLst>
              <a:ext uri="{FF2B5EF4-FFF2-40B4-BE49-F238E27FC236}">
                <a16:creationId xmlns:a16="http://schemas.microsoft.com/office/drawing/2014/main" id="{41914BA0-BBE0-B9C3-410E-183040916E35}"/>
              </a:ext>
            </a:extLst>
          </p:cNvPr>
          <p:cNvSpPr txBox="1"/>
          <p:nvPr/>
        </p:nvSpPr>
        <p:spPr>
          <a:xfrm>
            <a:off x="5101921" y="4882108"/>
            <a:ext cx="6366510" cy="646331"/>
          </a:xfrm>
          <a:prstGeom prst="rect">
            <a:avLst/>
          </a:prstGeom>
          <a:noFill/>
        </p:spPr>
        <p:txBody>
          <a:bodyPr wrap="square">
            <a:spAutoFit/>
          </a:bodyPr>
          <a:lstStyle/>
          <a:p>
            <a:r>
              <a:rPr lang="pt-BR" altLang="zh-CN" dirty="0"/>
              <a:t>{ S[i, j] -&gt; S[i, 1 + j] : 1 &lt;= i &lt;= N - 1 and 1 &lt;= j &lt;=N - 2;</a:t>
            </a:r>
          </a:p>
          <a:p>
            <a:r>
              <a:rPr lang="pt-BR" altLang="zh-CN" dirty="0"/>
              <a:t> S[i, j] -&gt; S[i + 1, j] : 1 &lt;= i &lt;= N - 2 and 1 &lt;= j &lt;= N- 1 }</a:t>
            </a:r>
            <a:endParaRPr lang="zh-CN" altLang="en-US" dirty="0"/>
          </a:p>
        </p:txBody>
      </p:sp>
      <p:pic>
        <p:nvPicPr>
          <p:cNvPr id="3074" name="Picture 2" descr="图片">
            <a:extLst>
              <a:ext uri="{FF2B5EF4-FFF2-40B4-BE49-F238E27FC236}">
                <a16:creationId xmlns:a16="http://schemas.microsoft.com/office/drawing/2014/main" id="{231CF199-E915-8F30-8DAE-4FAFB749A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69" y="2842000"/>
            <a:ext cx="3825571" cy="400835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E20488E-3BA9-3C40-3A3D-748FB92F503E}"/>
              </a:ext>
            </a:extLst>
          </p:cNvPr>
          <p:cNvSpPr txBox="1"/>
          <p:nvPr/>
        </p:nvSpPr>
        <p:spPr>
          <a:xfrm>
            <a:off x="5101921" y="6056114"/>
            <a:ext cx="6366510" cy="369332"/>
          </a:xfrm>
          <a:prstGeom prst="rect">
            <a:avLst/>
          </a:prstGeom>
          <a:noFill/>
        </p:spPr>
        <p:txBody>
          <a:bodyPr wrap="square">
            <a:spAutoFit/>
          </a:bodyPr>
          <a:lstStyle/>
          <a:p>
            <a:r>
              <a:rPr lang="pl-PL" altLang="zh-CN" dirty="0"/>
              <a:t>{ S[i, j] -&gt; [i + j, j]}</a:t>
            </a:r>
            <a:endParaRPr lang="zh-CN" altLang="en-US" dirty="0"/>
          </a:p>
        </p:txBody>
      </p:sp>
      <p:sp>
        <p:nvSpPr>
          <p:cNvPr id="8" name="文本框 7">
            <a:extLst>
              <a:ext uri="{FF2B5EF4-FFF2-40B4-BE49-F238E27FC236}">
                <a16:creationId xmlns:a16="http://schemas.microsoft.com/office/drawing/2014/main" id="{D2A50002-D7CF-91F0-A64E-EC92760D67D2}"/>
              </a:ext>
            </a:extLst>
          </p:cNvPr>
          <p:cNvSpPr txBox="1"/>
          <p:nvPr/>
        </p:nvSpPr>
        <p:spPr>
          <a:xfrm>
            <a:off x="5101921" y="5622999"/>
            <a:ext cx="4126230" cy="338554"/>
          </a:xfrm>
          <a:prstGeom prst="rect">
            <a:avLst/>
          </a:prstGeom>
          <a:noFill/>
        </p:spPr>
        <p:txBody>
          <a:bodyPr wrap="square" rtlCol="0">
            <a:spAutoFit/>
          </a:bodyPr>
          <a:lstStyle/>
          <a:p>
            <a:pPr algn="l"/>
            <a:r>
              <a:rPr lang="zh-CN" altLang="en-US" sz="1600" dirty="0"/>
              <a:t>仿射变换变基：</a:t>
            </a:r>
          </a:p>
        </p:txBody>
      </p:sp>
    </p:spTree>
    <p:extLst>
      <p:ext uri="{BB962C8B-B14F-4D97-AF65-F5344CB8AC3E}">
        <p14:creationId xmlns:p14="http://schemas.microsoft.com/office/powerpoint/2010/main" val="65166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sp>
        <p:nvSpPr>
          <p:cNvPr id="6" name="文本框 5">
            <a:extLst>
              <a:ext uri="{FF2B5EF4-FFF2-40B4-BE49-F238E27FC236}">
                <a16:creationId xmlns:a16="http://schemas.microsoft.com/office/drawing/2014/main" id="{2E20488E-3BA9-3C40-3A3D-748FB92F503E}"/>
              </a:ext>
            </a:extLst>
          </p:cNvPr>
          <p:cNvSpPr txBox="1"/>
          <p:nvPr/>
        </p:nvSpPr>
        <p:spPr>
          <a:xfrm>
            <a:off x="6357937" y="3569111"/>
            <a:ext cx="6366510" cy="369332"/>
          </a:xfrm>
          <a:prstGeom prst="rect">
            <a:avLst/>
          </a:prstGeom>
          <a:noFill/>
        </p:spPr>
        <p:txBody>
          <a:bodyPr wrap="square">
            <a:spAutoFit/>
          </a:bodyPr>
          <a:lstStyle/>
          <a:p>
            <a:r>
              <a:rPr lang="pl-PL" altLang="zh-CN" dirty="0"/>
              <a:t>{ S[i, j] -&gt; [i + j, j]}</a:t>
            </a:r>
            <a:endParaRPr lang="zh-CN" altLang="en-US" dirty="0"/>
          </a:p>
        </p:txBody>
      </p:sp>
      <p:sp>
        <p:nvSpPr>
          <p:cNvPr id="8" name="文本框 7">
            <a:extLst>
              <a:ext uri="{FF2B5EF4-FFF2-40B4-BE49-F238E27FC236}">
                <a16:creationId xmlns:a16="http://schemas.microsoft.com/office/drawing/2014/main" id="{D2A50002-D7CF-91F0-A64E-EC92760D67D2}"/>
              </a:ext>
            </a:extLst>
          </p:cNvPr>
          <p:cNvSpPr txBox="1"/>
          <p:nvPr/>
        </p:nvSpPr>
        <p:spPr>
          <a:xfrm>
            <a:off x="6357937" y="3043869"/>
            <a:ext cx="4126230" cy="338554"/>
          </a:xfrm>
          <a:prstGeom prst="rect">
            <a:avLst/>
          </a:prstGeom>
          <a:noFill/>
        </p:spPr>
        <p:txBody>
          <a:bodyPr wrap="square" rtlCol="0">
            <a:spAutoFit/>
          </a:bodyPr>
          <a:lstStyle/>
          <a:p>
            <a:pPr algn="l"/>
            <a:r>
              <a:rPr lang="zh-CN" altLang="en-US" sz="1600" dirty="0"/>
              <a:t>仿射变换变基：</a:t>
            </a:r>
          </a:p>
        </p:txBody>
      </p:sp>
      <p:pic>
        <p:nvPicPr>
          <p:cNvPr id="4098" name="Picture 2" descr="图片">
            <a:extLst>
              <a:ext uri="{FF2B5EF4-FFF2-40B4-BE49-F238E27FC236}">
                <a16:creationId xmlns:a16="http://schemas.microsoft.com/office/drawing/2014/main" id="{8D921A7B-799D-AA00-0F5B-9B4839D76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9" y="1161470"/>
            <a:ext cx="5382419" cy="343378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25D5535-7334-75A2-A4C9-94B4A945E107}"/>
              </a:ext>
            </a:extLst>
          </p:cNvPr>
          <p:cNvSpPr txBox="1"/>
          <p:nvPr/>
        </p:nvSpPr>
        <p:spPr>
          <a:xfrm>
            <a:off x="6323489" y="2131577"/>
            <a:ext cx="6366510" cy="646331"/>
          </a:xfrm>
          <a:prstGeom prst="rect">
            <a:avLst/>
          </a:prstGeom>
          <a:noFill/>
        </p:spPr>
        <p:txBody>
          <a:bodyPr wrap="square">
            <a:spAutoFit/>
          </a:bodyPr>
          <a:lstStyle/>
          <a:p>
            <a:r>
              <a:rPr lang="pt-BR" altLang="zh-CN" dirty="0"/>
              <a:t>{ S[i, j] -&gt; S[i, 1 + j] : 1 &lt;= i &lt;= N - 1 and 1 &lt;= j &lt;=N - 2;</a:t>
            </a:r>
          </a:p>
          <a:p>
            <a:r>
              <a:rPr lang="pt-BR" altLang="zh-CN" dirty="0"/>
              <a:t> S[i, j] -&gt; S[i + 1, j] : 1 &lt;= i &lt;= N - 2 and 1 &lt;= j &lt;= N- 1 }</a:t>
            </a:r>
            <a:endParaRPr lang="zh-CN" altLang="en-US" dirty="0"/>
          </a:p>
        </p:txBody>
      </p:sp>
      <p:pic>
        <p:nvPicPr>
          <p:cNvPr id="4100" name="Picture 4" descr="图片">
            <a:extLst>
              <a:ext uri="{FF2B5EF4-FFF2-40B4-BE49-F238E27FC236}">
                <a16:creationId xmlns:a16="http://schemas.microsoft.com/office/drawing/2014/main" id="{7EFF45D1-0409-35DD-CE9F-609ADE5DC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09" y="5193318"/>
            <a:ext cx="7346011" cy="111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94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5122" name="Picture 2" descr="图片">
            <a:extLst>
              <a:ext uri="{FF2B5EF4-FFF2-40B4-BE49-F238E27FC236}">
                <a16:creationId xmlns:a16="http://schemas.microsoft.com/office/drawing/2014/main" id="{241D7D04-0785-1183-8062-589E9A922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00" y="1075488"/>
            <a:ext cx="5016680" cy="25269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图片">
            <a:extLst>
              <a:ext uri="{FF2B5EF4-FFF2-40B4-BE49-F238E27FC236}">
                <a16:creationId xmlns:a16="http://schemas.microsoft.com/office/drawing/2014/main" id="{98112296-C46C-5D4C-C2E0-B04D106BC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60" y="3498133"/>
            <a:ext cx="4552931" cy="335986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图片">
            <a:extLst>
              <a:ext uri="{FF2B5EF4-FFF2-40B4-BE49-F238E27FC236}">
                <a16:creationId xmlns:a16="http://schemas.microsoft.com/office/drawing/2014/main" id="{C09D181F-3804-9152-A6DE-B066E32E3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404" y="1213017"/>
            <a:ext cx="4552932" cy="255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1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sp>
        <p:nvSpPr>
          <p:cNvPr id="3" name="文本框 2">
            <a:extLst>
              <a:ext uri="{FF2B5EF4-FFF2-40B4-BE49-F238E27FC236}">
                <a16:creationId xmlns:a16="http://schemas.microsoft.com/office/drawing/2014/main" id="{007F9640-685D-A740-D87C-A4022436FD20}"/>
              </a:ext>
            </a:extLst>
          </p:cNvPr>
          <p:cNvSpPr txBox="1"/>
          <p:nvPr/>
        </p:nvSpPr>
        <p:spPr>
          <a:xfrm>
            <a:off x="682942" y="1449824"/>
            <a:ext cx="10929937" cy="1846659"/>
          </a:xfrm>
          <a:prstGeom prst="rect">
            <a:avLst/>
          </a:prstGeom>
          <a:noFill/>
        </p:spPr>
        <p:txBody>
          <a:bodyPr wrap="square">
            <a:spAutoFit/>
          </a:bodyPr>
          <a:lstStyle/>
          <a:p>
            <a:r>
              <a:rPr lang="en-US" altLang="zh-CN" sz="2400" b="1" dirty="0"/>
              <a:t>Advantages</a:t>
            </a:r>
          </a:p>
          <a:p>
            <a:pPr marL="285750" indent="-285750">
              <a:buFont typeface="Arial" panose="020B0604020202020204" pitchFamily="34" charset="0"/>
              <a:buChar char="•"/>
            </a:pPr>
            <a:r>
              <a:rPr lang="en-US" altLang="zh-CN" dirty="0"/>
              <a:t>promote parallelism and spatial/temporal data locality</a:t>
            </a:r>
          </a:p>
          <a:p>
            <a:pPr marL="285750" indent="-285750">
              <a:buFont typeface="Arial" panose="020B0604020202020204" pitchFamily="34" charset="0"/>
              <a:buChar char="•"/>
            </a:pPr>
            <a:r>
              <a:rPr lang="en-US" altLang="zh-CN" dirty="0"/>
              <a:t>Polyhedral compilers can also automatically go through complex verification processes to ensure that the semantics of their input program is preserved throughout this optimization phase. </a:t>
            </a:r>
          </a:p>
          <a:p>
            <a:pPr marL="285750" indent="-285750">
              <a:buFont typeface="Arial" panose="020B0604020202020204" pitchFamily="34" charset="0"/>
              <a:buChar char="•"/>
            </a:pPr>
            <a:r>
              <a:rPr lang="en-US" altLang="zh-CN" dirty="0"/>
              <a:t>it is also fully automatic and doesn’t require any hint from programmers apart from source-code in a C-like format.</a:t>
            </a:r>
            <a:endParaRPr lang="zh-CN" altLang="en-US" dirty="0"/>
          </a:p>
        </p:txBody>
      </p:sp>
      <p:sp>
        <p:nvSpPr>
          <p:cNvPr id="4" name="文本框 3">
            <a:extLst>
              <a:ext uri="{FF2B5EF4-FFF2-40B4-BE49-F238E27FC236}">
                <a16:creationId xmlns:a16="http://schemas.microsoft.com/office/drawing/2014/main" id="{4F105327-3F83-1882-F351-4ACF56D64683}"/>
              </a:ext>
            </a:extLst>
          </p:cNvPr>
          <p:cNvSpPr txBox="1"/>
          <p:nvPr/>
        </p:nvSpPr>
        <p:spPr>
          <a:xfrm>
            <a:off x="682942" y="3785354"/>
            <a:ext cx="10929937" cy="1846659"/>
          </a:xfrm>
          <a:prstGeom prst="rect">
            <a:avLst/>
          </a:prstGeom>
          <a:noFill/>
        </p:spPr>
        <p:txBody>
          <a:bodyPr wrap="square">
            <a:spAutoFit/>
          </a:bodyPr>
          <a:lstStyle/>
          <a:p>
            <a:r>
              <a:rPr lang="en-US" altLang="zh-CN" sz="2400" b="1" dirty="0"/>
              <a:t>Limitations in Triton</a:t>
            </a:r>
          </a:p>
          <a:p>
            <a:pPr marL="285750" indent="-285750">
              <a:buFont typeface="Arial" panose="020B0604020202020204" pitchFamily="34" charset="0"/>
              <a:buChar char="•"/>
            </a:pPr>
            <a:r>
              <a:rPr lang="en-US" altLang="zh-CN" dirty="0"/>
              <a:t>the set of possible program transformations is large, and grows with the number of statements in the program as well as with the size of their iteration domain.</a:t>
            </a:r>
          </a:p>
          <a:p>
            <a:pPr marL="285750" indent="-285750">
              <a:buFont typeface="Arial" panose="020B0604020202020204" pitchFamily="34" charset="0"/>
              <a:buChar char="•"/>
            </a:pPr>
            <a:r>
              <a:rPr lang="en-US" altLang="zh-CN" dirty="0"/>
              <a:t>the polyhedral framework is not very generally applicable; </a:t>
            </a:r>
            <a:r>
              <a:rPr lang="en-US" altLang="zh-CN" dirty="0" err="1"/>
              <a:t>SCoPs</a:t>
            </a:r>
            <a:r>
              <a:rPr lang="en-US" altLang="zh-CN" dirty="0"/>
              <a:t>(Static Control Parts) are relatively common but require loop bounds and array subscripts to be affine functions of loop indices, this framework still has to be successfully applied to sparse – or even structured-sparse – neural networks.</a:t>
            </a:r>
          </a:p>
        </p:txBody>
      </p:sp>
    </p:spTree>
    <p:extLst>
      <p:ext uri="{BB962C8B-B14F-4D97-AF65-F5344CB8AC3E}">
        <p14:creationId xmlns:p14="http://schemas.microsoft.com/office/powerpoint/2010/main" val="229662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To be solved</a:t>
            </a:r>
            <a:endParaRPr lang="zh-CN" altLang="en-US" dirty="0"/>
          </a:p>
        </p:txBody>
      </p:sp>
      <p:pic>
        <p:nvPicPr>
          <p:cNvPr id="2" name="图片 1">
            <a:extLst>
              <a:ext uri="{FF2B5EF4-FFF2-40B4-BE49-F238E27FC236}">
                <a16:creationId xmlns:a16="http://schemas.microsoft.com/office/drawing/2014/main" id="{4FD64F6D-B5BB-A94C-6431-34BF502D5DD1}"/>
              </a:ext>
            </a:extLst>
          </p:cNvPr>
          <p:cNvPicPr>
            <a:picLocks noChangeAspect="1"/>
          </p:cNvPicPr>
          <p:nvPr/>
        </p:nvPicPr>
        <p:blipFill>
          <a:blip r:embed="rId2"/>
          <a:stretch>
            <a:fillRect/>
          </a:stretch>
        </p:blipFill>
        <p:spPr>
          <a:xfrm>
            <a:off x="815009" y="1505090"/>
            <a:ext cx="3356941" cy="2923388"/>
          </a:xfrm>
          <a:prstGeom prst="rect">
            <a:avLst/>
          </a:prstGeom>
        </p:spPr>
      </p:pic>
      <p:sp>
        <p:nvSpPr>
          <p:cNvPr id="3" name="文本框 2">
            <a:extLst>
              <a:ext uri="{FF2B5EF4-FFF2-40B4-BE49-F238E27FC236}">
                <a16:creationId xmlns:a16="http://schemas.microsoft.com/office/drawing/2014/main" id="{1934314D-C5E3-1F5B-988B-1E0A704F85EE}"/>
              </a:ext>
            </a:extLst>
          </p:cNvPr>
          <p:cNvSpPr txBox="1"/>
          <p:nvPr/>
        </p:nvSpPr>
        <p:spPr>
          <a:xfrm>
            <a:off x="815009" y="4912025"/>
            <a:ext cx="4126230" cy="584775"/>
          </a:xfrm>
          <a:prstGeom prst="rect">
            <a:avLst/>
          </a:prstGeom>
          <a:noFill/>
        </p:spPr>
        <p:txBody>
          <a:bodyPr wrap="square" rtlCol="0">
            <a:spAutoFit/>
          </a:bodyPr>
          <a:lstStyle/>
          <a:p>
            <a:pPr algn="l"/>
            <a:r>
              <a:rPr lang="en-US" altLang="zh-CN" sz="1600" dirty="0"/>
              <a:t>Why the two function must be separated into two file to compile?</a:t>
            </a:r>
            <a:endParaRPr lang="zh-CN" altLang="en-US" sz="1600" dirty="0"/>
          </a:p>
        </p:txBody>
      </p:sp>
      <p:sp>
        <p:nvSpPr>
          <p:cNvPr id="4" name="文本框 3">
            <a:extLst>
              <a:ext uri="{FF2B5EF4-FFF2-40B4-BE49-F238E27FC236}">
                <a16:creationId xmlns:a16="http://schemas.microsoft.com/office/drawing/2014/main" id="{64C58474-3D09-491B-29BD-1D82B0A3EB35}"/>
              </a:ext>
            </a:extLst>
          </p:cNvPr>
          <p:cNvSpPr txBox="1"/>
          <p:nvPr/>
        </p:nvSpPr>
        <p:spPr>
          <a:xfrm>
            <a:off x="6659549" y="4912025"/>
            <a:ext cx="4126230" cy="338554"/>
          </a:xfrm>
          <a:prstGeom prst="rect">
            <a:avLst/>
          </a:prstGeom>
          <a:noFill/>
        </p:spPr>
        <p:txBody>
          <a:bodyPr wrap="square" rtlCol="0">
            <a:spAutoFit/>
          </a:bodyPr>
          <a:lstStyle/>
          <a:p>
            <a:pPr algn="l"/>
            <a:r>
              <a:rPr lang="en-US" altLang="zh-CN" sz="1600" dirty="0"/>
              <a:t>How to build a file with multiple kernels? </a:t>
            </a:r>
            <a:endParaRPr lang="zh-CN" altLang="en-US" sz="1600" dirty="0"/>
          </a:p>
        </p:txBody>
      </p:sp>
      <p:sp>
        <p:nvSpPr>
          <p:cNvPr id="8" name="文本框 7">
            <a:extLst>
              <a:ext uri="{FF2B5EF4-FFF2-40B4-BE49-F238E27FC236}">
                <a16:creationId xmlns:a16="http://schemas.microsoft.com/office/drawing/2014/main" id="{E540B9EB-25DF-449F-8C30-D3137C1E2A07}"/>
              </a:ext>
            </a:extLst>
          </p:cNvPr>
          <p:cNvSpPr txBox="1"/>
          <p:nvPr/>
        </p:nvSpPr>
        <p:spPr>
          <a:xfrm>
            <a:off x="6363653" y="1864914"/>
            <a:ext cx="6097904" cy="369332"/>
          </a:xfrm>
          <a:prstGeom prst="rect">
            <a:avLst/>
          </a:prstGeom>
          <a:noFill/>
        </p:spPr>
        <p:txBody>
          <a:bodyPr wrap="square">
            <a:spAutoFit/>
          </a:bodyPr>
          <a:lstStyle/>
          <a:p>
            <a:r>
              <a:rPr lang="en-US" altLang="zh-CN" dirty="0"/>
              <a:t>def _</a:t>
            </a:r>
            <a:r>
              <a:rPr lang="en-US" altLang="zh-CN" dirty="0" err="1"/>
              <a:t>attn_fwd_inner</a:t>
            </a:r>
            <a:endParaRPr lang="zh-CN" altLang="en-US" dirty="0"/>
          </a:p>
        </p:txBody>
      </p:sp>
      <p:sp>
        <p:nvSpPr>
          <p:cNvPr id="10" name="文本框 9">
            <a:extLst>
              <a:ext uri="{FF2B5EF4-FFF2-40B4-BE49-F238E27FC236}">
                <a16:creationId xmlns:a16="http://schemas.microsoft.com/office/drawing/2014/main" id="{0ACA7CCD-A1A4-E4A3-B4B2-E17FDFBBC4A3}"/>
              </a:ext>
            </a:extLst>
          </p:cNvPr>
          <p:cNvSpPr txBox="1"/>
          <p:nvPr/>
        </p:nvSpPr>
        <p:spPr>
          <a:xfrm>
            <a:off x="6363653" y="2329427"/>
            <a:ext cx="6229350" cy="369332"/>
          </a:xfrm>
          <a:prstGeom prst="rect">
            <a:avLst/>
          </a:prstGeom>
          <a:noFill/>
        </p:spPr>
        <p:txBody>
          <a:bodyPr wrap="square">
            <a:spAutoFit/>
          </a:bodyPr>
          <a:lstStyle/>
          <a:p>
            <a:r>
              <a:rPr lang="en-US" altLang="zh-CN" dirty="0"/>
              <a:t>def _</a:t>
            </a:r>
            <a:r>
              <a:rPr lang="en-US" altLang="zh-CN" dirty="0" err="1"/>
              <a:t>attn_fwd</a:t>
            </a:r>
            <a:endParaRPr lang="zh-CN" altLang="en-US" dirty="0"/>
          </a:p>
        </p:txBody>
      </p:sp>
      <p:sp>
        <p:nvSpPr>
          <p:cNvPr id="13" name="文本框 12">
            <a:extLst>
              <a:ext uri="{FF2B5EF4-FFF2-40B4-BE49-F238E27FC236}">
                <a16:creationId xmlns:a16="http://schemas.microsoft.com/office/drawing/2014/main" id="{3C6172A4-D2F1-3400-F109-586723782680}"/>
              </a:ext>
            </a:extLst>
          </p:cNvPr>
          <p:cNvSpPr txBox="1"/>
          <p:nvPr/>
        </p:nvSpPr>
        <p:spPr>
          <a:xfrm>
            <a:off x="6363653" y="2793940"/>
            <a:ext cx="6297930" cy="369332"/>
          </a:xfrm>
          <a:prstGeom prst="rect">
            <a:avLst/>
          </a:prstGeom>
          <a:noFill/>
        </p:spPr>
        <p:txBody>
          <a:bodyPr wrap="square">
            <a:spAutoFit/>
          </a:bodyPr>
          <a:lstStyle/>
          <a:p>
            <a:r>
              <a:rPr lang="en-US" altLang="zh-CN" dirty="0"/>
              <a:t>def _</a:t>
            </a:r>
            <a:r>
              <a:rPr lang="en-US" altLang="zh-CN" dirty="0" err="1"/>
              <a:t>attn_bwd_preprocess</a:t>
            </a:r>
            <a:endParaRPr lang="zh-CN" altLang="en-US" dirty="0"/>
          </a:p>
        </p:txBody>
      </p:sp>
      <p:sp>
        <p:nvSpPr>
          <p:cNvPr id="14" name="文本框 13">
            <a:extLst>
              <a:ext uri="{FF2B5EF4-FFF2-40B4-BE49-F238E27FC236}">
                <a16:creationId xmlns:a16="http://schemas.microsoft.com/office/drawing/2014/main" id="{D7C0B494-52A5-351A-0E17-7EA17C9F6FBB}"/>
              </a:ext>
            </a:extLst>
          </p:cNvPr>
          <p:cNvSpPr txBox="1"/>
          <p:nvPr/>
        </p:nvSpPr>
        <p:spPr>
          <a:xfrm>
            <a:off x="6363653" y="3329989"/>
            <a:ext cx="6297930" cy="369332"/>
          </a:xfrm>
          <a:prstGeom prst="rect">
            <a:avLst/>
          </a:prstGeom>
          <a:noFill/>
        </p:spPr>
        <p:txBody>
          <a:bodyPr wrap="square">
            <a:spAutoFit/>
          </a:bodyPr>
          <a:lstStyle/>
          <a:p>
            <a:r>
              <a:rPr lang="en-US" altLang="zh-CN" dirty="0"/>
              <a:t>……</a:t>
            </a:r>
            <a:endParaRPr lang="zh-CN" altLang="en-US" dirty="0"/>
          </a:p>
        </p:txBody>
      </p:sp>
    </p:spTree>
    <p:extLst>
      <p:ext uri="{BB962C8B-B14F-4D97-AF65-F5344CB8AC3E}">
        <p14:creationId xmlns:p14="http://schemas.microsoft.com/office/powerpoint/2010/main" val="39970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4236857-A72F-F6A5-4880-F360DF8C8161}"/>
              </a:ext>
            </a:extLst>
          </p:cNvPr>
          <p:cNvSpPr>
            <a:spLocks noGrp="1"/>
          </p:cNvSpPr>
          <p:nvPr>
            <p:ph type="title"/>
          </p:nvPr>
        </p:nvSpPr>
        <p:spPr/>
        <p:txBody>
          <a:bodyPr/>
          <a:lstStyle/>
          <a:p>
            <a:r>
              <a:rPr lang="en-US" altLang="zh-CN" dirty="0"/>
              <a:t>Background</a:t>
            </a:r>
            <a:endParaRPr lang="zh-CN" altLang="en-US" dirty="0"/>
          </a:p>
        </p:txBody>
      </p:sp>
      <p:pic>
        <p:nvPicPr>
          <p:cNvPr id="4" name="图片 3">
            <a:extLst>
              <a:ext uri="{FF2B5EF4-FFF2-40B4-BE49-F238E27FC236}">
                <a16:creationId xmlns:a16="http://schemas.microsoft.com/office/drawing/2014/main" id="{2028AD95-13A9-C556-728F-51CD7A57930E}"/>
              </a:ext>
            </a:extLst>
          </p:cNvPr>
          <p:cNvPicPr>
            <a:picLocks noChangeAspect="1"/>
          </p:cNvPicPr>
          <p:nvPr/>
        </p:nvPicPr>
        <p:blipFill>
          <a:blip r:embed="rId2"/>
          <a:stretch>
            <a:fillRect/>
          </a:stretch>
        </p:blipFill>
        <p:spPr>
          <a:xfrm>
            <a:off x="8469630" y="3429000"/>
            <a:ext cx="3552232" cy="2109301"/>
          </a:xfrm>
          <a:prstGeom prst="rect">
            <a:avLst/>
          </a:prstGeom>
        </p:spPr>
      </p:pic>
      <p:pic>
        <p:nvPicPr>
          <p:cNvPr id="5" name="图片 4">
            <a:extLst>
              <a:ext uri="{FF2B5EF4-FFF2-40B4-BE49-F238E27FC236}">
                <a16:creationId xmlns:a16="http://schemas.microsoft.com/office/drawing/2014/main" id="{879CF6FE-713C-36E6-70E8-0B3EF0ED84E0}"/>
              </a:ext>
            </a:extLst>
          </p:cNvPr>
          <p:cNvPicPr>
            <a:picLocks noChangeAspect="1"/>
          </p:cNvPicPr>
          <p:nvPr/>
        </p:nvPicPr>
        <p:blipFill>
          <a:blip r:embed="rId3"/>
          <a:stretch>
            <a:fillRect/>
          </a:stretch>
        </p:blipFill>
        <p:spPr>
          <a:xfrm>
            <a:off x="398071" y="1319699"/>
            <a:ext cx="8006789" cy="5419980"/>
          </a:xfrm>
          <a:prstGeom prst="rect">
            <a:avLst/>
          </a:prstGeom>
        </p:spPr>
      </p:pic>
    </p:spTree>
    <p:extLst>
      <p:ext uri="{BB962C8B-B14F-4D97-AF65-F5344CB8AC3E}">
        <p14:creationId xmlns:p14="http://schemas.microsoft.com/office/powerpoint/2010/main" val="185834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0A508A-308B-3471-F99C-15BA0C0EE6AB}"/>
              </a:ext>
            </a:extLst>
          </p:cNvPr>
          <p:cNvSpPr>
            <a:spLocks noGrp="1"/>
          </p:cNvSpPr>
          <p:nvPr>
            <p:ph type="title"/>
          </p:nvPr>
        </p:nvSpPr>
        <p:spPr/>
        <p:txBody>
          <a:bodyPr/>
          <a:lstStyle/>
          <a:p>
            <a:r>
              <a:rPr lang="en-US" altLang="zh-CN" dirty="0"/>
              <a:t>Triton</a:t>
            </a:r>
            <a:endParaRPr lang="zh-CN" altLang="en-US" dirty="0"/>
          </a:p>
        </p:txBody>
      </p:sp>
      <p:sp>
        <p:nvSpPr>
          <p:cNvPr id="5" name="文本框 4">
            <a:extLst>
              <a:ext uri="{FF2B5EF4-FFF2-40B4-BE49-F238E27FC236}">
                <a16:creationId xmlns:a16="http://schemas.microsoft.com/office/drawing/2014/main" id="{CCA61A65-B44C-06F3-E24C-223E7854A3CC}"/>
              </a:ext>
            </a:extLst>
          </p:cNvPr>
          <p:cNvSpPr txBox="1"/>
          <p:nvPr/>
        </p:nvSpPr>
        <p:spPr>
          <a:xfrm>
            <a:off x="1242370" y="1236762"/>
            <a:ext cx="9684067" cy="2862322"/>
          </a:xfrm>
          <a:prstGeom prst="rect">
            <a:avLst/>
          </a:prstGeom>
          <a:noFill/>
        </p:spPr>
        <p:txBody>
          <a:bodyPr wrap="square">
            <a:spAutoFit/>
          </a:bodyPr>
          <a:lstStyle/>
          <a:p>
            <a:r>
              <a:rPr lang="en-US" altLang="zh-CN" dirty="0"/>
              <a:t>The architecture of modern GPUs can be roughly divided into three major components—DRAM, SRAM and ALUs—each of which must be considered when optimizing CUDA code:</a:t>
            </a:r>
          </a:p>
          <a:p>
            <a:endParaRPr lang="en-US" altLang="zh-CN" dirty="0"/>
          </a:p>
          <a:p>
            <a:pPr marL="285750" indent="-285750">
              <a:buFont typeface="Arial" panose="020B0604020202020204" pitchFamily="34" charset="0"/>
              <a:buChar char="•"/>
            </a:pPr>
            <a:r>
              <a:rPr lang="en-US" altLang="zh-CN" dirty="0"/>
              <a:t>Memory transfers from DRAM must be coalesced into large transactions to leverage the large bus width of modern memory interfaces.</a:t>
            </a:r>
          </a:p>
          <a:p>
            <a:pPr marL="285750" indent="-285750">
              <a:buFont typeface="Arial" panose="020B0604020202020204" pitchFamily="34" charset="0"/>
              <a:buChar char="•"/>
            </a:pPr>
            <a:r>
              <a:rPr lang="en-US" altLang="zh-CN" dirty="0"/>
              <a:t>Data must be manually stashed to SRAM prior to being re-used, and managed so as to minimize shared memory bank conflicts upon retrieval.</a:t>
            </a:r>
          </a:p>
          <a:p>
            <a:pPr marL="285750" indent="-285750">
              <a:buFont typeface="Arial" panose="020B0604020202020204" pitchFamily="34" charset="0"/>
              <a:buChar char="•"/>
            </a:pPr>
            <a:r>
              <a:rPr lang="en-US" altLang="zh-CN" dirty="0"/>
              <a:t>Computations must be partitioned and scheduled carefully, both across and within Streaming Multiprocessors (SMs), so as to promote instruction/thread-level parallelism and leverage special-purpose ALUs (e.g., tensor cores).</a:t>
            </a:r>
            <a:endParaRPr lang="zh-CN" altLang="en-US" dirty="0"/>
          </a:p>
        </p:txBody>
      </p:sp>
      <p:pic>
        <p:nvPicPr>
          <p:cNvPr id="9" name="图片 8">
            <a:extLst>
              <a:ext uri="{FF2B5EF4-FFF2-40B4-BE49-F238E27FC236}">
                <a16:creationId xmlns:a16="http://schemas.microsoft.com/office/drawing/2014/main" id="{5A56595B-16C8-FB06-0B3F-8377E1ECDD12}"/>
              </a:ext>
            </a:extLst>
          </p:cNvPr>
          <p:cNvPicPr>
            <a:picLocks noChangeAspect="1"/>
          </p:cNvPicPr>
          <p:nvPr/>
        </p:nvPicPr>
        <p:blipFill rotWithShape="1">
          <a:blip r:embed="rId2"/>
          <a:srcRect t="6809"/>
          <a:stretch/>
        </p:blipFill>
        <p:spPr>
          <a:xfrm>
            <a:off x="606630" y="4099084"/>
            <a:ext cx="7453697" cy="2643051"/>
          </a:xfrm>
          <a:prstGeom prst="rect">
            <a:avLst/>
          </a:prstGeom>
        </p:spPr>
      </p:pic>
    </p:spTree>
    <p:extLst>
      <p:ext uri="{BB962C8B-B14F-4D97-AF65-F5344CB8AC3E}">
        <p14:creationId xmlns:p14="http://schemas.microsoft.com/office/powerpoint/2010/main" val="301991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95FB4B3-04C8-EA25-6D99-FAB80B2B4182}"/>
              </a:ext>
            </a:extLst>
          </p:cNvPr>
          <p:cNvSpPr>
            <a:spLocks noGrp="1"/>
          </p:cNvSpPr>
          <p:nvPr>
            <p:ph type="title"/>
          </p:nvPr>
        </p:nvSpPr>
        <p:spPr/>
        <p:txBody>
          <a:bodyPr/>
          <a:lstStyle/>
          <a:p>
            <a:r>
              <a:rPr lang="en-US" altLang="zh-CN" dirty="0"/>
              <a:t>Introduction</a:t>
            </a:r>
            <a:endParaRPr lang="zh-CN" altLang="en-US" dirty="0"/>
          </a:p>
        </p:txBody>
      </p:sp>
      <p:pic>
        <p:nvPicPr>
          <p:cNvPr id="4" name="图片 3">
            <a:extLst>
              <a:ext uri="{FF2B5EF4-FFF2-40B4-BE49-F238E27FC236}">
                <a16:creationId xmlns:a16="http://schemas.microsoft.com/office/drawing/2014/main" id="{6B5985F6-F7D7-84C8-4885-791FBFF6F83D}"/>
              </a:ext>
            </a:extLst>
          </p:cNvPr>
          <p:cNvPicPr>
            <a:picLocks noChangeAspect="1"/>
          </p:cNvPicPr>
          <p:nvPr/>
        </p:nvPicPr>
        <p:blipFill>
          <a:blip r:embed="rId2"/>
          <a:stretch>
            <a:fillRect/>
          </a:stretch>
        </p:blipFill>
        <p:spPr>
          <a:xfrm>
            <a:off x="1369786" y="1628107"/>
            <a:ext cx="3729219" cy="5026694"/>
          </a:xfrm>
          <a:prstGeom prst="rect">
            <a:avLst/>
          </a:prstGeom>
        </p:spPr>
      </p:pic>
      <p:sp>
        <p:nvSpPr>
          <p:cNvPr id="5" name="文本框 4">
            <a:extLst>
              <a:ext uri="{FF2B5EF4-FFF2-40B4-BE49-F238E27FC236}">
                <a16:creationId xmlns:a16="http://schemas.microsoft.com/office/drawing/2014/main" id="{808279FE-22A1-060A-F52A-90024C0E94EF}"/>
              </a:ext>
            </a:extLst>
          </p:cNvPr>
          <p:cNvSpPr txBox="1"/>
          <p:nvPr/>
        </p:nvSpPr>
        <p:spPr>
          <a:xfrm>
            <a:off x="6662057" y="2696976"/>
            <a:ext cx="3995057" cy="2492990"/>
          </a:xfrm>
          <a:prstGeom prst="rect">
            <a:avLst/>
          </a:prstGeom>
          <a:noFill/>
        </p:spPr>
        <p:txBody>
          <a:bodyPr wrap="square" rtlCol="0">
            <a:spAutoFit/>
          </a:bodyPr>
          <a:lstStyle/>
          <a:p>
            <a:pPr marL="342900" indent="-342900" algn="l">
              <a:buFont typeface="Wingdings" panose="05000000000000000000" pitchFamily="2" charset="2"/>
              <a:buChar char="ü"/>
            </a:pPr>
            <a:r>
              <a:rPr lang="en-US" altLang="zh-CN" sz="2400" b="1" dirty="0"/>
              <a:t>Tensor-level IRs</a:t>
            </a:r>
          </a:p>
          <a:p>
            <a:pPr lvl="1"/>
            <a:r>
              <a:rPr lang="en-US" altLang="zh-CN" sz="2000" dirty="0"/>
              <a:t>XLA Glow</a:t>
            </a:r>
          </a:p>
          <a:p>
            <a:pPr marL="342900" indent="-342900" algn="l">
              <a:buFont typeface="Wingdings" panose="05000000000000000000" pitchFamily="2" charset="2"/>
              <a:buChar char="ü"/>
            </a:pPr>
            <a:r>
              <a:rPr lang="en-US" altLang="zh-CN" sz="2400" b="1" dirty="0"/>
              <a:t>The polyhedral model</a:t>
            </a:r>
          </a:p>
          <a:p>
            <a:pPr lvl="1"/>
            <a:r>
              <a:rPr lang="en-US" altLang="zh-CN" sz="2000" dirty="0"/>
              <a:t>Tensor Comprehensions (TC) and Diesel</a:t>
            </a:r>
          </a:p>
          <a:p>
            <a:pPr marL="342900" indent="-342900" algn="l">
              <a:buFont typeface="Wingdings" panose="05000000000000000000" pitchFamily="2" charset="2"/>
              <a:buChar char="ü"/>
            </a:pPr>
            <a:r>
              <a:rPr lang="en-US" altLang="zh-CN" sz="2400" b="1" dirty="0"/>
              <a:t>Loop synthesizers</a:t>
            </a:r>
          </a:p>
          <a:p>
            <a:pPr lvl="1"/>
            <a:r>
              <a:rPr lang="en-US" altLang="zh-CN" sz="2000" dirty="0"/>
              <a:t>Halide and TVM</a:t>
            </a:r>
            <a:endParaRPr lang="zh-CN" altLang="en-US" sz="2000" dirty="0"/>
          </a:p>
        </p:txBody>
      </p:sp>
    </p:spTree>
    <p:extLst>
      <p:ext uri="{BB962C8B-B14F-4D97-AF65-F5344CB8AC3E}">
        <p14:creationId xmlns:p14="http://schemas.microsoft.com/office/powerpoint/2010/main" val="213995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4B6C777-B86D-DBA0-C7C7-B1F032140B16}"/>
              </a:ext>
            </a:extLst>
          </p:cNvPr>
          <p:cNvSpPr>
            <a:spLocks noGrp="1"/>
          </p:cNvSpPr>
          <p:nvPr>
            <p:ph type="title"/>
          </p:nvPr>
        </p:nvSpPr>
        <p:spPr/>
        <p:txBody>
          <a:bodyPr/>
          <a:lstStyle/>
          <a:p>
            <a:r>
              <a:rPr lang="en-US" altLang="zh-CN" dirty="0"/>
              <a:t>Triton-C Language</a:t>
            </a:r>
            <a:endParaRPr lang="zh-CN" altLang="en-US" dirty="0"/>
          </a:p>
        </p:txBody>
      </p:sp>
      <p:pic>
        <p:nvPicPr>
          <p:cNvPr id="8" name="图片 7">
            <a:extLst>
              <a:ext uri="{FF2B5EF4-FFF2-40B4-BE49-F238E27FC236}">
                <a16:creationId xmlns:a16="http://schemas.microsoft.com/office/drawing/2014/main" id="{1A5632FC-8559-73D1-D633-3DCDE0C1ABD6}"/>
              </a:ext>
            </a:extLst>
          </p:cNvPr>
          <p:cNvPicPr>
            <a:picLocks noChangeAspect="1"/>
          </p:cNvPicPr>
          <p:nvPr/>
        </p:nvPicPr>
        <p:blipFill>
          <a:blip r:embed="rId2"/>
          <a:stretch>
            <a:fillRect/>
          </a:stretch>
        </p:blipFill>
        <p:spPr>
          <a:xfrm>
            <a:off x="6332761" y="1151771"/>
            <a:ext cx="5510896" cy="4871108"/>
          </a:xfrm>
          <a:prstGeom prst="rect">
            <a:avLst/>
          </a:prstGeom>
        </p:spPr>
      </p:pic>
      <p:sp>
        <p:nvSpPr>
          <p:cNvPr id="9" name="文本框 8">
            <a:extLst>
              <a:ext uri="{FF2B5EF4-FFF2-40B4-BE49-F238E27FC236}">
                <a16:creationId xmlns:a16="http://schemas.microsoft.com/office/drawing/2014/main" id="{111C0569-11D7-B488-5231-BD3BAF773F33}"/>
              </a:ext>
            </a:extLst>
          </p:cNvPr>
          <p:cNvSpPr txBox="1"/>
          <p:nvPr/>
        </p:nvSpPr>
        <p:spPr>
          <a:xfrm>
            <a:off x="595086" y="1494971"/>
            <a:ext cx="5940456" cy="4955203"/>
          </a:xfrm>
          <a:prstGeom prst="rect">
            <a:avLst/>
          </a:prstGeom>
          <a:noFill/>
        </p:spPr>
        <p:txBody>
          <a:bodyPr wrap="square" rtlCol="0">
            <a:spAutoFit/>
          </a:bodyPr>
          <a:lstStyle/>
          <a:p>
            <a:pPr marL="342900" indent="-342900" algn="l">
              <a:buFont typeface="Wingdings" panose="05000000000000000000" pitchFamily="2" charset="2"/>
              <a:buChar char="ü"/>
            </a:pPr>
            <a:r>
              <a:rPr lang="en-US" altLang="zh-CN" sz="2400" b="1" dirty="0"/>
              <a:t>Syntax</a:t>
            </a:r>
          </a:p>
          <a:p>
            <a:pPr lvl="1"/>
            <a:r>
              <a:rPr lang="en-US" altLang="zh-CN" sz="2000" dirty="0"/>
              <a:t>The syntax of Triton-C is based on that of CUDA-C</a:t>
            </a:r>
            <a:endParaRPr lang="en-US" altLang="zh-CN" sz="2000" b="1" dirty="0"/>
          </a:p>
          <a:p>
            <a:pPr marL="342900" indent="-342900" algn="l">
              <a:buFont typeface="Wingdings" panose="05000000000000000000" pitchFamily="2" charset="2"/>
              <a:buChar char="ü"/>
            </a:pPr>
            <a:r>
              <a:rPr lang="en-US" altLang="zh-CN" sz="2400" b="1" dirty="0"/>
              <a:t>Built-in Functions</a:t>
            </a:r>
          </a:p>
          <a:p>
            <a:pPr lvl="1"/>
            <a:r>
              <a:rPr lang="en-US" altLang="zh-CN" sz="2000" dirty="0"/>
              <a:t>various built-in functions (dot, trans, </a:t>
            </a:r>
            <a:r>
              <a:rPr lang="en-US" altLang="zh-CN" sz="2000" dirty="0" err="1"/>
              <a:t>get_global_range</a:t>
            </a:r>
            <a:r>
              <a:rPr lang="en-US" altLang="zh-CN" sz="2000" dirty="0"/>
              <a:t>) were added to support tile semantics</a:t>
            </a:r>
          </a:p>
          <a:p>
            <a:pPr marL="342900" indent="-342900">
              <a:buFont typeface="Wingdings" panose="05000000000000000000" pitchFamily="2" charset="2"/>
              <a:buChar char="ü"/>
            </a:pPr>
            <a:r>
              <a:rPr lang="en-US" altLang="zh-CN" sz="2400" b="1" dirty="0"/>
              <a:t>Broadcasting</a:t>
            </a:r>
          </a:p>
          <a:p>
            <a:pPr lvl="1"/>
            <a:r>
              <a:rPr lang="en-US" altLang="zh-CN" sz="2000" dirty="0"/>
              <a:t>N-dimensional tiles can be broadcast along any particular axis using the </a:t>
            </a:r>
            <a:r>
              <a:rPr lang="en-US" altLang="zh-CN" sz="2000" dirty="0" err="1"/>
              <a:t>newaxis</a:t>
            </a:r>
            <a:r>
              <a:rPr lang="en-US" altLang="zh-CN" sz="2000" dirty="0"/>
              <a:t> keyword and usual slicing syntax</a:t>
            </a:r>
          </a:p>
          <a:p>
            <a:pPr marL="342900" indent="-342900">
              <a:buFont typeface="Wingdings" panose="05000000000000000000" pitchFamily="2" charset="2"/>
              <a:buChar char="ü"/>
            </a:pPr>
            <a:r>
              <a:rPr lang="en-US" altLang="zh-CN" sz="2400" b="1" dirty="0"/>
              <a:t>Predication</a:t>
            </a:r>
          </a:p>
          <a:p>
            <a:pPr lvl="1"/>
            <a:r>
              <a:rPr lang="en-US" altLang="zh-CN" sz="2000" dirty="0"/>
              <a:t>Basic control-flow within tile operations is achieved through the use of predicated statements via the ’@’ prefix.</a:t>
            </a:r>
          </a:p>
        </p:txBody>
      </p:sp>
    </p:spTree>
    <p:extLst>
      <p:ext uri="{BB962C8B-B14F-4D97-AF65-F5344CB8AC3E}">
        <p14:creationId xmlns:p14="http://schemas.microsoft.com/office/powerpoint/2010/main" val="218178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040A3CE-14C7-55B3-986B-B2FCE7A2FCF6}"/>
              </a:ext>
            </a:extLst>
          </p:cNvPr>
          <p:cNvSpPr>
            <a:spLocks noGrp="1"/>
          </p:cNvSpPr>
          <p:nvPr>
            <p:ph type="title"/>
          </p:nvPr>
        </p:nvSpPr>
        <p:spPr/>
        <p:txBody>
          <a:bodyPr/>
          <a:lstStyle/>
          <a:p>
            <a:r>
              <a:rPr lang="en-US" altLang="zh-CN" dirty="0"/>
              <a:t>Triton-IR</a:t>
            </a:r>
            <a:endParaRPr lang="zh-CN" altLang="en-US" dirty="0"/>
          </a:p>
        </p:txBody>
      </p:sp>
      <p:sp>
        <p:nvSpPr>
          <p:cNvPr id="5" name="文本框 4">
            <a:extLst>
              <a:ext uri="{FF2B5EF4-FFF2-40B4-BE49-F238E27FC236}">
                <a16:creationId xmlns:a16="http://schemas.microsoft.com/office/drawing/2014/main" id="{DF0DB1C6-E9B6-9552-4DB4-1F8E9A021DD8}"/>
              </a:ext>
            </a:extLst>
          </p:cNvPr>
          <p:cNvSpPr txBox="1"/>
          <p:nvPr/>
        </p:nvSpPr>
        <p:spPr>
          <a:xfrm>
            <a:off x="815009" y="1325880"/>
            <a:ext cx="2088211" cy="461665"/>
          </a:xfrm>
          <a:prstGeom prst="rect">
            <a:avLst/>
          </a:prstGeom>
          <a:noFill/>
        </p:spPr>
        <p:txBody>
          <a:bodyPr wrap="square">
            <a:spAutoFit/>
          </a:bodyPr>
          <a:lstStyle/>
          <a:p>
            <a:r>
              <a:rPr lang="en-US" altLang="zh-CN" sz="2400" b="1" dirty="0"/>
              <a:t>LLVM-based</a:t>
            </a:r>
            <a:endParaRPr lang="zh-CN" altLang="en-US" sz="2400" b="1" dirty="0"/>
          </a:p>
        </p:txBody>
      </p:sp>
      <p:sp>
        <p:nvSpPr>
          <p:cNvPr id="6" name="文本框 5">
            <a:extLst>
              <a:ext uri="{FF2B5EF4-FFF2-40B4-BE49-F238E27FC236}">
                <a16:creationId xmlns:a16="http://schemas.microsoft.com/office/drawing/2014/main" id="{9B8C323E-31A6-EECF-72F4-61A3959E11D1}"/>
              </a:ext>
            </a:extLst>
          </p:cNvPr>
          <p:cNvSpPr txBox="1"/>
          <p:nvPr/>
        </p:nvSpPr>
        <p:spPr>
          <a:xfrm>
            <a:off x="815009" y="2091882"/>
            <a:ext cx="5280991" cy="4462760"/>
          </a:xfrm>
          <a:prstGeom prst="rect">
            <a:avLst/>
          </a:prstGeom>
          <a:noFill/>
        </p:spPr>
        <p:txBody>
          <a:bodyPr wrap="square">
            <a:spAutoFit/>
          </a:bodyPr>
          <a:lstStyle/>
          <a:p>
            <a:r>
              <a:rPr lang="en-US" altLang="zh-CN" sz="2400" b="1" dirty="0"/>
              <a:t>Structure</a:t>
            </a:r>
          </a:p>
          <a:p>
            <a:pPr marL="800100" lvl="1" indent="-342900">
              <a:buFont typeface="Wingdings" panose="05000000000000000000" pitchFamily="2" charset="2"/>
              <a:buChar char="ü"/>
            </a:pPr>
            <a:r>
              <a:rPr lang="en-US" altLang="zh-CN" sz="2400" b="1" dirty="0"/>
              <a:t>Modules</a:t>
            </a:r>
          </a:p>
          <a:p>
            <a:pPr lvl="2"/>
            <a:r>
              <a:rPr lang="en-US" altLang="zh-CN" sz="2000" dirty="0"/>
              <a:t>These modules are compiled independently and eventually aggregated by a linker.</a:t>
            </a:r>
          </a:p>
          <a:p>
            <a:pPr marL="800100" lvl="1" indent="-342900">
              <a:buFont typeface="Wingdings" panose="05000000000000000000" pitchFamily="2" charset="2"/>
              <a:buChar char="ü"/>
            </a:pPr>
            <a:r>
              <a:rPr lang="en-US" altLang="zh-CN" sz="2400" b="1" dirty="0"/>
              <a:t>Functions</a:t>
            </a:r>
          </a:p>
          <a:p>
            <a:pPr lvl="2"/>
            <a:r>
              <a:rPr lang="en-US" altLang="zh-CN" sz="2000" dirty="0"/>
              <a:t>Function attributes (such as inlining hints) and parameter attributes (such as read-only, aliasing hints) can also be specified.</a:t>
            </a:r>
          </a:p>
          <a:p>
            <a:pPr marL="800100" lvl="1" indent="-342900">
              <a:buFont typeface="Wingdings" panose="05000000000000000000" pitchFamily="2" charset="2"/>
              <a:buChar char="ü"/>
            </a:pPr>
            <a:r>
              <a:rPr lang="en-US" altLang="zh-CN" sz="2400" b="1" dirty="0"/>
              <a:t>Basic Blocks</a:t>
            </a:r>
          </a:p>
          <a:p>
            <a:pPr lvl="2"/>
            <a:r>
              <a:rPr lang="en-US" altLang="zh-CN" sz="2000" dirty="0"/>
              <a:t>assigned to only once and defined before being used.</a:t>
            </a:r>
            <a:endParaRPr lang="zh-CN" altLang="en-US" sz="2000" dirty="0"/>
          </a:p>
        </p:txBody>
      </p:sp>
      <p:sp>
        <p:nvSpPr>
          <p:cNvPr id="8" name="文本框 7">
            <a:extLst>
              <a:ext uri="{FF2B5EF4-FFF2-40B4-BE49-F238E27FC236}">
                <a16:creationId xmlns:a16="http://schemas.microsoft.com/office/drawing/2014/main" id="{FE2B9467-5F37-CDAD-EA8C-511F50E6C76A}"/>
              </a:ext>
            </a:extLst>
          </p:cNvPr>
          <p:cNvSpPr txBox="1"/>
          <p:nvPr/>
        </p:nvSpPr>
        <p:spPr>
          <a:xfrm>
            <a:off x="6673128" y="1325880"/>
            <a:ext cx="6093912" cy="461665"/>
          </a:xfrm>
          <a:prstGeom prst="rect">
            <a:avLst/>
          </a:prstGeom>
          <a:noFill/>
        </p:spPr>
        <p:txBody>
          <a:bodyPr wrap="square">
            <a:spAutoFit/>
          </a:bodyPr>
          <a:lstStyle/>
          <a:p>
            <a:r>
              <a:rPr lang="en-US" altLang="zh-CN" sz="2400" b="1" dirty="0"/>
              <a:t>Support for Tile-Level Analysis</a:t>
            </a:r>
            <a:endParaRPr lang="zh-CN" altLang="en-US" sz="2400" b="1" dirty="0"/>
          </a:p>
        </p:txBody>
      </p:sp>
      <p:pic>
        <p:nvPicPr>
          <p:cNvPr id="9" name="图片 8">
            <a:extLst>
              <a:ext uri="{FF2B5EF4-FFF2-40B4-BE49-F238E27FC236}">
                <a16:creationId xmlns:a16="http://schemas.microsoft.com/office/drawing/2014/main" id="{D3C07828-9E10-5AFD-B313-F00600D829AC}"/>
              </a:ext>
            </a:extLst>
          </p:cNvPr>
          <p:cNvPicPr>
            <a:picLocks noChangeAspect="1"/>
          </p:cNvPicPr>
          <p:nvPr/>
        </p:nvPicPr>
        <p:blipFill>
          <a:blip r:embed="rId2"/>
          <a:stretch>
            <a:fillRect/>
          </a:stretch>
        </p:blipFill>
        <p:spPr>
          <a:xfrm>
            <a:off x="6905242" y="2273795"/>
            <a:ext cx="4092611" cy="1443749"/>
          </a:xfrm>
          <a:prstGeom prst="rect">
            <a:avLst/>
          </a:prstGeom>
        </p:spPr>
      </p:pic>
      <p:pic>
        <p:nvPicPr>
          <p:cNvPr id="11" name="图片 10">
            <a:extLst>
              <a:ext uri="{FF2B5EF4-FFF2-40B4-BE49-F238E27FC236}">
                <a16:creationId xmlns:a16="http://schemas.microsoft.com/office/drawing/2014/main" id="{9218BBFC-EA2D-B57F-8BDE-82D03DCF68BF}"/>
              </a:ext>
            </a:extLst>
          </p:cNvPr>
          <p:cNvPicPr>
            <a:picLocks noChangeAspect="1"/>
          </p:cNvPicPr>
          <p:nvPr/>
        </p:nvPicPr>
        <p:blipFill>
          <a:blip r:embed="rId3"/>
          <a:stretch>
            <a:fillRect/>
          </a:stretch>
        </p:blipFill>
        <p:spPr>
          <a:xfrm>
            <a:off x="6662182" y="4229872"/>
            <a:ext cx="5017958" cy="1762222"/>
          </a:xfrm>
          <a:prstGeom prst="rect">
            <a:avLst/>
          </a:prstGeom>
        </p:spPr>
      </p:pic>
    </p:spTree>
    <p:extLst>
      <p:ext uri="{BB962C8B-B14F-4D97-AF65-F5344CB8AC3E}">
        <p14:creationId xmlns:p14="http://schemas.microsoft.com/office/powerpoint/2010/main" val="85309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7E628F-8453-4E7F-06BF-6876D3A5E877}"/>
              </a:ext>
            </a:extLst>
          </p:cNvPr>
          <p:cNvSpPr>
            <a:spLocks noGrp="1"/>
          </p:cNvSpPr>
          <p:nvPr>
            <p:ph type="title"/>
          </p:nvPr>
        </p:nvSpPr>
        <p:spPr/>
        <p:txBody>
          <a:bodyPr/>
          <a:lstStyle/>
          <a:p>
            <a:r>
              <a:rPr lang="en-US" altLang="zh-CN" dirty="0"/>
              <a:t>Triton-JIT Compiler</a:t>
            </a:r>
            <a:endParaRPr lang="zh-CN" altLang="en-US" dirty="0"/>
          </a:p>
        </p:txBody>
      </p:sp>
      <p:sp>
        <p:nvSpPr>
          <p:cNvPr id="5" name="文本框 4">
            <a:extLst>
              <a:ext uri="{FF2B5EF4-FFF2-40B4-BE49-F238E27FC236}">
                <a16:creationId xmlns:a16="http://schemas.microsoft.com/office/drawing/2014/main" id="{C8E4B45B-5874-D889-E356-9D06D585FDAB}"/>
              </a:ext>
            </a:extLst>
          </p:cNvPr>
          <p:cNvSpPr txBox="1"/>
          <p:nvPr/>
        </p:nvSpPr>
        <p:spPr>
          <a:xfrm>
            <a:off x="815009" y="1536068"/>
            <a:ext cx="6093228" cy="461665"/>
          </a:xfrm>
          <a:prstGeom prst="rect">
            <a:avLst/>
          </a:prstGeom>
          <a:noFill/>
        </p:spPr>
        <p:txBody>
          <a:bodyPr wrap="square">
            <a:spAutoFit/>
          </a:bodyPr>
          <a:lstStyle/>
          <a:p>
            <a:r>
              <a:rPr lang="en-US" altLang="zh-CN" sz="2400" b="1" dirty="0"/>
              <a:t>Machine-Independent Passes</a:t>
            </a:r>
            <a:endParaRPr lang="zh-CN" altLang="en-US" sz="2400" b="1" dirty="0"/>
          </a:p>
        </p:txBody>
      </p:sp>
      <p:sp>
        <p:nvSpPr>
          <p:cNvPr id="7" name="文本框 6">
            <a:extLst>
              <a:ext uri="{FF2B5EF4-FFF2-40B4-BE49-F238E27FC236}">
                <a16:creationId xmlns:a16="http://schemas.microsoft.com/office/drawing/2014/main" id="{0FBE82A4-12E0-B51C-30B1-4F2CCD8C46AE}"/>
              </a:ext>
            </a:extLst>
          </p:cNvPr>
          <p:cNvSpPr txBox="1"/>
          <p:nvPr/>
        </p:nvSpPr>
        <p:spPr>
          <a:xfrm>
            <a:off x="605443" y="2767280"/>
            <a:ext cx="4548447" cy="1323439"/>
          </a:xfrm>
          <a:prstGeom prst="rect">
            <a:avLst/>
          </a:prstGeom>
          <a:noFill/>
        </p:spPr>
        <p:txBody>
          <a:bodyPr wrap="square">
            <a:spAutoFit/>
          </a:bodyPr>
          <a:lstStyle/>
          <a:p>
            <a:r>
              <a:rPr lang="en-US" altLang="zh-CN" sz="2000" dirty="0"/>
              <a:t>Tile-level memory operation inside loops may induce severe latency that cannot be hidden in the absence of enough independent instructions. </a:t>
            </a:r>
            <a:endParaRPr lang="zh-CN" altLang="en-US" sz="2000" dirty="0"/>
          </a:p>
        </p:txBody>
      </p:sp>
      <p:pic>
        <p:nvPicPr>
          <p:cNvPr id="9" name="图片 8">
            <a:extLst>
              <a:ext uri="{FF2B5EF4-FFF2-40B4-BE49-F238E27FC236}">
                <a16:creationId xmlns:a16="http://schemas.microsoft.com/office/drawing/2014/main" id="{9B2EB0CB-1854-7BB6-FCF8-DE4191153071}"/>
              </a:ext>
            </a:extLst>
          </p:cNvPr>
          <p:cNvPicPr>
            <a:picLocks noChangeAspect="1"/>
          </p:cNvPicPr>
          <p:nvPr/>
        </p:nvPicPr>
        <p:blipFill>
          <a:blip r:embed="rId2"/>
          <a:stretch>
            <a:fillRect/>
          </a:stretch>
        </p:blipFill>
        <p:spPr>
          <a:xfrm>
            <a:off x="5153890" y="2248824"/>
            <a:ext cx="6761905" cy="2790476"/>
          </a:xfrm>
          <a:prstGeom prst="rect">
            <a:avLst/>
          </a:prstGeom>
        </p:spPr>
      </p:pic>
      <p:sp>
        <p:nvSpPr>
          <p:cNvPr id="11" name="文本框 10">
            <a:extLst>
              <a:ext uri="{FF2B5EF4-FFF2-40B4-BE49-F238E27FC236}">
                <a16:creationId xmlns:a16="http://schemas.microsoft.com/office/drawing/2014/main" id="{6EEDF4F2-10AF-C6E9-1030-BA36F5914C29}"/>
              </a:ext>
            </a:extLst>
          </p:cNvPr>
          <p:cNvSpPr txBox="1"/>
          <p:nvPr/>
        </p:nvSpPr>
        <p:spPr>
          <a:xfrm>
            <a:off x="731881" y="4631434"/>
            <a:ext cx="6093228" cy="461665"/>
          </a:xfrm>
          <a:prstGeom prst="rect">
            <a:avLst/>
          </a:prstGeom>
          <a:noFill/>
        </p:spPr>
        <p:txBody>
          <a:bodyPr wrap="square">
            <a:spAutoFit/>
          </a:bodyPr>
          <a:lstStyle/>
          <a:p>
            <a:r>
              <a:rPr lang="en-US" altLang="zh-CN" sz="2400" b="1" dirty="0"/>
              <a:t>Tile-Level Peephole Optimization</a:t>
            </a:r>
            <a:endParaRPr lang="zh-CN" altLang="en-US" sz="2400" b="1" dirty="0"/>
          </a:p>
        </p:txBody>
      </p:sp>
      <p:sp>
        <p:nvSpPr>
          <p:cNvPr id="15" name="文本框 14">
            <a:extLst>
              <a:ext uri="{FF2B5EF4-FFF2-40B4-BE49-F238E27FC236}">
                <a16:creationId xmlns:a16="http://schemas.microsoft.com/office/drawing/2014/main" id="{F894997C-6E7A-A52A-C21C-BD6FE61DCC28}"/>
              </a:ext>
            </a:extLst>
          </p:cNvPr>
          <p:cNvSpPr txBox="1"/>
          <p:nvPr/>
        </p:nvSpPr>
        <p:spPr>
          <a:xfrm>
            <a:off x="605443" y="5513290"/>
            <a:ext cx="6093228" cy="646331"/>
          </a:xfrm>
          <a:prstGeom prst="rect">
            <a:avLst/>
          </a:prstGeom>
          <a:noFill/>
        </p:spPr>
        <p:txBody>
          <a:bodyPr wrap="square">
            <a:spAutoFit/>
          </a:bodyPr>
          <a:lstStyle/>
          <a:p>
            <a:r>
              <a:rPr lang="en-US" altLang="zh-CN" dirty="0"/>
              <a:t>For instance, chains of transpositions can be simplified using the identity X = (XT )T for any tile X</a:t>
            </a:r>
            <a:endParaRPr lang="zh-CN" altLang="en-US" dirty="0"/>
          </a:p>
        </p:txBody>
      </p:sp>
    </p:spTree>
    <p:extLst>
      <p:ext uri="{BB962C8B-B14F-4D97-AF65-F5344CB8AC3E}">
        <p14:creationId xmlns:p14="http://schemas.microsoft.com/office/powerpoint/2010/main" val="102064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7E628F-8453-4E7F-06BF-6876D3A5E877}"/>
              </a:ext>
            </a:extLst>
          </p:cNvPr>
          <p:cNvSpPr>
            <a:spLocks noGrp="1"/>
          </p:cNvSpPr>
          <p:nvPr>
            <p:ph type="title"/>
          </p:nvPr>
        </p:nvSpPr>
        <p:spPr/>
        <p:txBody>
          <a:bodyPr/>
          <a:lstStyle/>
          <a:p>
            <a:r>
              <a:rPr lang="en-US" altLang="zh-CN" dirty="0"/>
              <a:t>Triton-JIT Compiler</a:t>
            </a:r>
            <a:endParaRPr lang="zh-CN" altLang="en-US" dirty="0"/>
          </a:p>
        </p:txBody>
      </p:sp>
      <p:sp>
        <p:nvSpPr>
          <p:cNvPr id="5" name="文本框 4">
            <a:extLst>
              <a:ext uri="{FF2B5EF4-FFF2-40B4-BE49-F238E27FC236}">
                <a16:creationId xmlns:a16="http://schemas.microsoft.com/office/drawing/2014/main" id="{C8E4B45B-5874-D889-E356-9D06D585FDAB}"/>
              </a:ext>
            </a:extLst>
          </p:cNvPr>
          <p:cNvSpPr txBox="1"/>
          <p:nvPr/>
        </p:nvSpPr>
        <p:spPr>
          <a:xfrm>
            <a:off x="815009" y="1536068"/>
            <a:ext cx="6093228" cy="461665"/>
          </a:xfrm>
          <a:prstGeom prst="rect">
            <a:avLst/>
          </a:prstGeom>
          <a:noFill/>
        </p:spPr>
        <p:txBody>
          <a:bodyPr wrap="square">
            <a:spAutoFit/>
          </a:bodyPr>
          <a:lstStyle/>
          <a:p>
            <a:r>
              <a:rPr lang="en-US" altLang="zh-CN" sz="2400" b="1" dirty="0"/>
              <a:t>Machine-Dependent Passes</a:t>
            </a:r>
            <a:endParaRPr lang="zh-CN" altLang="en-US" sz="2400" b="1" dirty="0"/>
          </a:p>
        </p:txBody>
      </p:sp>
      <p:pic>
        <p:nvPicPr>
          <p:cNvPr id="4" name="图片 3">
            <a:extLst>
              <a:ext uri="{FF2B5EF4-FFF2-40B4-BE49-F238E27FC236}">
                <a16:creationId xmlns:a16="http://schemas.microsoft.com/office/drawing/2014/main" id="{C49D483C-E3C3-5001-0BA5-02585E0BA672}"/>
              </a:ext>
            </a:extLst>
          </p:cNvPr>
          <p:cNvPicPr>
            <a:picLocks noChangeAspect="1"/>
          </p:cNvPicPr>
          <p:nvPr/>
        </p:nvPicPr>
        <p:blipFill>
          <a:blip r:embed="rId2"/>
          <a:stretch>
            <a:fillRect/>
          </a:stretch>
        </p:blipFill>
        <p:spPr>
          <a:xfrm>
            <a:off x="5587157" y="1204423"/>
            <a:ext cx="6150076" cy="4897119"/>
          </a:xfrm>
          <a:prstGeom prst="rect">
            <a:avLst/>
          </a:prstGeom>
        </p:spPr>
      </p:pic>
      <p:sp>
        <p:nvSpPr>
          <p:cNvPr id="8" name="文本框 7">
            <a:extLst>
              <a:ext uri="{FF2B5EF4-FFF2-40B4-BE49-F238E27FC236}">
                <a16:creationId xmlns:a16="http://schemas.microsoft.com/office/drawing/2014/main" id="{153D9CFC-711B-5F36-9E87-BC28E793D77C}"/>
              </a:ext>
            </a:extLst>
          </p:cNvPr>
          <p:cNvSpPr txBox="1"/>
          <p:nvPr/>
        </p:nvSpPr>
        <p:spPr>
          <a:xfrm>
            <a:off x="814325" y="2991262"/>
            <a:ext cx="6093912" cy="1323439"/>
          </a:xfrm>
          <a:prstGeom prst="rect">
            <a:avLst/>
          </a:prstGeom>
          <a:noFill/>
        </p:spPr>
        <p:txBody>
          <a:bodyPr wrap="square">
            <a:spAutoFit/>
          </a:bodyPr>
          <a:lstStyle/>
          <a:p>
            <a:pPr marL="285750" indent="-285750">
              <a:buFont typeface="Wingdings" panose="05000000000000000000" pitchFamily="2" charset="2"/>
              <a:buChar char="ü"/>
            </a:pPr>
            <a:r>
              <a:rPr lang="en-US" altLang="zh-CN" sz="2000" dirty="0"/>
              <a:t>hierarchical tiling</a:t>
            </a:r>
          </a:p>
          <a:p>
            <a:pPr marL="285750" indent="-285750">
              <a:buFont typeface="Wingdings" panose="05000000000000000000" pitchFamily="2" charset="2"/>
              <a:buChar char="ü"/>
            </a:pPr>
            <a:r>
              <a:rPr lang="en-US" altLang="zh-CN" sz="2000" dirty="0"/>
              <a:t>memory coalescing</a:t>
            </a:r>
          </a:p>
          <a:p>
            <a:pPr marL="285750" indent="-285750">
              <a:buFont typeface="Wingdings" panose="05000000000000000000" pitchFamily="2" charset="2"/>
              <a:buChar char="ü"/>
            </a:pPr>
            <a:r>
              <a:rPr lang="en-US" altLang="zh-CN" sz="2000" dirty="0"/>
              <a:t>shared memory allocation</a:t>
            </a:r>
          </a:p>
          <a:p>
            <a:pPr marL="285750" indent="-285750">
              <a:buFont typeface="Wingdings" panose="05000000000000000000" pitchFamily="2" charset="2"/>
              <a:buChar char="ü"/>
            </a:pPr>
            <a:r>
              <a:rPr lang="en-US" altLang="zh-CN" sz="2000" dirty="0"/>
              <a:t>shared memory synchronization</a:t>
            </a:r>
            <a:endParaRPr lang="zh-CN" altLang="en-US" sz="2000" dirty="0"/>
          </a:p>
        </p:txBody>
      </p:sp>
    </p:spTree>
    <p:extLst>
      <p:ext uri="{BB962C8B-B14F-4D97-AF65-F5344CB8AC3E}">
        <p14:creationId xmlns:p14="http://schemas.microsoft.com/office/powerpoint/2010/main" val="12834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7E628F-8453-4E7F-06BF-6876D3A5E877}"/>
              </a:ext>
            </a:extLst>
          </p:cNvPr>
          <p:cNvSpPr>
            <a:spLocks noGrp="1"/>
          </p:cNvSpPr>
          <p:nvPr>
            <p:ph type="title"/>
          </p:nvPr>
        </p:nvSpPr>
        <p:spPr/>
        <p:txBody>
          <a:bodyPr/>
          <a:lstStyle/>
          <a:p>
            <a:r>
              <a:rPr lang="en-US" altLang="zh-CN" dirty="0"/>
              <a:t>Triton-JIT Compiler</a:t>
            </a:r>
            <a:endParaRPr lang="zh-CN" altLang="en-US" dirty="0"/>
          </a:p>
        </p:txBody>
      </p:sp>
      <p:pic>
        <p:nvPicPr>
          <p:cNvPr id="4" name="图片 3">
            <a:extLst>
              <a:ext uri="{FF2B5EF4-FFF2-40B4-BE49-F238E27FC236}">
                <a16:creationId xmlns:a16="http://schemas.microsoft.com/office/drawing/2014/main" id="{C49D483C-E3C3-5001-0BA5-02585E0BA672}"/>
              </a:ext>
            </a:extLst>
          </p:cNvPr>
          <p:cNvPicPr>
            <a:picLocks noChangeAspect="1"/>
          </p:cNvPicPr>
          <p:nvPr/>
        </p:nvPicPr>
        <p:blipFill>
          <a:blip r:embed="rId2"/>
          <a:stretch>
            <a:fillRect/>
          </a:stretch>
        </p:blipFill>
        <p:spPr>
          <a:xfrm>
            <a:off x="5587157" y="1204423"/>
            <a:ext cx="6150076" cy="4897119"/>
          </a:xfrm>
          <a:prstGeom prst="rect">
            <a:avLst/>
          </a:prstGeom>
        </p:spPr>
      </p:pic>
      <p:sp>
        <p:nvSpPr>
          <p:cNvPr id="2" name="文本框 1">
            <a:extLst>
              <a:ext uri="{FF2B5EF4-FFF2-40B4-BE49-F238E27FC236}">
                <a16:creationId xmlns:a16="http://schemas.microsoft.com/office/drawing/2014/main" id="{ED73A511-1162-D7E0-1FB2-418FC3DE6C40}"/>
              </a:ext>
            </a:extLst>
          </p:cNvPr>
          <p:cNvSpPr txBox="1"/>
          <p:nvPr/>
        </p:nvSpPr>
        <p:spPr>
          <a:xfrm>
            <a:off x="815009" y="1536068"/>
            <a:ext cx="6093228" cy="461665"/>
          </a:xfrm>
          <a:prstGeom prst="rect">
            <a:avLst/>
          </a:prstGeom>
          <a:noFill/>
        </p:spPr>
        <p:txBody>
          <a:bodyPr wrap="square">
            <a:spAutoFit/>
          </a:bodyPr>
          <a:lstStyle/>
          <a:p>
            <a:r>
              <a:rPr lang="en-US" altLang="zh-CN" sz="2400" b="1"/>
              <a:t>Hierarchical Tiling</a:t>
            </a:r>
            <a:endParaRPr lang="zh-CN" altLang="en-US" sz="2400" b="1" dirty="0"/>
          </a:p>
        </p:txBody>
      </p:sp>
      <p:sp>
        <p:nvSpPr>
          <p:cNvPr id="7" name="文本框 6">
            <a:extLst>
              <a:ext uri="{FF2B5EF4-FFF2-40B4-BE49-F238E27FC236}">
                <a16:creationId xmlns:a16="http://schemas.microsoft.com/office/drawing/2014/main" id="{B0C24D08-8E47-AE1A-5615-9F5C67A4D796}"/>
              </a:ext>
            </a:extLst>
          </p:cNvPr>
          <p:cNvSpPr txBox="1"/>
          <p:nvPr/>
        </p:nvSpPr>
        <p:spPr>
          <a:xfrm>
            <a:off x="855450" y="2927556"/>
            <a:ext cx="4731707" cy="1631216"/>
          </a:xfrm>
          <a:prstGeom prst="rect">
            <a:avLst/>
          </a:prstGeom>
          <a:noFill/>
        </p:spPr>
        <p:txBody>
          <a:bodyPr wrap="square">
            <a:spAutoFit/>
          </a:bodyPr>
          <a:lstStyle/>
          <a:p>
            <a:r>
              <a:rPr lang="en-US" altLang="zh-CN" sz="2000" dirty="0"/>
              <a:t>Nested tiling strategies aim at decomposing tiles into micro-tiles and eventually nano-tiles in order to fit a machine’s compute capabilities and memory hierarchy as tightly as possible.</a:t>
            </a:r>
            <a:endParaRPr lang="zh-CN" altLang="en-US" sz="2000" dirty="0"/>
          </a:p>
        </p:txBody>
      </p:sp>
    </p:spTree>
    <p:extLst>
      <p:ext uri="{BB962C8B-B14F-4D97-AF65-F5344CB8AC3E}">
        <p14:creationId xmlns:p14="http://schemas.microsoft.com/office/powerpoint/2010/main" val="116808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7E628F-8453-4E7F-06BF-6876D3A5E877}"/>
              </a:ext>
            </a:extLst>
          </p:cNvPr>
          <p:cNvSpPr>
            <a:spLocks noGrp="1"/>
          </p:cNvSpPr>
          <p:nvPr>
            <p:ph type="title"/>
          </p:nvPr>
        </p:nvSpPr>
        <p:spPr/>
        <p:txBody>
          <a:bodyPr/>
          <a:lstStyle/>
          <a:p>
            <a:r>
              <a:rPr lang="en-US" altLang="zh-CN" dirty="0"/>
              <a:t>Triton-JIT Compiler</a:t>
            </a:r>
            <a:endParaRPr lang="zh-CN" altLang="en-US" dirty="0"/>
          </a:p>
        </p:txBody>
      </p:sp>
      <p:sp>
        <p:nvSpPr>
          <p:cNvPr id="2" name="文本框 1">
            <a:extLst>
              <a:ext uri="{FF2B5EF4-FFF2-40B4-BE49-F238E27FC236}">
                <a16:creationId xmlns:a16="http://schemas.microsoft.com/office/drawing/2014/main" id="{ED73A511-1162-D7E0-1FB2-418FC3DE6C40}"/>
              </a:ext>
            </a:extLst>
          </p:cNvPr>
          <p:cNvSpPr txBox="1"/>
          <p:nvPr/>
        </p:nvSpPr>
        <p:spPr>
          <a:xfrm>
            <a:off x="815009" y="1536068"/>
            <a:ext cx="6093228" cy="461665"/>
          </a:xfrm>
          <a:prstGeom prst="rect">
            <a:avLst/>
          </a:prstGeom>
          <a:noFill/>
        </p:spPr>
        <p:txBody>
          <a:bodyPr wrap="square">
            <a:spAutoFit/>
          </a:bodyPr>
          <a:lstStyle/>
          <a:p>
            <a:r>
              <a:rPr lang="en-US" altLang="zh-CN" sz="2400" b="1" dirty="0"/>
              <a:t>Memory Coalescing</a:t>
            </a:r>
            <a:endParaRPr lang="zh-CN" altLang="en-US" sz="2400" b="1" dirty="0"/>
          </a:p>
        </p:txBody>
      </p:sp>
      <p:sp>
        <p:nvSpPr>
          <p:cNvPr id="7" name="文本框 6">
            <a:extLst>
              <a:ext uri="{FF2B5EF4-FFF2-40B4-BE49-F238E27FC236}">
                <a16:creationId xmlns:a16="http://schemas.microsoft.com/office/drawing/2014/main" id="{B0C24D08-8E47-AE1A-5615-9F5C67A4D796}"/>
              </a:ext>
            </a:extLst>
          </p:cNvPr>
          <p:cNvSpPr txBox="1"/>
          <p:nvPr/>
        </p:nvSpPr>
        <p:spPr>
          <a:xfrm>
            <a:off x="815009" y="2512258"/>
            <a:ext cx="4731707" cy="3170099"/>
          </a:xfrm>
          <a:prstGeom prst="rect">
            <a:avLst/>
          </a:prstGeom>
          <a:noFill/>
        </p:spPr>
        <p:txBody>
          <a:bodyPr wrap="square">
            <a:spAutoFit/>
          </a:bodyPr>
          <a:lstStyle/>
          <a:p>
            <a:r>
              <a:rPr lang="en-US" altLang="zh-CN" sz="2000" dirty="0"/>
              <a:t>Memory accesses are said to be coalesced when adjacent threads simultaneously access nearby memory locations.</a:t>
            </a:r>
          </a:p>
          <a:p>
            <a:r>
              <a:rPr lang="en-US" altLang="zh-CN" sz="2000" dirty="0"/>
              <a:t>Because Triton-IR programs are single-threaded and automatically parallelized, our compiler backend is able to order threads internally within each micro-tile so as to avoid uncoalesced memory accesses when possible.</a:t>
            </a:r>
            <a:endParaRPr lang="zh-CN" altLang="en-US" sz="2000" dirty="0"/>
          </a:p>
        </p:txBody>
      </p:sp>
      <p:pic>
        <p:nvPicPr>
          <p:cNvPr id="5" name="图片 4">
            <a:extLst>
              <a:ext uri="{FF2B5EF4-FFF2-40B4-BE49-F238E27FC236}">
                <a16:creationId xmlns:a16="http://schemas.microsoft.com/office/drawing/2014/main" id="{23E95FB4-372C-A701-D4E1-6C8DE52D367A}"/>
              </a:ext>
            </a:extLst>
          </p:cNvPr>
          <p:cNvPicPr>
            <a:picLocks noChangeAspect="1"/>
          </p:cNvPicPr>
          <p:nvPr/>
        </p:nvPicPr>
        <p:blipFill>
          <a:blip r:embed="rId2"/>
          <a:stretch>
            <a:fillRect/>
          </a:stretch>
        </p:blipFill>
        <p:spPr>
          <a:xfrm>
            <a:off x="5460009" y="1716923"/>
            <a:ext cx="6008006" cy="3824049"/>
          </a:xfrm>
          <a:prstGeom prst="rect">
            <a:avLst/>
          </a:prstGeom>
        </p:spPr>
      </p:pic>
    </p:spTree>
    <p:extLst>
      <p:ext uri="{BB962C8B-B14F-4D97-AF65-F5344CB8AC3E}">
        <p14:creationId xmlns:p14="http://schemas.microsoft.com/office/powerpoint/2010/main" val="286544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7E628F-8453-4E7F-06BF-6876D3A5E877}"/>
              </a:ext>
            </a:extLst>
          </p:cNvPr>
          <p:cNvSpPr>
            <a:spLocks noGrp="1"/>
          </p:cNvSpPr>
          <p:nvPr>
            <p:ph type="title"/>
          </p:nvPr>
        </p:nvSpPr>
        <p:spPr/>
        <p:txBody>
          <a:bodyPr/>
          <a:lstStyle/>
          <a:p>
            <a:r>
              <a:rPr lang="en-US" altLang="zh-CN" dirty="0"/>
              <a:t>Triton-JIT Compiler</a:t>
            </a:r>
            <a:endParaRPr lang="zh-CN" altLang="en-US" dirty="0"/>
          </a:p>
        </p:txBody>
      </p:sp>
      <p:sp>
        <p:nvSpPr>
          <p:cNvPr id="2" name="文本框 1">
            <a:extLst>
              <a:ext uri="{FF2B5EF4-FFF2-40B4-BE49-F238E27FC236}">
                <a16:creationId xmlns:a16="http://schemas.microsoft.com/office/drawing/2014/main" id="{ED73A511-1162-D7E0-1FB2-418FC3DE6C40}"/>
              </a:ext>
            </a:extLst>
          </p:cNvPr>
          <p:cNvSpPr txBox="1"/>
          <p:nvPr/>
        </p:nvSpPr>
        <p:spPr>
          <a:xfrm>
            <a:off x="815009" y="1536068"/>
            <a:ext cx="6093228" cy="461665"/>
          </a:xfrm>
          <a:prstGeom prst="rect">
            <a:avLst/>
          </a:prstGeom>
          <a:noFill/>
        </p:spPr>
        <p:txBody>
          <a:bodyPr wrap="square">
            <a:spAutoFit/>
          </a:bodyPr>
          <a:lstStyle/>
          <a:p>
            <a:r>
              <a:rPr lang="en-US" altLang="zh-CN" sz="2400" b="1" dirty="0"/>
              <a:t>Shared Memory Allocation</a:t>
            </a:r>
            <a:endParaRPr lang="zh-CN" altLang="en-US" sz="2400" b="1" dirty="0"/>
          </a:p>
        </p:txBody>
      </p:sp>
      <p:pic>
        <p:nvPicPr>
          <p:cNvPr id="4" name="图片 3">
            <a:extLst>
              <a:ext uri="{FF2B5EF4-FFF2-40B4-BE49-F238E27FC236}">
                <a16:creationId xmlns:a16="http://schemas.microsoft.com/office/drawing/2014/main" id="{B6AF1748-1274-3D81-CCBF-14916A318500}"/>
              </a:ext>
            </a:extLst>
          </p:cNvPr>
          <p:cNvPicPr>
            <a:picLocks noChangeAspect="1"/>
          </p:cNvPicPr>
          <p:nvPr/>
        </p:nvPicPr>
        <p:blipFill>
          <a:blip r:embed="rId2"/>
          <a:stretch>
            <a:fillRect/>
          </a:stretch>
        </p:blipFill>
        <p:spPr>
          <a:xfrm>
            <a:off x="6186811" y="2093763"/>
            <a:ext cx="5374712" cy="3328377"/>
          </a:xfrm>
          <a:prstGeom prst="rect">
            <a:avLst/>
          </a:prstGeom>
        </p:spPr>
      </p:pic>
      <p:sp>
        <p:nvSpPr>
          <p:cNvPr id="6" name="文本框 5">
            <a:extLst>
              <a:ext uri="{FF2B5EF4-FFF2-40B4-BE49-F238E27FC236}">
                <a16:creationId xmlns:a16="http://schemas.microsoft.com/office/drawing/2014/main" id="{1A5FE7FF-2CA1-7937-6349-5E9FCF183F79}"/>
              </a:ext>
            </a:extLst>
          </p:cNvPr>
          <p:cNvSpPr txBox="1"/>
          <p:nvPr/>
        </p:nvSpPr>
        <p:spPr>
          <a:xfrm>
            <a:off x="815009" y="2324368"/>
            <a:ext cx="4731707" cy="3477875"/>
          </a:xfrm>
          <a:prstGeom prst="rect">
            <a:avLst/>
          </a:prstGeom>
          <a:noFill/>
        </p:spPr>
        <p:txBody>
          <a:bodyPr wrap="square">
            <a:spAutoFit/>
          </a:bodyPr>
          <a:lstStyle/>
          <a:p>
            <a:r>
              <a:rPr lang="en-US" altLang="zh-CN" sz="2000" dirty="0"/>
              <a:t>Tile-level operations that have high arithmetic intensity (e.g., dot) can benefit from temporarily storing their operands in fast shared memory. The purpose of the Shared Memory Allocation pass is to determine when and where a tile should be stashed to this space. by first calculating the live range of each variable of interest, and then using the linear-time storage allocation algorithm proposed in.</a:t>
            </a:r>
            <a:endParaRPr lang="zh-CN" altLang="en-US" sz="2000" dirty="0"/>
          </a:p>
        </p:txBody>
      </p:sp>
    </p:spTree>
    <p:extLst>
      <p:ext uri="{BB962C8B-B14F-4D97-AF65-F5344CB8AC3E}">
        <p14:creationId xmlns:p14="http://schemas.microsoft.com/office/powerpoint/2010/main" val="337242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7E628F-8453-4E7F-06BF-6876D3A5E877}"/>
              </a:ext>
            </a:extLst>
          </p:cNvPr>
          <p:cNvSpPr>
            <a:spLocks noGrp="1"/>
          </p:cNvSpPr>
          <p:nvPr>
            <p:ph type="title"/>
          </p:nvPr>
        </p:nvSpPr>
        <p:spPr/>
        <p:txBody>
          <a:bodyPr/>
          <a:lstStyle/>
          <a:p>
            <a:r>
              <a:rPr lang="en-US" altLang="zh-CN" dirty="0"/>
              <a:t>Triton-JIT Compiler</a:t>
            </a:r>
            <a:endParaRPr lang="zh-CN" altLang="en-US" dirty="0"/>
          </a:p>
        </p:txBody>
      </p:sp>
      <p:sp>
        <p:nvSpPr>
          <p:cNvPr id="2" name="文本框 1">
            <a:extLst>
              <a:ext uri="{FF2B5EF4-FFF2-40B4-BE49-F238E27FC236}">
                <a16:creationId xmlns:a16="http://schemas.microsoft.com/office/drawing/2014/main" id="{ED73A511-1162-D7E0-1FB2-418FC3DE6C40}"/>
              </a:ext>
            </a:extLst>
          </p:cNvPr>
          <p:cNvSpPr txBox="1"/>
          <p:nvPr/>
        </p:nvSpPr>
        <p:spPr>
          <a:xfrm>
            <a:off x="815009" y="1536068"/>
            <a:ext cx="6093228" cy="461665"/>
          </a:xfrm>
          <a:prstGeom prst="rect">
            <a:avLst/>
          </a:prstGeom>
          <a:noFill/>
        </p:spPr>
        <p:txBody>
          <a:bodyPr wrap="square">
            <a:spAutoFit/>
          </a:bodyPr>
          <a:lstStyle/>
          <a:p>
            <a:r>
              <a:rPr lang="en-US" altLang="zh-CN" sz="2400" b="1" dirty="0"/>
              <a:t>Shared Memory Synchronization</a:t>
            </a:r>
            <a:endParaRPr lang="zh-CN" altLang="en-US" sz="2400" b="1" dirty="0"/>
          </a:p>
        </p:txBody>
      </p:sp>
      <p:sp>
        <p:nvSpPr>
          <p:cNvPr id="6" name="文本框 5">
            <a:extLst>
              <a:ext uri="{FF2B5EF4-FFF2-40B4-BE49-F238E27FC236}">
                <a16:creationId xmlns:a16="http://schemas.microsoft.com/office/drawing/2014/main" id="{1A5FE7FF-2CA1-7937-6349-5E9FCF183F79}"/>
              </a:ext>
            </a:extLst>
          </p:cNvPr>
          <p:cNvSpPr txBox="1"/>
          <p:nvPr/>
        </p:nvSpPr>
        <p:spPr>
          <a:xfrm>
            <a:off x="815009" y="2324368"/>
            <a:ext cx="4731707" cy="3477875"/>
          </a:xfrm>
          <a:prstGeom prst="rect">
            <a:avLst/>
          </a:prstGeom>
          <a:noFill/>
        </p:spPr>
        <p:txBody>
          <a:bodyPr wrap="square">
            <a:spAutoFit/>
          </a:bodyPr>
          <a:lstStyle/>
          <a:p>
            <a:r>
              <a:rPr lang="en-US" altLang="zh-CN" sz="2000" dirty="0"/>
              <a:t>Reads from and write to shared memory are asynchronous in our machine model. The goal of the Shared Memory Synchronization pass automatically inserts barriers in the generated GPU source code so as to preserve program correctness. This is done by detecting read-after-writes (RAW) and write-after-read(WAR) hazards using forward data-flow analysis with the following data-flow equations:</a:t>
            </a:r>
            <a:endParaRPr lang="zh-CN" altLang="en-US" sz="2000" dirty="0"/>
          </a:p>
        </p:txBody>
      </p:sp>
      <p:pic>
        <p:nvPicPr>
          <p:cNvPr id="7" name="图片 6">
            <a:extLst>
              <a:ext uri="{FF2B5EF4-FFF2-40B4-BE49-F238E27FC236}">
                <a16:creationId xmlns:a16="http://schemas.microsoft.com/office/drawing/2014/main" id="{3BCCD114-2FE1-3B44-2EBF-5EBD1BC2F244}"/>
              </a:ext>
            </a:extLst>
          </p:cNvPr>
          <p:cNvPicPr>
            <a:picLocks noChangeAspect="1"/>
          </p:cNvPicPr>
          <p:nvPr/>
        </p:nvPicPr>
        <p:blipFill>
          <a:blip r:embed="rId2"/>
          <a:stretch>
            <a:fillRect/>
          </a:stretch>
        </p:blipFill>
        <p:spPr>
          <a:xfrm>
            <a:off x="5634398" y="2324368"/>
            <a:ext cx="6236501" cy="3176067"/>
          </a:xfrm>
          <a:prstGeom prst="rect">
            <a:avLst/>
          </a:prstGeom>
        </p:spPr>
      </p:pic>
    </p:spTree>
    <p:extLst>
      <p:ext uri="{BB962C8B-B14F-4D97-AF65-F5344CB8AC3E}">
        <p14:creationId xmlns:p14="http://schemas.microsoft.com/office/powerpoint/2010/main" val="70638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3050218-5C2F-077B-5429-EDB847935A6B}"/>
              </a:ext>
            </a:extLst>
          </p:cNvPr>
          <p:cNvSpPr>
            <a:spLocks noGrp="1"/>
          </p:cNvSpPr>
          <p:nvPr>
            <p:ph type="title"/>
          </p:nvPr>
        </p:nvSpPr>
        <p:spPr/>
        <p:txBody>
          <a:bodyPr/>
          <a:lstStyle/>
          <a:p>
            <a:r>
              <a:rPr lang="en-US" altLang="zh-CN" dirty="0"/>
              <a:t>Background</a:t>
            </a:r>
            <a:endParaRPr lang="zh-CN" altLang="en-US" dirty="0"/>
          </a:p>
        </p:txBody>
      </p:sp>
      <p:sp>
        <p:nvSpPr>
          <p:cNvPr id="4" name="文本框 3">
            <a:extLst>
              <a:ext uri="{FF2B5EF4-FFF2-40B4-BE49-F238E27FC236}">
                <a16:creationId xmlns:a16="http://schemas.microsoft.com/office/drawing/2014/main" id="{F03C25D1-0F9E-0E55-AB48-7757406D6EBF}"/>
              </a:ext>
            </a:extLst>
          </p:cNvPr>
          <p:cNvSpPr txBox="1"/>
          <p:nvPr/>
        </p:nvSpPr>
        <p:spPr>
          <a:xfrm>
            <a:off x="815009" y="1355268"/>
            <a:ext cx="4743450" cy="461665"/>
          </a:xfrm>
          <a:prstGeom prst="rect">
            <a:avLst/>
          </a:prstGeom>
          <a:noFill/>
        </p:spPr>
        <p:txBody>
          <a:bodyPr wrap="square">
            <a:spAutoFit/>
          </a:bodyPr>
          <a:lstStyle/>
          <a:p>
            <a:r>
              <a:rPr lang="en-US" altLang="zh-CN" sz="2400" b="1" dirty="0"/>
              <a:t>Post-training quantization(PTQ)</a:t>
            </a:r>
            <a:endParaRPr lang="zh-CN" altLang="en-US" sz="2400" b="1" dirty="0"/>
          </a:p>
        </p:txBody>
      </p:sp>
      <p:sp>
        <p:nvSpPr>
          <p:cNvPr id="5" name="文本框 4">
            <a:extLst>
              <a:ext uri="{FF2B5EF4-FFF2-40B4-BE49-F238E27FC236}">
                <a16:creationId xmlns:a16="http://schemas.microsoft.com/office/drawing/2014/main" id="{2DBAA0ED-F2CB-7717-45D9-D7C307F5734A}"/>
              </a:ext>
            </a:extLst>
          </p:cNvPr>
          <p:cNvSpPr txBox="1"/>
          <p:nvPr/>
        </p:nvSpPr>
        <p:spPr>
          <a:xfrm>
            <a:off x="815009" y="1944918"/>
            <a:ext cx="4956810" cy="461665"/>
          </a:xfrm>
          <a:prstGeom prst="rect">
            <a:avLst/>
          </a:prstGeom>
          <a:noFill/>
        </p:spPr>
        <p:txBody>
          <a:bodyPr wrap="square">
            <a:spAutoFit/>
          </a:bodyPr>
          <a:lstStyle/>
          <a:p>
            <a:r>
              <a:rPr lang="en-US" altLang="zh-CN" sz="2400" b="1" dirty="0"/>
              <a:t>Quantization-aware-training(QAT)</a:t>
            </a:r>
            <a:endParaRPr lang="zh-CN" altLang="en-US" sz="2400" b="1" dirty="0"/>
          </a:p>
        </p:txBody>
      </p:sp>
      <p:pic>
        <p:nvPicPr>
          <p:cNvPr id="7" name="图片 6">
            <a:extLst>
              <a:ext uri="{FF2B5EF4-FFF2-40B4-BE49-F238E27FC236}">
                <a16:creationId xmlns:a16="http://schemas.microsoft.com/office/drawing/2014/main" id="{D5BCD50E-F022-5E18-2417-C52F21A3B6BC}"/>
              </a:ext>
            </a:extLst>
          </p:cNvPr>
          <p:cNvPicPr>
            <a:picLocks noChangeAspect="1"/>
          </p:cNvPicPr>
          <p:nvPr/>
        </p:nvPicPr>
        <p:blipFill>
          <a:blip r:embed="rId2"/>
          <a:stretch>
            <a:fillRect/>
          </a:stretch>
        </p:blipFill>
        <p:spPr>
          <a:xfrm>
            <a:off x="3468394" y="3633518"/>
            <a:ext cx="4476190" cy="923810"/>
          </a:xfrm>
          <a:prstGeom prst="rect">
            <a:avLst/>
          </a:prstGeom>
        </p:spPr>
      </p:pic>
      <p:sp>
        <p:nvSpPr>
          <p:cNvPr id="8" name="文本框 7">
            <a:extLst>
              <a:ext uri="{FF2B5EF4-FFF2-40B4-BE49-F238E27FC236}">
                <a16:creationId xmlns:a16="http://schemas.microsoft.com/office/drawing/2014/main" id="{6B6DC8D9-BEC2-CAF5-DD7A-2B3A06A04CEF}"/>
              </a:ext>
            </a:extLst>
          </p:cNvPr>
          <p:cNvSpPr txBox="1"/>
          <p:nvPr/>
        </p:nvSpPr>
        <p:spPr>
          <a:xfrm>
            <a:off x="989989" y="3099125"/>
            <a:ext cx="4956810" cy="461665"/>
          </a:xfrm>
          <a:prstGeom prst="rect">
            <a:avLst/>
          </a:prstGeom>
          <a:noFill/>
        </p:spPr>
        <p:txBody>
          <a:bodyPr wrap="square">
            <a:spAutoFit/>
          </a:bodyPr>
          <a:lstStyle/>
          <a:p>
            <a:r>
              <a:rPr lang="en-US" altLang="zh-CN" sz="2400" b="1" dirty="0"/>
              <a:t>Round-To-Nearest(RTN)</a:t>
            </a:r>
            <a:endParaRPr lang="zh-CN" altLang="en-US" sz="2400" b="1" dirty="0"/>
          </a:p>
        </p:txBody>
      </p:sp>
      <p:sp>
        <p:nvSpPr>
          <p:cNvPr id="10" name="文本框 9">
            <a:extLst>
              <a:ext uri="{FF2B5EF4-FFF2-40B4-BE49-F238E27FC236}">
                <a16:creationId xmlns:a16="http://schemas.microsoft.com/office/drawing/2014/main" id="{B0C4E55B-690B-0931-F644-7BE723EC2CC8}"/>
              </a:ext>
            </a:extLst>
          </p:cNvPr>
          <p:cNvSpPr txBox="1"/>
          <p:nvPr/>
        </p:nvSpPr>
        <p:spPr>
          <a:xfrm>
            <a:off x="3186734" y="4788524"/>
            <a:ext cx="6097904" cy="1200329"/>
          </a:xfrm>
          <a:prstGeom prst="rect">
            <a:avLst/>
          </a:prstGeom>
          <a:noFill/>
        </p:spPr>
        <p:txBody>
          <a:bodyPr wrap="square">
            <a:spAutoFit/>
          </a:bodyPr>
          <a:lstStyle/>
          <a:p>
            <a:r>
              <a:rPr lang="en-US" altLang="zh-CN" dirty="0"/>
              <a:t>s denotes the quantization scale parameter,</a:t>
            </a:r>
          </a:p>
          <a:p>
            <a:r>
              <a:rPr lang="en-US" altLang="zh-CN" dirty="0"/>
              <a:t>z denotes the zero point parameter,</a:t>
            </a:r>
          </a:p>
          <a:p>
            <a:r>
              <a:rPr lang="en-US" altLang="zh-CN" dirty="0"/>
              <a:t>N is the quantization bit-width,</a:t>
            </a:r>
          </a:p>
          <a:p>
            <a:r>
              <a:rPr lang="en-US" altLang="zh-CN" dirty="0"/>
              <a:t>Clip(·) truncates the result in the range of 0 to 2N − 1.</a:t>
            </a:r>
            <a:endParaRPr lang="zh-CN" altLang="en-US" dirty="0"/>
          </a:p>
        </p:txBody>
      </p:sp>
      <p:sp>
        <p:nvSpPr>
          <p:cNvPr id="11" name="文本框 10">
            <a:extLst>
              <a:ext uri="{FF2B5EF4-FFF2-40B4-BE49-F238E27FC236}">
                <a16:creationId xmlns:a16="http://schemas.microsoft.com/office/drawing/2014/main" id="{3B6FA802-03A6-7A6A-B93A-25ED4FA8A990}"/>
              </a:ext>
            </a:extLst>
          </p:cNvPr>
          <p:cNvSpPr txBox="1"/>
          <p:nvPr/>
        </p:nvSpPr>
        <p:spPr>
          <a:xfrm>
            <a:off x="8731909" y="3864590"/>
            <a:ext cx="4956810" cy="461665"/>
          </a:xfrm>
          <a:prstGeom prst="rect">
            <a:avLst/>
          </a:prstGeom>
          <a:noFill/>
        </p:spPr>
        <p:txBody>
          <a:bodyPr wrap="square">
            <a:spAutoFit/>
          </a:bodyPr>
          <a:lstStyle/>
          <a:p>
            <a:r>
              <a:rPr lang="en-US" altLang="zh-CN" sz="2400" dirty="0"/>
              <a:t>1bit precision</a:t>
            </a:r>
            <a:endParaRPr lang="zh-CN" altLang="en-US" sz="2400" dirty="0"/>
          </a:p>
        </p:txBody>
      </p:sp>
      <p:cxnSp>
        <p:nvCxnSpPr>
          <p:cNvPr id="13" name="直接箭头连接符 12">
            <a:extLst>
              <a:ext uri="{FF2B5EF4-FFF2-40B4-BE49-F238E27FC236}">
                <a16:creationId xmlns:a16="http://schemas.microsoft.com/office/drawing/2014/main" id="{73EF9934-35FC-8168-6DAA-D8DA7901EF9A}"/>
              </a:ext>
            </a:extLst>
          </p:cNvPr>
          <p:cNvCxnSpPr>
            <a:cxnSpLocks/>
          </p:cNvCxnSpPr>
          <p:nvPr/>
        </p:nvCxnSpPr>
        <p:spPr>
          <a:xfrm>
            <a:off x="10561320" y="3748751"/>
            <a:ext cx="381000" cy="5775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728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2B498D-3AD0-A928-9FEC-BFCAF430A108}"/>
              </a:ext>
            </a:extLst>
          </p:cNvPr>
          <p:cNvSpPr>
            <a:spLocks noGrp="1"/>
          </p:cNvSpPr>
          <p:nvPr>
            <p:ph type="title"/>
          </p:nvPr>
        </p:nvSpPr>
        <p:spPr/>
        <p:txBody>
          <a:bodyPr/>
          <a:lstStyle/>
          <a:p>
            <a:r>
              <a:rPr lang="en-US" altLang="zh-CN" dirty="0"/>
              <a:t>Experiments</a:t>
            </a:r>
            <a:endParaRPr lang="zh-CN" altLang="en-US" dirty="0"/>
          </a:p>
        </p:txBody>
      </p:sp>
      <p:pic>
        <p:nvPicPr>
          <p:cNvPr id="4" name="图片 3">
            <a:extLst>
              <a:ext uri="{FF2B5EF4-FFF2-40B4-BE49-F238E27FC236}">
                <a16:creationId xmlns:a16="http://schemas.microsoft.com/office/drawing/2014/main" id="{CE41D977-7F9C-3423-7CF5-61386ECF2B50}"/>
              </a:ext>
            </a:extLst>
          </p:cNvPr>
          <p:cNvPicPr>
            <a:picLocks noChangeAspect="1"/>
          </p:cNvPicPr>
          <p:nvPr/>
        </p:nvPicPr>
        <p:blipFill>
          <a:blip r:embed="rId2"/>
          <a:stretch>
            <a:fillRect/>
          </a:stretch>
        </p:blipFill>
        <p:spPr>
          <a:xfrm>
            <a:off x="659438" y="1328325"/>
            <a:ext cx="4761393" cy="4951503"/>
          </a:xfrm>
          <a:prstGeom prst="rect">
            <a:avLst/>
          </a:prstGeom>
        </p:spPr>
      </p:pic>
      <p:pic>
        <p:nvPicPr>
          <p:cNvPr id="7" name="图片 6">
            <a:extLst>
              <a:ext uri="{FF2B5EF4-FFF2-40B4-BE49-F238E27FC236}">
                <a16:creationId xmlns:a16="http://schemas.microsoft.com/office/drawing/2014/main" id="{B9759E71-6C15-6278-8456-936DC6972C6D}"/>
              </a:ext>
            </a:extLst>
          </p:cNvPr>
          <p:cNvPicPr>
            <a:picLocks noChangeAspect="1"/>
          </p:cNvPicPr>
          <p:nvPr/>
        </p:nvPicPr>
        <p:blipFill>
          <a:blip r:embed="rId3"/>
          <a:stretch>
            <a:fillRect/>
          </a:stretch>
        </p:blipFill>
        <p:spPr>
          <a:xfrm>
            <a:off x="6503693" y="1328325"/>
            <a:ext cx="5028869" cy="4703259"/>
          </a:xfrm>
          <a:prstGeom prst="rect">
            <a:avLst/>
          </a:prstGeom>
        </p:spPr>
      </p:pic>
    </p:spTree>
    <p:extLst>
      <p:ext uri="{BB962C8B-B14F-4D97-AF65-F5344CB8AC3E}">
        <p14:creationId xmlns:p14="http://schemas.microsoft.com/office/powerpoint/2010/main" val="4216250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7E1ABE7-44F7-4A93-3D44-C394F760D679}"/>
              </a:ext>
            </a:extLst>
          </p:cNvPr>
          <p:cNvPicPr>
            <a:picLocks noGrp="1" noChangeAspect="1"/>
          </p:cNvPicPr>
          <p:nvPr>
            <p:ph idx="4294967295"/>
          </p:nvPr>
        </p:nvPicPr>
        <p:blipFill>
          <a:blip r:embed="rId2">
            <a:extLst>
              <a:ext uri="{28A0092B-C50C-407E-A947-70E740481C1C}">
                <a14:useLocalDpi xmlns:a14="http://schemas.microsoft.com/office/drawing/2010/main"/>
              </a:ext>
            </a:extLst>
          </a:blip>
          <a:stretch>
            <a:fillRect/>
          </a:stretch>
        </p:blipFill>
        <p:spPr>
          <a:xfrm>
            <a:off x="838200" y="2213721"/>
            <a:ext cx="10515600" cy="3092450"/>
          </a:xfrm>
          <a:prstGeom prst="rect">
            <a:avLst/>
          </a:prstGeom>
        </p:spPr>
      </p:pic>
      <p:pic>
        <p:nvPicPr>
          <p:cNvPr id="6" name="图片 5" descr="横版组合——透明.png">
            <a:extLst>
              <a:ext uri="{FF2B5EF4-FFF2-40B4-BE49-F238E27FC236}">
                <a16:creationId xmlns:a16="http://schemas.microsoft.com/office/drawing/2014/main" id="{65AC8217-2F3E-E81F-954E-4FF1AE0ABC64}"/>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621351" y="6076439"/>
            <a:ext cx="3075991" cy="64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18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E436AE-F829-6A10-63FF-8AB100711ACF}"/>
              </a:ext>
            </a:extLst>
          </p:cNvPr>
          <p:cNvSpPr>
            <a:spLocks noGrp="1"/>
          </p:cNvSpPr>
          <p:nvPr>
            <p:ph type="title"/>
          </p:nvPr>
        </p:nvSpPr>
        <p:spPr/>
        <p:txBody>
          <a:bodyPr/>
          <a:lstStyle/>
          <a:p>
            <a:r>
              <a:rPr lang="en-US" altLang="zh-CN" dirty="0"/>
              <a:t>Method</a:t>
            </a:r>
            <a:endParaRPr lang="zh-CN" altLang="en-US" dirty="0"/>
          </a:p>
        </p:txBody>
      </p:sp>
      <p:pic>
        <p:nvPicPr>
          <p:cNvPr id="4" name="图片 3">
            <a:extLst>
              <a:ext uri="{FF2B5EF4-FFF2-40B4-BE49-F238E27FC236}">
                <a16:creationId xmlns:a16="http://schemas.microsoft.com/office/drawing/2014/main" id="{568BB4A5-2F38-0CBA-C766-A124EE8A89F3}"/>
              </a:ext>
            </a:extLst>
          </p:cNvPr>
          <p:cNvPicPr>
            <a:picLocks noChangeAspect="1"/>
          </p:cNvPicPr>
          <p:nvPr/>
        </p:nvPicPr>
        <p:blipFill>
          <a:blip r:embed="rId2"/>
          <a:stretch>
            <a:fillRect/>
          </a:stretch>
        </p:blipFill>
        <p:spPr>
          <a:xfrm>
            <a:off x="637222" y="2154976"/>
            <a:ext cx="4971429" cy="1990476"/>
          </a:xfrm>
          <a:prstGeom prst="rect">
            <a:avLst/>
          </a:prstGeom>
        </p:spPr>
      </p:pic>
      <p:sp>
        <p:nvSpPr>
          <p:cNvPr id="5" name="文本框 4">
            <a:extLst>
              <a:ext uri="{FF2B5EF4-FFF2-40B4-BE49-F238E27FC236}">
                <a16:creationId xmlns:a16="http://schemas.microsoft.com/office/drawing/2014/main" id="{08EA419D-267D-ADD8-1060-B070821AFD35}"/>
              </a:ext>
            </a:extLst>
          </p:cNvPr>
          <p:cNvSpPr txBox="1"/>
          <p:nvPr/>
        </p:nvSpPr>
        <p:spPr>
          <a:xfrm>
            <a:off x="815009" y="1357427"/>
            <a:ext cx="4956810" cy="461665"/>
          </a:xfrm>
          <a:prstGeom prst="rect">
            <a:avLst/>
          </a:prstGeom>
          <a:noFill/>
        </p:spPr>
        <p:txBody>
          <a:bodyPr wrap="square">
            <a:spAutoFit/>
          </a:bodyPr>
          <a:lstStyle/>
          <a:p>
            <a:r>
              <a:rPr lang="en-US" altLang="zh-CN" sz="2400" b="1" dirty="0"/>
              <a:t>1-bit Linear Layer Architecture</a:t>
            </a:r>
            <a:endParaRPr lang="zh-CN" altLang="en-US" sz="2400" b="1" dirty="0"/>
          </a:p>
        </p:txBody>
      </p:sp>
      <p:sp>
        <p:nvSpPr>
          <p:cNvPr id="7" name="文本框 6">
            <a:extLst>
              <a:ext uri="{FF2B5EF4-FFF2-40B4-BE49-F238E27FC236}">
                <a16:creationId xmlns:a16="http://schemas.microsoft.com/office/drawing/2014/main" id="{27D08818-C408-CBB4-8CE7-AF9AEF59614F}"/>
              </a:ext>
            </a:extLst>
          </p:cNvPr>
          <p:cNvSpPr txBox="1"/>
          <p:nvPr/>
        </p:nvSpPr>
        <p:spPr>
          <a:xfrm>
            <a:off x="637222" y="4355555"/>
            <a:ext cx="6826567" cy="1200329"/>
          </a:xfrm>
          <a:prstGeom prst="rect">
            <a:avLst/>
          </a:prstGeom>
          <a:noFill/>
        </p:spPr>
        <p:txBody>
          <a:bodyPr wrap="square">
            <a:spAutoFit/>
          </a:bodyPr>
          <a:lstStyle/>
          <a:p>
            <a:r>
              <a:rPr lang="en-US" altLang="zh-CN" dirty="0"/>
              <a:t>W denotes the quantized weight matrix with the shape </a:t>
            </a:r>
            <a:r>
              <a:rPr lang="en-US" altLang="zh-CN" dirty="0" err="1"/>
              <a:t>m×n</a:t>
            </a:r>
            <a:r>
              <a:rPr lang="en-US" altLang="zh-CN" dirty="0"/>
              <a:t> </a:t>
            </a:r>
          </a:p>
          <a:p>
            <a:r>
              <a:rPr lang="en-US" altLang="zh-CN" dirty="0"/>
              <a:t>W±1 denotes the 1-bit quantized matrix,</a:t>
            </a:r>
          </a:p>
          <a:p>
            <a:r>
              <a:rPr lang="en-US" altLang="zh-CN" dirty="0"/>
              <a:t>X is the input of Linear layer,</a:t>
            </a:r>
          </a:p>
          <a:p>
            <a:r>
              <a:rPr lang="en-US" altLang="zh-CN" dirty="0"/>
              <a:t>Y is the output.</a:t>
            </a:r>
            <a:endParaRPr lang="zh-CN" altLang="en-US" dirty="0"/>
          </a:p>
        </p:txBody>
      </p:sp>
      <p:sp>
        <p:nvSpPr>
          <p:cNvPr id="9" name="文本框 8">
            <a:extLst>
              <a:ext uri="{FF2B5EF4-FFF2-40B4-BE49-F238E27FC236}">
                <a16:creationId xmlns:a16="http://schemas.microsoft.com/office/drawing/2014/main" id="{E96F7FA0-0EF6-4799-D27D-86BCB239029A}"/>
              </a:ext>
            </a:extLst>
          </p:cNvPr>
          <p:cNvSpPr txBox="1"/>
          <p:nvPr/>
        </p:nvSpPr>
        <p:spPr>
          <a:xfrm>
            <a:off x="1605915" y="5765987"/>
            <a:ext cx="6097904" cy="369332"/>
          </a:xfrm>
          <a:prstGeom prst="rect">
            <a:avLst/>
          </a:prstGeom>
          <a:noFill/>
        </p:spPr>
        <p:txBody>
          <a:bodyPr wrap="square">
            <a:spAutoFit/>
          </a:bodyPr>
          <a:lstStyle/>
          <a:p>
            <a:r>
              <a:rPr lang="en-US" altLang="zh-CN" b="1" dirty="0"/>
              <a:t>reduces computational demands</a:t>
            </a:r>
            <a:endParaRPr lang="zh-CN" altLang="en-US" b="1" dirty="0"/>
          </a:p>
        </p:txBody>
      </p:sp>
      <p:pic>
        <p:nvPicPr>
          <p:cNvPr id="10" name="图片 9">
            <a:extLst>
              <a:ext uri="{FF2B5EF4-FFF2-40B4-BE49-F238E27FC236}">
                <a16:creationId xmlns:a16="http://schemas.microsoft.com/office/drawing/2014/main" id="{0E5A36CC-9AD1-3997-5C53-FA5064C7E939}"/>
              </a:ext>
            </a:extLst>
          </p:cNvPr>
          <p:cNvPicPr>
            <a:picLocks noChangeAspect="1"/>
          </p:cNvPicPr>
          <p:nvPr/>
        </p:nvPicPr>
        <p:blipFill>
          <a:blip r:embed="rId3"/>
          <a:stretch>
            <a:fillRect/>
          </a:stretch>
        </p:blipFill>
        <p:spPr>
          <a:xfrm>
            <a:off x="7463789" y="2154976"/>
            <a:ext cx="3742857" cy="1704762"/>
          </a:xfrm>
          <a:prstGeom prst="rect">
            <a:avLst/>
          </a:prstGeom>
        </p:spPr>
      </p:pic>
      <p:sp>
        <p:nvSpPr>
          <p:cNvPr id="12" name="文本框 11">
            <a:extLst>
              <a:ext uri="{FF2B5EF4-FFF2-40B4-BE49-F238E27FC236}">
                <a16:creationId xmlns:a16="http://schemas.microsoft.com/office/drawing/2014/main" id="{DC96CF1B-DF63-D31B-EBD9-B201FD5BD239}"/>
              </a:ext>
            </a:extLst>
          </p:cNvPr>
          <p:cNvSpPr txBox="1"/>
          <p:nvPr/>
        </p:nvSpPr>
        <p:spPr>
          <a:xfrm>
            <a:off x="7523330" y="4355555"/>
            <a:ext cx="4414836" cy="369332"/>
          </a:xfrm>
          <a:prstGeom prst="rect">
            <a:avLst/>
          </a:prstGeom>
          <a:noFill/>
        </p:spPr>
        <p:txBody>
          <a:bodyPr wrap="square">
            <a:spAutoFit/>
          </a:bodyPr>
          <a:lstStyle/>
          <a:p>
            <a:r>
              <a:rPr lang="en-US" altLang="zh-CN" dirty="0"/>
              <a:t>g and h are the two FP16 value vectors</a:t>
            </a:r>
            <a:endParaRPr lang="zh-CN" altLang="en-US" dirty="0"/>
          </a:p>
        </p:txBody>
      </p:sp>
      <p:sp>
        <p:nvSpPr>
          <p:cNvPr id="13" name="矩形 12">
            <a:extLst>
              <a:ext uri="{FF2B5EF4-FFF2-40B4-BE49-F238E27FC236}">
                <a16:creationId xmlns:a16="http://schemas.microsoft.com/office/drawing/2014/main" id="{D71DC740-1AD0-D2DF-9E01-C470BD17BF40}"/>
              </a:ext>
            </a:extLst>
          </p:cNvPr>
          <p:cNvSpPr/>
          <p:nvPr/>
        </p:nvSpPr>
        <p:spPr>
          <a:xfrm>
            <a:off x="7235190" y="2000250"/>
            <a:ext cx="4594860" cy="214520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530FC57-29B2-7BD9-631D-0C2089216138}"/>
              </a:ext>
            </a:extLst>
          </p:cNvPr>
          <p:cNvSpPr txBox="1"/>
          <p:nvPr/>
        </p:nvSpPr>
        <p:spPr>
          <a:xfrm>
            <a:off x="637222" y="6227705"/>
            <a:ext cx="6096000" cy="338554"/>
          </a:xfrm>
          <a:prstGeom prst="rect">
            <a:avLst/>
          </a:prstGeom>
          <a:noFill/>
        </p:spPr>
        <p:txBody>
          <a:bodyPr wrap="square">
            <a:spAutoFit/>
          </a:bodyPr>
          <a:lstStyle/>
          <a:p>
            <a:r>
              <a:rPr lang="en-US" altLang="zh-CN" sz="1600" dirty="0"/>
              <a:t>Wang et al. (2023)</a:t>
            </a:r>
            <a:endParaRPr lang="zh-CN" altLang="en-US" sz="1600" dirty="0"/>
          </a:p>
        </p:txBody>
      </p:sp>
    </p:spTree>
    <p:extLst>
      <p:ext uri="{BB962C8B-B14F-4D97-AF65-F5344CB8AC3E}">
        <p14:creationId xmlns:p14="http://schemas.microsoft.com/office/powerpoint/2010/main" val="354775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30CBC86-EE6F-88BB-C705-DEB7F74E0865}"/>
              </a:ext>
            </a:extLst>
          </p:cNvPr>
          <p:cNvSpPr>
            <a:spLocks noGrp="1"/>
          </p:cNvSpPr>
          <p:nvPr>
            <p:ph type="title"/>
          </p:nvPr>
        </p:nvSpPr>
        <p:spPr/>
        <p:txBody>
          <a:bodyPr/>
          <a:lstStyle/>
          <a:p>
            <a:r>
              <a:rPr lang="en-US" altLang="zh-CN" dirty="0"/>
              <a:t>Method</a:t>
            </a:r>
            <a:endParaRPr lang="zh-CN" altLang="en-US" dirty="0"/>
          </a:p>
        </p:txBody>
      </p:sp>
      <p:pic>
        <p:nvPicPr>
          <p:cNvPr id="4" name="图片 3">
            <a:extLst>
              <a:ext uri="{FF2B5EF4-FFF2-40B4-BE49-F238E27FC236}">
                <a16:creationId xmlns:a16="http://schemas.microsoft.com/office/drawing/2014/main" id="{F23851B7-7777-B368-9020-9D667BA0542D}"/>
              </a:ext>
            </a:extLst>
          </p:cNvPr>
          <p:cNvPicPr>
            <a:picLocks noChangeAspect="1"/>
          </p:cNvPicPr>
          <p:nvPr/>
        </p:nvPicPr>
        <p:blipFill>
          <a:blip r:embed="rId2"/>
          <a:stretch>
            <a:fillRect/>
          </a:stretch>
        </p:blipFill>
        <p:spPr>
          <a:xfrm>
            <a:off x="362857" y="1345080"/>
            <a:ext cx="11466286" cy="2992922"/>
          </a:xfrm>
          <a:prstGeom prst="rect">
            <a:avLst/>
          </a:prstGeom>
        </p:spPr>
      </p:pic>
      <p:sp>
        <p:nvSpPr>
          <p:cNvPr id="6" name="文本框 5">
            <a:extLst>
              <a:ext uri="{FF2B5EF4-FFF2-40B4-BE49-F238E27FC236}">
                <a16:creationId xmlns:a16="http://schemas.microsoft.com/office/drawing/2014/main" id="{9FCACC29-78E9-B210-E3F9-A80F8A2A5C15}"/>
              </a:ext>
            </a:extLst>
          </p:cNvPr>
          <p:cNvSpPr txBox="1"/>
          <p:nvPr/>
        </p:nvSpPr>
        <p:spPr>
          <a:xfrm>
            <a:off x="2813995" y="4866589"/>
            <a:ext cx="6540817" cy="646331"/>
          </a:xfrm>
          <a:prstGeom prst="rect">
            <a:avLst/>
          </a:prstGeom>
          <a:noFill/>
        </p:spPr>
        <p:txBody>
          <a:bodyPr wrap="square">
            <a:spAutoFit/>
          </a:bodyPr>
          <a:lstStyle/>
          <a:p>
            <a:r>
              <a:rPr lang="en-US" altLang="zh-CN" dirty="0"/>
              <a:t>when we quantize one weight matrix with the shape 4096 × 4096, the average bit-width of the quantized result is 1.0073</a:t>
            </a:r>
            <a:endParaRPr lang="zh-CN" altLang="en-US" dirty="0"/>
          </a:p>
        </p:txBody>
      </p:sp>
    </p:spTree>
    <p:extLst>
      <p:ext uri="{BB962C8B-B14F-4D97-AF65-F5344CB8AC3E}">
        <p14:creationId xmlns:p14="http://schemas.microsoft.com/office/powerpoint/2010/main" val="85898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A658E2-CD78-D75A-31CA-5A0EAB8EDFE6}"/>
              </a:ext>
            </a:extLst>
          </p:cNvPr>
          <p:cNvSpPr>
            <a:spLocks noGrp="1"/>
          </p:cNvSpPr>
          <p:nvPr>
            <p:ph type="title"/>
          </p:nvPr>
        </p:nvSpPr>
        <p:spPr/>
        <p:txBody>
          <a:bodyPr/>
          <a:lstStyle/>
          <a:p>
            <a:r>
              <a:rPr lang="en-US" altLang="zh-CN" dirty="0"/>
              <a:t>Method</a:t>
            </a:r>
            <a:endParaRPr lang="zh-CN" altLang="en-US" dirty="0"/>
          </a:p>
        </p:txBody>
      </p:sp>
      <p:pic>
        <p:nvPicPr>
          <p:cNvPr id="15" name="图片 14">
            <a:extLst>
              <a:ext uri="{FF2B5EF4-FFF2-40B4-BE49-F238E27FC236}">
                <a16:creationId xmlns:a16="http://schemas.microsoft.com/office/drawing/2014/main" id="{1757F367-16DF-4249-8FA6-AB483B8E3413}"/>
              </a:ext>
            </a:extLst>
          </p:cNvPr>
          <p:cNvPicPr>
            <a:picLocks noChangeAspect="1"/>
          </p:cNvPicPr>
          <p:nvPr/>
        </p:nvPicPr>
        <p:blipFill>
          <a:blip r:embed="rId2"/>
          <a:stretch>
            <a:fillRect/>
          </a:stretch>
        </p:blipFill>
        <p:spPr>
          <a:xfrm>
            <a:off x="2213977" y="4845028"/>
            <a:ext cx="4780952" cy="600000"/>
          </a:xfrm>
          <a:prstGeom prst="rect">
            <a:avLst/>
          </a:prstGeom>
        </p:spPr>
      </p:pic>
      <p:sp>
        <p:nvSpPr>
          <p:cNvPr id="17" name="文本框 16">
            <a:extLst>
              <a:ext uri="{FF2B5EF4-FFF2-40B4-BE49-F238E27FC236}">
                <a16:creationId xmlns:a16="http://schemas.microsoft.com/office/drawing/2014/main" id="{F55FB40E-E14D-72D0-4822-9693544EAC1A}"/>
              </a:ext>
            </a:extLst>
          </p:cNvPr>
          <p:cNvSpPr txBox="1"/>
          <p:nvPr/>
        </p:nvSpPr>
        <p:spPr>
          <a:xfrm>
            <a:off x="815009" y="1194510"/>
            <a:ext cx="7334581" cy="461665"/>
          </a:xfrm>
          <a:prstGeom prst="rect">
            <a:avLst/>
          </a:prstGeom>
          <a:noFill/>
        </p:spPr>
        <p:txBody>
          <a:bodyPr wrap="square">
            <a:spAutoFit/>
          </a:bodyPr>
          <a:lstStyle/>
          <a:p>
            <a:r>
              <a:rPr lang="en-US" altLang="zh-CN" sz="2400" b="1" dirty="0"/>
              <a:t>Sign-Value-Independent Decomposition(SVID)</a:t>
            </a:r>
            <a:endParaRPr lang="zh-CN" altLang="en-US" sz="2400" b="1" dirty="0"/>
          </a:p>
        </p:txBody>
      </p:sp>
      <p:pic>
        <p:nvPicPr>
          <p:cNvPr id="18" name="图片 17">
            <a:extLst>
              <a:ext uri="{FF2B5EF4-FFF2-40B4-BE49-F238E27FC236}">
                <a16:creationId xmlns:a16="http://schemas.microsoft.com/office/drawing/2014/main" id="{B7FC874B-DAE4-D1CB-EB2E-09882B647630}"/>
              </a:ext>
            </a:extLst>
          </p:cNvPr>
          <p:cNvPicPr>
            <a:picLocks noChangeAspect="1"/>
          </p:cNvPicPr>
          <p:nvPr/>
        </p:nvPicPr>
        <p:blipFill rotWithShape="1">
          <a:blip r:embed="rId3"/>
          <a:srcRect l="1041" t="4500" b="11865"/>
          <a:stretch/>
        </p:blipFill>
        <p:spPr>
          <a:xfrm>
            <a:off x="1371716" y="3000003"/>
            <a:ext cx="2356155" cy="438095"/>
          </a:xfrm>
          <a:prstGeom prst="rect">
            <a:avLst/>
          </a:prstGeom>
        </p:spPr>
      </p:pic>
      <p:pic>
        <p:nvPicPr>
          <p:cNvPr id="19" name="图片 18">
            <a:extLst>
              <a:ext uri="{FF2B5EF4-FFF2-40B4-BE49-F238E27FC236}">
                <a16:creationId xmlns:a16="http://schemas.microsoft.com/office/drawing/2014/main" id="{EB6E92D6-819A-C913-8134-3A31D6E3AF02}"/>
              </a:ext>
            </a:extLst>
          </p:cNvPr>
          <p:cNvPicPr>
            <a:picLocks noChangeAspect="1"/>
          </p:cNvPicPr>
          <p:nvPr/>
        </p:nvPicPr>
        <p:blipFill>
          <a:blip r:embed="rId4"/>
          <a:stretch>
            <a:fillRect/>
          </a:stretch>
        </p:blipFill>
        <p:spPr>
          <a:xfrm>
            <a:off x="1396514" y="3729971"/>
            <a:ext cx="1447619" cy="380952"/>
          </a:xfrm>
          <a:prstGeom prst="rect">
            <a:avLst/>
          </a:prstGeom>
        </p:spPr>
      </p:pic>
      <p:pic>
        <p:nvPicPr>
          <p:cNvPr id="20" name="图片 19">
            <a:extLst>
              <a:ext uri="{FF2B5EF4-FFF2-40B4-BE49-F238E27FC236}">
                <a16:creationId xmlns:a16="http://schemas.microsoft.com/office/drawing/2014/main" id="{3D510935-AA30-D780-91F6-BDF4B7CE83BD}"/>
              </a:ext>
            </a:extLst>
          </p:cNvPr>
          <p:cNvPicPr>
            <a:picLocks noChangeAspect="1"/>
          </p:cNvPicPr>
          <p:nvPr/>
        </p:nvPicPr>
        <p:blipFill>
          <a:blip r:embed="rId5"/>
          <a:stretch>
            <a:fillRect/>
          </a:stretch>
        </p:blipFill>
        <p:spPr>
          <a:xfrm>
            <a:off x="2977745" y="3701399"/>
            <a:ext cx="1295238" cy="438095"/>
          </a:xfrm>
          <a:prstGeom prst="rect">
            <a:avLst/>
          </a:prstGeom>
        </p:spPr>
      </p:pic>
      <p:pic>
        <p:nvPicPr>
          <p:cNvPr id="21" name="图片 20">
            <a:extLst>
              <a:ext uri="{FF2B5EF4-FFF2-40B4-BE49-F238E27FC236}">
                <a16:creationId xmlns:a16="http://schemas.microsoft.com/office/drawing/2014/main" id="{3C249C45-7615-CC58-6C86-D5610EE2DA14}"/>
              </a:ext>
            </a:extLst>
          </p:cNvPr>
          <p:cNvPicPr>
            <a:picLocks noChangeAspect="1"/>
          </p:cNvPicPr>
          <p:nvPr/>
        </p:nvPicPr>
        <p:blipFill>
          <a:blip r:embed="rId6"/>
          <a:stretch>
            <a:fillRect/>
          </a:stretch>
        </p:blipFill>
        <p:spPr>
          <a:xfrm>
            <a:off x="5820170" y="2293603"/>
            <a:ext cx="2990476" cy="542857"/>
          </a:xfrm>
          <a:prstGeom prst="rect">
            <a:avLst/>
          </a:prstGeom>
        </p:spPr>
      </p:pic>
      <p:sp>
        <p:nvSpPr>
          <p:cNvPr id="22" name="箭头: 右 21">
            <a:extLst>
              <a:ext uri="{FF2B5EF4-FFF2-40B4-BE49-F238E27FC236}">
                <a16:creationId xmlns:a16="http://schemas.microsoft.com/office/drawing/2014/main" id="{AD0EDE64-BDAD-183E-B596-53C4295D14FF}"/>
              </a:ext>
            </a:extLst>
          </p:cNvPr>
          <p:cNvSpPr/>
          <p:nvPr/>
        </p:nvSpPr>
        <p:spPr>
          <a:xfrm>
            <a:off x="4604453" y="2402861"/>
            <a:ext cx="982980" cy="32434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06EAC23E-ABF5-87BA-3F8C-5064931548CD}"/>
              </a:ext>
            </a:extLst>
          </p:cNvPr>
          <p:cNvPicPr>
            <a:picLocks noChangeAspect="1"/>
          </p:cNvPicPr>
          <p:nvPr/>
        </p:nvPicPr>
        <p:blipFill>
          <a:blip r:embed="rId7"/>
          <a:stretch>
            <a:fillRect/>
          </a:stretch>
        </p:blipFill>
        <p:spPr>
          <a:xfrm>
            <a:off x="1371716" y="2336461"/>
            <a:ext cx="3000000" cy="457143"/>
          </a:xfrm>
          <a:prstGeom prst="rect">
            <a:avLst/>
          </a:prstGeom>
        </p:spPr>
      </p:pic>
      <p:sp>
        <p:nvSpPr>
          <p:cNvPr id="24" name="文本框 23">
            <a:extLst>
              <a:ext uri="{FF2B5EF4-FFF2-40B4-BE49-F238E27FC236}">
                <a16:creationId xmlns:a16="http://schemas.microsoft.com/office/drawing/2014/main" id="{BF798568-9686-82D7-3F30-07142058712E}"/>
              </a:ext>
            </a:extLst>
          </p:cNvPr>
          <p:cNvSpPr txBox="1"/>
          <p:nvPr/>
        </p:nvSpPr>
        <p:spPr>
          <a:xfrm>
            <a:off x="3185959" y="1879012"/>
            <a:ext cx="3819967" cy="369332"/>
          </a:xfrm>
          <a:prstGeom prst="rect">
            <a:avLst/>
          </a:prstGeom>
          <a:noFill/>
        </p:spPr>
        <p:txBody>
          <a:bodyPr wrap="square">
            <a:spAutoFit/>
          </a:bodyPr>
          <a:lstStyle/>
          <a:p>
            <a:r>
              <a:rPr lang="en-US" altLang="zh-CN" dirty="0"/>
              <a:t>rank-1 approximation(SVD,NMF…)</a:t>
            </a:r>
            <a:endParaRPr lang="zh-CN" altLang="en-US" dirty="0"/>
          </a:p>
        </p:txBody>
      </p:sp>
      <p:sp>
        <p:nvSpPr>
          <p:cNvPr id="25" name="文本框 24">
            <a:extLst>
              <a:ext uri="{FF2B5EF4-FFF2-40B4-BE49-F238E27FC236}">
                <a16:creationId xmlns:a16="http://schemas.microsoft.com/office/drawing/2014/main" id="{54BD72B7-25FC-686F-07E0-7E3B44D28B76}"/>
              </a:ext>
            </a:extLst>
          </p:cNvPr>
          <p:cNvSpPr txBox="1"/>
          <p:nvPr/>
        </p:nvSpPr>
        <p:spPr>
          <a:xfrm>
            <a:off x="815009" y="4200534"/>
            <a:ext cx="7334581" cy="461665"/>
          </a:xfrm>
          <a:prstGeom prst="rect">
            <a:avLst/>
          </a:prstGeom>
          <a:noFill/>
        </p:spPr>
        <p:txBody>
          <a:bodyPr wrap="square">
            <a:spAutoFit/>
          </a:bodyPr>
          <a:lstStyle/>
          <a:p>
            <a:r>
              <a:rPr lang="en-US" altLang="zh-CN" sz="2400" b="1" dirty="0"/>
              <a:t>Proposition 1</a:t>
            </a:r>
            <a:endParaRPr lang="zh-CN" altLang="en-US" sz="2400" b="1" dirty="0"/>
          </a:p>
        </p:txBody>
      </p:sp>
    </p:spTree>
    <p:extLst>
      <p:ext uri="{BB962C8B-B14F-4D97-AF65-F5344CB8AC3E}">
        <p14:creationId xmlns:p14="http://schemas.microsoft.com/office/powerpoint/2010/main" val="195117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A658E2-CD78-D75A-31CA-5A0EAB8EDFE6}"/>
              </a:ext>
            </a:extLst>
          </p:cNvPr>
          <p:cNvSpPr>
            <a:spLocks noGrp="1"/>
          </p:cNvSpPr>
          <p:nvPr>
            <p:ph type="title"/>
          </p:nvPr>
        </p:nvSpPr>
        <p:spPr/>
        <p:txBody>
          <a:bodyPr/>
          <a:lstStyle/>
          <a:p>
            <a:r>
              <a:rPr lang="en-US" altLang="zh-CN" dirty="0"/>
              <a:t>Method</a:t>
            </a:r>
            <a:endParaRPr lang="zh-CN" altLang="en-US" dirty="0"/>
          </a:p>
        </p:txBody>
      </p:sp>
      <p:sp>
        <p:nvSpPr>
          <p:cNvPr id="16" name="文本框 15">
            <a:extLst>
              <a:ext uri="{FF2B5EF4-FFF2-40B4-BE49-F238E27FC236}">
                <a16:creationId xmlns:a16="http://schemas.microsoft.com/office/drawing/2014/main" id="{695171C6-66FE-96C8-28DC-2CDA595A4C51}"/>
              </a:ext>
            </a:extLst>
          </p:cNvPr>
          <p:cNvSpPr txBox="1"/>
          <p:nvPr/>
        </p:nvSpPr>
        <p:spPr>
          <a:xfrm>
            <a:off x="727378" y="1135833"/>
            <a:ext cx="7334581" cy="461665"/>
          </a:xfrm>
          <a:prstGeom prst="rect">
            <a:avLst/>
          </a:prstGeom>
          <a:noFill/>
        </p:spPr>
        <p:txBody>
          <a:bodyPr wrap="square">
            <a:spAutoFit/>
          </a:bodyPr>
          <a:lstStyle/>
          <a:p>
            <a:r>
              <a:rPr lang="en-US" altLang="zh-CN" sz="2400" b="1" dirty="0"/>
              <a:t>Proposition 2</a:t>
            </a:r>
            <a:endParaRPr lang="zh-CN" altLang="en-US" sz="2400" b="1" dirty="0"/>
          </a:p>
        </p:txBody>
      </p:sp>
      <p:pic>
        <p:nvPicPr>
          <p:cNvPr id="2" name="图片 1">
            <a:extLst>
              <a:ext uri="{FF2B5EF4-FFF2-40B4-BE49-F238E27FC236}">
                <a16:creationId xmlns:a16="http://schemas.microsoft.com/office/drawing/2014/main" id="{864B3ACC-B2E3-F4E6-83C3-7F38D6422EC0}"/>
              </a:ext>
            </a:extLst>
          </p:cNvPr>
          <p:cNvPicPr>
            <a:picLocks noChangeAspect="1"/>
          </p:cNvPicPr>
          <p:nvPr/>
        </p:nvPicPr>
        <p:blipFill>
          <a:blip r:embed="rId2"/>
          <a:stretch>
            <a:fillRect/>
          </a:stretch>
        </p:blipFill>
        <p:spPr>
          <a:xfrm>
            <a:off x="2032693" y="2363920"/>
            <a:ext cx="5580952" cy="828571"/>
          </a:xfrm>
          <a:prstGeom prst="rect">
            <a:avLst/>
          </a:prstGeom>
        </p:spPr>
      </p:pic>
      <p:pic>
        <p:nvPicPr>
          <p:cNvPr id="4" name="图片 3">
            <a:extLst>
              <a:ext uri="{FF2B5EF4-FFF2-40B4-BE49-F238E27FC236}">
                <a16:creationId xmlns:a16="http://schemas.microsoft.com/office/drawing/2014/main" id="{73A836C6-1021-2BEE-C1EA-D77079845BD0}"/>
              </a:ext>
            </a:extLst>
          </p:cNvPr>
          <p:cNvPicPr>
            <a:picLocks noChangeAspect="1"/>
          </p:cNvPicPr>
          <p:nvPr/>
        </p:nvPicPr>
        <p:blipFill>
          <a:blip r:embed="rId3"/>
          <a:stretch>
            <a:fillRect/>
          </a:stretch>
        </p:blipFill>
        <p:spPr>
          <a:xfrm>
            <a:off x="5196840" y="1715796"/>
            <a:ext cx="5123809" cy="419048"/>
          </a:xfrm>
          <a:prstGeom prst="rect">
            <a:avLst/>
          </a:prstGeom>
        </p:spPr>
      </p:pic>
      <p:pic>
        <p:nvPicPr>
          <p:cNvPr id="6" name="图片 5">
            <a:extLst>
              <a:ext uri="{FF2B5EF4-FFF2-40B4-BE49-F238E27FC236}">
                <a16:creationId xmlns:a16="http://schemas.microsoft.com/office/drawing/2014/main" id="{BDB466BA-760F-9ADE-AD77-A887666C7283}"/>
              </a:ext>
            </a:extLst>
          </p:cNvPr>
          <p:cNvPicPr>
            <a:picLocks noChangeAspect="1"/>
          </p:cNvPicPr>
          <p:nvPr/>
        </p:nvPicPr>
        <p:blipFill>
          <a:blip r:embed="rId4"/>
          <a:stretch>
            <a:fillRect/>
          </a:stretch>
        </p:blipFill>
        <p:spPr>
          <a:xfrm>
            <a:off x="727379" y="1693237"/>
            <a:ext cx="2628571" cy="438095"/>
          </a:xfrm>
          <a:prstGeom prst="rect">
            <a:avLst/>
          </a:prstGeom>
        </p:spPr>
      </p:pic>
      <p:sp>
        <p:nvSpPr>
          <p:cNvPr id="13" name="箭头: 右 12">
            <a:extLst>
              <a:ext uri="{FF2B5EF4-FFF2-40B4-BE49-F238E27FC236}">
                <a16:creationId xmlns:a16="http://schemas.microsoft.com/office/drawing/2014/main" id="{55D321D8-9905-B1A7-8D2C-7AFBB2E0536D}"/>
              </a:ext>
            </a:extLst>
          </p:cNvPr>
          <p:cNvSpPr/>
          <p:nvPr/>
        </p:nvSpPr>
        <p:spPr>
          <a:xfrm>
            <a:off x="3903179" y="1750113"/>
            <a:ext cx="982980" cy="32434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9602C11-F979-D47D-F610-F8B2A521C6CD}"/>
              </a:ext>
            </a:extLst>
          </p:cNvPr>
          <p:cNvSpPr txBox="1"/>
          <p:nvPr/>
        </p:nvSpPr>
        <p:spPr>
          <a:xfrm>
            <a:off x="3524467" y="1303608"/>
            <a:ext cx="1805375" cy="369332"/>
          </a:xfrm>
          <a:prstGeom prst="rect">
            <a:avLst/>
          </a:prstGeom>
          <a:noFill/>
        </p:spPr>
        <p:txBody>
          <a:bodyPr wrap="square">
            <a:spAutoFit/>
          </a:bodyPr>
          <a:lstStyle/>
          <a:p>
            <a:r>
              <a:rPr lang="en-US" altLang="zh-CN" dirty="0"/>
              <a:t>decomposition</a:t>
            </a:r>
            <a:endParaRPr lang="zh-CN" altLang="en-US" dirty="0"/>
          </a:p>
        </p:txBody>
      </p:sp>
      <p:sp>
        <p:nvSpPr>
          <p:cNvPr id="20" name="文本框 19">
            <a:extLst>
              <a:ext uri="{FF2B5EF4-FFF2-40B4-BE49-F238E27FC236}">
                <a16:creationId xmlns:a16="http://schemas.microsoft.com/office/drawing/2014/main" id="{B2C1B222-ED79-496C-3210-1A2C3828C76C}"/>
              </a:ext>
            </a:extLst>
          </p:cNvPr>
          <p:cNvSpPr txBox="1"/>
          <p:nvPr/>
        </p:nvSpPr>
        <p:spPr>
          <a:xfrm>
            <a:off x="683189" y="3141160"/>
            <a:ext cx="3203257" cy="369332"/>
          </a:xfrm>
          <a:prstGeom prst="rect">
            <a:avLst/>
          </a:prstGeom>
          <a:noFill/>
        </p:spPr>
        <p:txBody>
          <a:bodyPr wrap="square">
            <a:spAutoFit/>
          </a:bodyPr>
          <a:lstStyle/>
          <a:p>
            <a:r>
              <a:rPr lang="zh-CN" altLang="en-US" dirty="0"/>
              <a:t>Ei denotes the error matrices</a:t>
            </a:r>
          </a:p>
        </p:txBody>
      </p:sp>
      <p:pic>
        <p:nvPicPr>
          <p:cNvPr id="21" name="图片 20">
            <a:extLst>
              <a:ext uri="{FF2B5EF4-FFF2-40B4-BE49-F238E27FC236}">
                <a16:creationId xmlns:a16="http://schemas.microsoft.com/office/drawing/2014/main" id="{652F27E2-6744-9134-3666-CAD39737E263}"/>
              </a:ext>
            </a:extLst>
          </p:cNvPr>
          <p:cNvPicPr>
            <a:picLocks noChangeAspect="1"/>
          </p:cNvPicPr>
          <p:nvPr/>
        </p:nvPicPr>
        <p:blipFill>
          <a:blip r:embed="rId5"/>
          <a:stretch>
            <a:fillRect/>
          </a:stretch>
        </p:blipFill>
        <p:spPr>
          <a:xfrm>
            <a:off x="2586415" y="3412210"/>
            <a:ext cx="5810581" cy="828768"/>
          </a:xfrm>
          <a:prstGeom prst="rect">
            <a:avLst/>
          </a:prstGeom>
        </p:spPr>
      </p:pic>
      <p:sp>
        <p:nvSpPr>
          <p:cNvPr id="23" name="文本框 22">
            <a:extLst>
              <a:ext uri="{FF2B5EF4-FFF2-40B4-BE49-F238E27FC236}">
                <a16:creationId xmlns:a16="http://schemas.microsoft.com/office/drawing/2014/main" id="{967E4C06-7811-EA9C-0EBD-84E58DEF8E5A}"/>
              </a:ext>
            </a:extLst>
          </p:cNvPr>
          <p:cNvSpPr txBox="1"/>
          <p:nvPr/>
        </p:nvSpPr>
        <p:spPr>
          <a:xfrm>
            <a:off x="683189" y="3703871"/>
            <a:ext cx="6097904" cy="369332"/>
          </a:xfrm>
          <a:prstGeom prst="rect">
            <a:avLst/>
          </a:prstGeom>
          <a:noFill/>
        </p:spPr>
        <p:txBody>
          <a:bodyPr wrap="square">
            <a:spAutoFit/>
          </a:bodyPr>
          <a:lstStyle/>
          <a:p>
            <a:pPr algn="l"/>
            <a:r>
              <a:rPr lang="en-US" altLang="zh-CN" i="0" dirty="0" err="1">
                <a:solidFill>
                  <a:srgbClr val="000000"/>
                </a:solidFill>
                <a:effectLst/>
                <a:latin typeface="Arial" panose="020B0604020202020204" pitchFamily="34" charset="0"/>
              </a:rPr>
              <a:t>Frobenius</a:t>
            </a:r>
            <a:r>
              <a:rPr lang="en-US" altLang="zh-CN" i="0" dirty="0">
                <a:solidFill>
                  <a:srgbClr val="000000"/>
                </a:solidFill>
                <a:effectLst/>
                <a:latin typeface="Arial" panose="020B0604020202020204" pitchFamily="34" charset="0"/>
              </a:rPr>
              <a:t> norm:</a:t>
            </a:r>
          </a:p>
        </p:txBody>
      </p:sp>
      <p:pic>
        <p:nvPicPr>
          <p:cNvPr id="24" name="图片 23">
            <a:extLst>
              <a:ext uri="{FF2B5EF4-FFF2-40B4-BE49-F238E27FC236}">
                <a16:creationId xmlns:a16="http://schemas.microsoft.com/office/drawing/2014/main" id="{7B9343DB-733A-176B-AB25-FA4A269CF78D}"/>
              </a:ext>
            </a:extLst>
          </p:cNvPr>
          <p:cNvPicPr>
            <a:picLocks noChangeAspect="1"/>
          </p:cNvPicPr>
          <p:nvPr/>
        </p:nvPicPr>
        <p:blipFill>
          <a:blip r:embed="rId6"/>
          <a:stretch>
            <a:fillRect/>
          </a:stretch>
        </p:blipFill>
        <p:spPr>
          <a:xfrm>
            <a:off x="585480" y="4968528"/>
            <a:ext cx="3849360" cy="752556"/>
          </a:xfrm>
          <a:prstGeom prst="rect">
            <a:avLst/>
          </a:prstGeom>
        </p:spPr>
      </p:pic>
      <p:sp>
        <p:nvSpPr>
          <p:cNvPr id="26" name="文本框 25">
            <a:extLst>
              <a:ext uri="{FF2B5EF4-FFF2-40B4-BE49-F238E27FC236}">
                <a16:creationId xmlns:a16="http://schemas.microsoft.com/office/drawing/2014/main" id="{5CC13DD4-BD5C-A3A7-3B05-E046E5E429F6}"/>
              </a:ext>
            </a:extLst>
          </p:cNvPr>
          <p:cNvSpPr txBox="1"/>
          <p:nvPr/>
        </p:nvSpPr>
        <p:spPr>
          <a:xfrm>
            <a:off x="683189" y="4460697"/>
            <a:ext cx="6097904" cy="461665"/>
          </a:xfrm>
          <a:prstGeom prst="rect">
            <a:avLst/>
          </a:prstGeom>
          <a:noFill/>
        </p:spPr>
        <p:txBody>
          <a:bodyPr wrap="square">
            <a:spAutoFit/>
          </a:bodyPr>
          <a:lstStyle/>
          <a:p>
            <a:pPr algn="l"/>
            <a:r>
              <a:rPr lang="en-US" altLang="zh-CN" sz="2400" b="1" i="0" dirty="0">
                <a:solidFill>
                  <a:srgbClr val="191B1F"/>
                </a:solidFill>
                <a:effectLst/>
              </a:rPr>
              <a:t>Knowledge Transfer</a:t>
            </a:r>
          </a:p>
        </p:txBody>
      </p:sp>
      <p:sp>
        <p:nvSpPr>
          <p:cNvPr id="30" name="文本框 29">
            <a:extLst>
              <a:ext uri="{FF2B5EF4-FFF2-40B4-BE49-F238E27FC236}">
                <a16:creationId xmlns:a16="http://schemas.microsoft.com/office/drawing/2014/main" id="{7D44EC9D-530D-D0A6-4744-E35880026B3E}"/>
              </a:ext>
            </a:extLst>
          </p:cNvPr>
          <p:cNvSpPr txBox="1"/>
          <p:nvPr/>
        </p:nvSpPr>
        <p:spPr>
          <a:xfrm>
            <a:off x="3986213" y="4506863"/>
            <a:ext cx="6097904" cy="369332"/>
          </a:xfrm>
          <a:prstGeom prst="rect">
            <a:avLst/>
          </a:prstGeom>
          <a:noFill/>
        </p:spPr>
        <p:txBody>
          <a:bodyPr wrap="square">
            <a:spAutoFit/>
          </a:bodyPr>
          <a:lstStyle/>
          <a:p>
            <a:r>
              <a:rPr lang="en-US" altLang="zh-CN" dirty="0"/>
              <a:t>quantization-aware knowledge distillation</a:t>
            </a:r>
            <a:endParaRPr lang="zh-CN" altLang="en-US" dirty="0"/>
          </a:p>
        </p:txBody>
      </p:sp>
      <p:pic>
        <p:nvPicPr>
          <p:cNvPr id="31" name="图片 30">
            <a:extLst>
              <a:ext uri="{FF2B5EF4-FFF2-40B4-BE49-F238E27FC236}">
                <a16:creationId xmlns:a16="http://schemas.microsoft.com/office/drawing/2014/main" id="{9D8DD8BC-F014-263A-51E4-2B5442721F4F}"/>
              </a:ext>
            </a:extLst>
          </p:cNvPr>
          <p:cNvPicPr>
            <a:picLocks noChangeAspect="1"/>
          </p:cNvPicPr>
          <p:nvPr/>
        </p:nvPicPr>
        <p:blipFill rotWithShape="1">
          <a:blip r:embed="rId7"/>
          <a:srcRect t="12509"/>
          <a:stretch/>
        </p:blipFill>
        <p:spPr>
          <a:xfrm>
            <a:off x="4533172" y="4912128"/>
            <a:ext cx="3765492" cy="911855"/>
          </a:xfrm>
          <a:prstGeom prst="rect">
            <a:avLst/>
          </a:prstGeom>
        </p:spPr>
      </p:pic>
      <p:pic>
        <p:nvPicPr>
          <p:cNvPr id="32" name="图片 31">
            <a:extLst>
              <a:ext uri="{FF2B5EF4-FFF2-40B4-BE49-F238E27FC236}">
                <a16:creationId xmlns:a16="http://schemas.microsoft.com/office/drawing/2014/main" id="{2FDB03E5-EDCE-0D61-53AA-528F5682A881}"/>
              </a:ext>
            </a:extLst>
          </p:cNvPr>
          <p:cNvPicPr>
            <a:picLocks noChangeAspect="1"/>
          </p:cNvPicPr>
          <p:nvPr/>
        </p:nvPicPr>
        <p:blipFill>
          <a:blip r:embed="rId8"/>
          <a:stretch>
            <a:fillRect/>
          </a:stretch>
        </p:blipFill>
        <p:spPr>
          <a:xfrm>
            <a:off x="8547689" y="5308538"/>
            <a:ext cx="3209524" cy="780952"/>
          </a:xfrm>
          <a:prstGeom prst="rect">
            <a:avLst/>
          </a:prstGeom>
        </p:spPr>
      </p:pic>
      <p:sp>
        <p:nvSpPr>
          <p:cNvPr id="34" name="文本框 33">
            <a:extLst>
              <a:ext uri="{FF2B5EF4-FFF2-40B4-BE49-F238E27FC236}">
                <a16:creationId xmlns:a16="http://schemas.microsoft.com/office/drawing/2014/main" id="{4C99A369-D559-2541-C63E-AC5D042FC412}"/>
              </a:ext>
            </a:extLst>
          </p:cNvPr>
          <p:cNvSpPr txBox="1"/>
          <p:nvPr/>
        </p:nvSpPr>
        <p:spPr>
          <a:xfrm>
            <a:off x="434787" y="5699014"/>
            <a:ext cx="4762053" cy="1107996"/>
          </a:xfrm>
          <a:prstGeom prst="rect">
            <a:avLst/>
          </a:prstGeom>
          <a:noFill/>
        </p:spPr>
        <p:txBody>
          <a:bodyPr wrap="square">
            <a:spAutoFit/>
          </a:bodyPr>
          <a:lstStyle/>
          <a:p>
            <a:r>
              <a:rPr lang="en-US" altLang="zh-CN" sz="1600" dirty="0"/>
              <a:t>c denotes the number of classes,</a:t>
            </a:r>
          </a:p>
          <a:p>
            <a:r>
              <a:rPr lang="en-US" altLang="zh-CN" sz="1600" dirty="0"/>
              <a:t>ns denotes the number of training samples in the current batch,</a:t>
            </a:r>
          </a:p>
          <a:p>
            <a:r>
              <a:rPr lang="en-US" altLang="zh-CN" sz="1600" dirty="0"/>
              <a:t>T and S are the teacher model and student model.</a:t>
            </a:r>
            <a:endParaRPr lang="zh-CN" altLang="en-US" sz="1600" dirty="0"/>
          </a:p>
        </p:txBody>
      </p:sp>
      <p:sp>
        <p:nvSpPr>
          <p:cNvPr id="36" name="文本框 35">
            <a:extLst>
              <a:ext uri="{FF2B5EF4-FFF2-40B4-BE49-F238E27FC236}">
                <a16:creationId xmlns:a16="http://schemas.microsoft.com/office/drawing/2014/main" id="{33EDC876-857E-140A-70AA-58B4B505AE63}"/>
              </a:ext>
            </a:extLst>
          </p:cNvPr>
          <p:cNvSpPr txBox="1"/>
          <p:nvPr/>
        </p:nvSpPr>
        <p:spPr>
          <a:xfrm>
            <a:off x="5196840" y="6011977"/>
            <a:ext cx="3439277" cy="584775"/>
          </a:xfrm>
          <a:prstGeom prst="rect">
            <a:avLst/>
          </a:prstGeom>
          <a:noFill/>
        </p:spPr>
        <p:txBody>
          <a:bodyPr wrap="square">
            <a:spAutoFit/>
          </a:bodyPr>
          <a:lstStyle/>
          <a:p>
            <a:r>
              <a:rPr lang="en-US" altLang="zh-CN" sz="1600" dirty="0" err="1"/>
              <a:t>nl</a:t>
            </a:r>
            <a:r>
              <a:rPr lang="en-US" altLang="zh-CN" sz="1600" dirty="0"/>
              <a:t> denotes the number of layers,</a:t>
            </a:r>
          </a:p>
          <a:p>
            <a:r>
              <a:rPr lang="en-US" altLang="zh-CN" sz="1600" dirty="0"/>
              <a:t>q denotes the hidden state.</a:t>
            </a:r>
            <a:endParaRPr lang="zh-CN" altLang="en-US" sz="1600" dirty="0"/>
          </a:p>
        </p:txBody>
      </p:sp>
      <p:sp>
        <p:nvSpPr>
          <p:cNvPr id="7" name="文本框 6">
            <a:extLst>
              <a:ext uri="{FF2B5EF4-FFF2-40B4-BE49-F238E27FC236}">
                <a16:creationId xmlns:a16="http://schemas.microsoft.com/office/drawing/2014/main" id="{4E90A9C3-6CEC-A982-D6CE-79A77708ECE7}"/>
              </a:ext>
            </a:extLst>
          </p:cNvPr>
          <p:cNvSpPr txBox="1"/>
          <p:nvPr/>
        </p:nvSpPr>
        <p:spPr>
          <a:xfrm>
            <a:off x="8727454" y="3952865"/>
            <a:ext cx="3421194" cy="1477328"/>
          </a:xfrm>
          <a:prstGeom prst="rect">
            <a:avLst/>
          </a:prstGeom>
          <a:noFill/>
        </p:spPr>
        <p:txBody>
          <a:bodyPr wrap="square">
            <a:spAutoFit/>
          </a:bodyPr>
          <a:lstStyle/>
          <a:p>
            <a:r>
              <a:rPr lang="en-US" altLang="zh-CN" dirty="0"/>
              <a:t>SVID is not aimed to precisely replicate the original model’s parameters, but to provide an effective starting point for further training</a:t>
            </a:r>
            <a:endParaRPr lang="zh-CN" altLang="en-US" dirty="0"/>
          </a:p>
        </p:txBody>
      </p:sp>
    </p:spTree>
    <p:extLst>
      <p:ext uri="{BB962C8B-B14F-4D97-AF65-F5344CB8AC3E}">
        <p14:creationId xmlns:p14="http://schemas.microsoft.com/office/powerpoint/2010/main" val="429397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4E2309A-4C70-2866-076E-2ABF01B3056E}"/>
              </a:ext>
            </a:extLst>
          </p:cNvPr>
          <p:cNvSpPr>
            <a:spLocks noGrp="1"/>
          </p:cNvSpPr>
          <p:nvPr>
            <p:ph type="title"/>
          </p:nvPr>
        </p:nvSpPr>
        <p:spPr/>
        <p:txBody>
          <a:bodyPr/>
          <a:lstStyle/>
          <a:p>
            <a:r>
              <a:rPr lang="en-US" altLang="zh-CN" dirty="0"/>
              <a:t>Experiments</a:t>
            </a:r>
            <a:endParaRPr lang="zh-CN" altLang="en-US" dirty="0"/>
          </a:p>
        </p:txBody>
      </p:sp>
      <p:pic>
        <p:nvPicPr>
          <p:cNvPr id="4" name="图片 3">
            <a:extLst>
              <a:ext uri="{FF2B5EF4-FFF2-40B4-BE49-F238E27FC236}">
                <a16:creationId xmlns:a16="http://schemas.microsoft.com/office/drawing/2014/main" id="{CA7552C9-4482-3169-518D-A37363DCD835}"/>
              </a:ext>
            </a:extLst>
          </p:cNvPr>
          <p:cNvPicPr>
            <a:picLocks noChangeAspect="1"/>
          </p:cNvPicPr>
          <p:nvPr/>
        </p:nvPicPr>
        <p:blipFill>
          <a:blip r:embed="rId2"/>
          <a:stretch>
            <a:fillRect/>
          </a:stretch>
        </p:blipFill>
        <p:spPr>
          <a:xfrm>
            <a:off x="110123" y="2144778"/>
            <a:ext cx="3757260" cy="3788940"/>
          </a:xfrm>
          <a:prstGeom prst="rect">
            <a:avLst/>
          </a:prstGeom>
        </p:spPr>
      </p:pic>
      <p:pic>
        <p:nvPicPr>
          <p:cNvPr id="5" name="图片 4">
            <a:extLst>
              <a:ext uri="{FF2B5EF4-FFF2-40B4-BE49-F238E27FC236}">
                <a16:creationId xmlns:a16="http://schemas.microsoft.com/office/drawing/2014/main" id="{F864D441-999D-B9D8-8A88-EADA9A33E87D}"/>
              </a:ext>
            </a:extLst>
          </p:cNvPr>
          <p:cNvPicPr>
            <a:picLocks noChangeAspect="1"/>
          </p:cNvPicPr>
          <p:nvPr/>
        </p:nvPicPr>
        <p:blipFill>
          <a:blip r:embed="rId3"/>
          <a:stretch>
            <a:fillRect/>
          </a:stretch>
        </p:blipFill>
        <p:spPr>
          <a:xfrm>
            <a:off x="3867383" y="2144778"/>
            <a:ext cx="3671117" cy="3788940"/>
          </a:xfrm>
          <a:prstGeom prst="rect">
            <a:avLst/>
          </a:prstGeom>
        </p:spPr>
      </p:pic>
      <p:pic>
        <p:nvPicPr>
          <p:cNvPr id="6" name="图片 5">
            <a:extLst>
              <a:ext uri="{FF2B5EF4-FFF2-40B4-BE49-F238E27FC236}">
                <a16:creationId xmlns:a16="http://schemas.microsoft.com/office/drawing/2014/main" id="{DEA9506D-50BE-4AB0-08E5-09FA5C1E2795}"/>
              </a:ext>
            </a:extLst>
          </p:cNvPr>
          <p:cNvPicPr>
            <a:picLocks noChangeAspect="1"/>
          </p:cNvPicPr>
          <p:nvPr/>
        </p:nvPicPr>
        <p:blipFill>
          <a:blip r:embed="rId4"/>
          <a:stretch>
            <a:fillRect/>
          </a:stretch>
        </p:blipFill>
        <p:spPr>
          <a:xfrm>
            <a:off x="7538500" y="2072870"/>
            <a:ext cx="4447643" cy="3860848"/>
          </a:xfrm>
          <a:prstGeom prst="rect">
            <a:avLst/>
          </a:prstGeom>
        </p:spPr>
      </p:pic>
      <p:sp>
        <p:nvSpPr>
          <p:cNvPr id="8" name="文本框 7">
            <a:extLst>
              <a:ext uri="{FF2B5EF4-FFF2-40B4-BE49-F238E27FC236}">
                <a16:creationId xmlns:a16="http://schemas.microsoft.com/office/drawing/2014/main" id="{E809E444-F527-F000-A999-B320BA9884EC}"/>
              </a:ext>
            </a:extLst>
          </p:cNvPr>
          <p:cNvSpPr txBox="1"/>
          <p:nvPr/>
        </p:nvSpPr>
        <p:spPr>
          <a:xfrm>
            <a:off x="454343" y="1416327"/>
            <a:ext cx="6097904" cy="461665"/>
          </a:xfrm>
          <a:prstGeom prst="rect">
            <a:avLst/>
          </a:prstGeom>
          <a:noFill/>
        </p:spPr>
        <p:txBody>
          <a:bodyPr wrap="square">
            <a:spAutoFit/>
          </a:bodyPr>
          <a:lstStyle/>
          <a:p>
            <a:r>
              <a:rPr lang="en-US" altLang="zh-CN" sz="2400" b="1" dirty="0"/>
              <a:t>Problem Solving Ability</a:t>
            </a:r>
            <a:endParaRPr lang="zh-CN" altLang="en-US" sz="2400" b="1" dirty="0"/>
          </a:p>
        </p:txBody>
      </p:sp>
    </p:spTree>
    <p:extLst>
      <p:ext uri="{BB962C8B-B14F-4D97-AF65-F5344CB8AC3E}">
        <p14:creationId xmlns:p14="http://schemas.microsoft.com/office/powerpoint/2010/main" val="133931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9843704-5D1A-70A5-70BB-AAC79EA8036B}"/>
              </a:ext>
            </a:extLst>
          </p:cNvPr>
          <p:cNvSpPr>
            <a:spLocks noGrp="1"/>
          </p:cNvSpPr>
          <p:nvPr>
            <p:ph type="title"/>
          </p:nvPr>
        </p:nvSpPr>
        <p:spPr/>
        <p:txBody>
          <a:bodyPr/>
          <a:lstStyle/>
          <a:p>
            <a:r>
              <a:rPr lang="en-US" altLang="zh-CN" dirty="0"/>
              <a:t>Experiments</a:t>
            </a:r>
            <a:endParaRPr lang="zh-CN" altLang="en-US" dirty="0"/>
          </a:p>
        </p:txBody>
      </p:sp>
      <p:pic>
        <p:nvPicPr>
          <p:cNvPr id="4" name="图片 3">
            <a:extLst>
              <a:ext uri="{FF2B5EF4-FFF2-40B4-BE49-F238E27FC236}">
                <a16:creationId xmlns:a16="http://schemas.microsoft.com/office/drawing/2014/main" id="{DF5ED626-FEC1-C3CB-1DE8-E9727BB19DAC}"/>
              </a:ext>
            </a:extLst>
          </p:cNvPr>
          <p:cNvPicPr>
            <a:picLocks noChangeAspect="1"/>
          </p:cNvPicPr>
          <p:nvPr/>
        </p:nvPicPr>
        <p:blipFill>
          <a:blip r:embed="rId2"/>
          <a:stretch>
            <a:fillRect/>
          </a:stretch>
        </p:blipFill>
        <p:spPr>
          <a:xfrm>
            <a:off x="968692" y="1243552"/>
            <a:ext cx="4445580" cy="3657357"/>
          </a:xfrm>
          <a:prstGeom prst="rect">
            <a:avLst/>
          </a:prstGeom>
        </p:spPr>
      </p:pic>
      <p:pic>
        <p:nvPicPr>
          <p:cNvPr id="5" name="图片 4">
            <a:extLst>
              <a:ext uri="{FF2B5EF4-FFF2-40B4-BE49-F238E27FC236}">
                <a16:creationId xmlns:a16="http://schemas.microsoft.com/office/drawing/2014/main" id="{09652ED9-62EE-C3DF-EE5B-55CB7270FE5C}"/>
              </a:ext>
            </a:extLst>
          </p:cNvPr>
          <p:cNvPicPr>
            <a:picLocks noChangeAspect="1"/>
          </p:cNvPicPr>
          <p:nvPr/>
        </p:nvPicPr>
        <p:blipFill>
          <a:blip r:embed="rId3"/>
          <a:stretch>
            <a:fillRect/>
          </a:stretch>
        </p:blipFill>
        <p:spPr>
          <a:xfrm>
            <a:off x="1177042" y="4900909"/>
            <a:ext cx="4028880" cy="1715036"/>
          </a:xfrm>
          <a:prstGeom prst="rect">
            <a:avLst/>
          </a:prstGeom>
        </p:spPr>
      </p:pic>
      <p:pic>
        <p:nvPicPr>
          <p:cNvPr id="7" name="图片 6">
            <a:extLst>
              <a:ext uri="{FF2B5EF4-FFF2-40B4-BE49-F238E27FC236}">
                <a16:creationId xmlns:a16="http://schemas.microsoft.com/office/drawing/2014/main" id="{1EEDD2E5-F89E-35BF-5CC2-2187BE91A160}"/>
              </a:ext>
            </a:extLst>
          </p:cNvPr>
          <p:cNvPicPr>
            <a:picLocks noChangeAspect="1"/>
          </p:cNvPicPr>
          <p:nvPr/>
        </p:nvPicPr>
        <p:blipFill>
          <a:blip r:embed="rId4"/>
          <a:stretch>
            <a:fillRect/>
          </a:stretch>
        </p:blipFill>
        <p:spPr>
          <a:xfrm>
            <a:off x="6428932" y="1927226"/>
            <a:ext cx="4445580" cy="3997729"/>
          </a:xfrm>
          <a:prstGeom prst="rect">
            <a:avLst/>
          </a:prstGeom>
        </p:spPr>
      </p:pic>
      <p:sp>
        <p:nvSpPr>
          <p:cNvPr id="8" name="文本框 7">
            <a:extLst>
              <a:ext uri="{FF2B5EF4-FFF2-40B4-BE49-F238E27FC236}">
                <a16:creationId xmlns:a16="http://schemas.microsoft.com/office/drawing/2014/main" id="{3BA875CA-8066-BE2F-443B-3746920D39A5}"/>
              </a:ext>
            </a:extLst>
          </p:cNvPr>
          <p:cNvSpPr txBox="1"/>
          <p:nvPr/>
        </p:nvSpPr>
        <p:spPr>
          <a:xfrm>
            <a:off x="6428932" y="1243552"/>
            <a:ext cx="6097904" cy="461665"/>
          </a:xfrm>
          <a:prstGeom prst="rect">
            <a:avLst/>
          </a:prstGeom>
          <a:noFill/>
        </p:spPr>
        <p:txBody>
          <a:bodyPr wrap="square">
            <a:spAutoFit/>
          </a:bodyPr>
          <a:lstStyle/>
          <a:p>
            <a:r>
              <a:rPr lang="en-US" altLang="zh-CN" sz="2400" b="1" dirty="0"/>
              <a:t>Efficiency and Robustness</a:t>
            </a:r>
            <a:endParaRPr lang="zh-CN" altLang="en-US" sz="2400" b="1" dirty="0"/>
          </a:p>
        </p:txBody>
      </p:sp>
      <p:cxnSp>
        <p:nvCxnSpPr>
          <p:cNvPr id="10" name="直接连接符 9">
            <a:extLst>
              <a:ext uri="{FF2B5EF4-FFF2-40B4-BE49-F238E27FC236}">
                <a16:creationId xmlns:a16="http://schemas.microsoft.com/office/drawing/2014/main" id="{46B136ED-DF18-2ADB-0504-518B3A9E654F}"/>
              </a:ext>
            </a:extLst>
          </p:cNvPr>
          <p:cNvCxnSpPr/>
          <p:nvPr/>
        </p:nvCxnSpPr>
        <p:spPr>
          <a:xfrm>
            <a:off x="2080260" y="2434590"/>
            <a:ext cx="16802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4F4CCCC-BCAB-1D8C-0114-6858C9B6EBD2}"/>
              </a:ext>
            </a:extLst>
          </p:cNvPr>
          <p:cNvCxnSpPr/>
          <p:nvPr/>
        </p:nvCxnSpPr>
        <p:spPr>
          <a:xfrm>
            <a:off x="3078480" y="3147060"/>
            <a:ext cx="16802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430247"/>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5312</TotalTime>
  <Words>1592</Words>
  <Application>Microsoft Office PowerPoint</Application>
  <PresentationFormat>宽屏</PresentationFormat>
  <Paragraphs>162</Paragraphs>
  <Slides>31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等线</vt:lpstr>
      <vt:lpstr>Arial</vt:lpstr>
      <vt:lpstr>Wingdings</vt:lpstr>
      <vt:lpstr>A000120140530A99PPBG</vt:lpstr>
      <vt:lpstr>基于MindSpore的Falcon大模型迁移与性能研究</vt:lpstr>
      <vt:lpstr>Background</vt:lpstr>
      <vt:lpstr>Background</vt:lpstr>
      <vt:lpstr>Method</vt:lpstr>
      <vt:lpstr>Method</vt:lpstr>
      <vt:lpstr>Method</vt:lpstr>
      <vt:lpstr>Method</vt:lpstr>
      <vt:lpstr>Experiments</vt:lpstr>
      <vt:lpstr>Experiments</vt:lpstr>
      <vt:lpstr>Conclusion</vt:lpstr>
      <vt:lpstr>problem</vt:lpstr>
      <vt:lpstr>JIT&amp;AOT</vt:lpstr>
      <vt:lpstr>Polyhedral Model</vt:lpstr>
      <vt:lpstr>Polyhedral Model</vt:lpstr>
      <vt:lpstr>Polyhedral Model</vt:lpstr>
      <vt:lpstr>Polyhedral Model</vt:lpstr>
      <vt:lpstr>Polyhedral Model</vt:lpstr>
      <vt:lpstr>Polyhedral Model</vt:lpstr>
      <vt:lpstr>To be solved</vt:lpstr>
      <vt:lpstr>Triton</vt:lpstr>
      <vt:lpstr>Introduction</vt:lpstr>
      <vt:lpstr>Triton-C Language</vt:lpstr>
      <vt:lpstr>Triton-IR</vt:lpstr>
      <vt:lpstr>Triton-JIT Compiler</vt:lpstr>
      <vt:lpstr>Triton-JIT Compiler</vt:lpstr>
      <vt:lpstr>Triton-JIT Compiler</vt:lpstr>
      <vt:lpstr>Triton-JIT Compiler</vt:lpstr>
      <vt:lpstr>Triton-JIT Compiler</vt:lpstr>
      <vt:lpstr>Triton-JIT Compiler</vt:lpstr>
      <vt:lpstr>Experiments</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Jeffrey</cp:lastModifiedBy>
  <cp:revision>64</cp:revision>
  <dcterms:created xsi:type="dcterms:W3CDTF">2018-08-10T09:41:38Z</dcterms:created>
  <dcterms:modified xsi:type="dcterms:W3CDTF">2024-03-08T11:27:36Z</dcterms:modified>
</cp:coreProperties>
</file>