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15" r:id="rId3"/>
    <p:sldId id="314" r:id="rId4"/>
    <p:sldId id="319" r:id="rId5"/>
    <p:sldId id="316" r:id="rId6"/>
    <p:sldId id="317" r:id="rId7"/>
    <p:sldId id="31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5026" autoAdjust="0"/>
  </p:normalViewPr>
  <p:slideViewPr>
    <p:cSldViewPr snapToGrid="0" showGuides="1">
      <p:cViewPr varScale="1">
        <p:scale>
          <a:sx n="80" d="100"/>
          <a:sy n="8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-v.co/blog/risc-v-1/accelerating-llama-cpp-with-risc-v-vector-extension-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gerganov/llama.cpp/pull/292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eem-10xE/llama.cpp" TargetMode="External"/><Relationship Id="rId2" Type="http://schemas.openxmlformats.org/officeDocument/2006/relationships/hyperlink" Target="https://github.com/ggerganov/llama.cpp/pull/3453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8902" y="1556261"/>
            <a:ext cx="10154194" cy="1992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Llama.cpp RISC-V Support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2024.05.11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44EA5-A173-AE21-C9E1-60CEE140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Llama.cpp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1AC539-7EB9-8F89-70F7-4EB11EFA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1" y="1662668"/>
            <a:ext cx="10095238" cy="454285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A130581-5BB9-D988-8DFF-73B995060957}"/>
              </a:ext>
            </a:extLst>
          </p:cNvPr>
          <p:cNvCxnSpPr/>
          <p:nvPr/>
        </p:nvCxnSpPr>
        <p:spPr>
          <a:xfrm>
            <a:off x="1419498" y="5068389"/>
            <a:ext cx="2908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F749B1-6156-7753-F692-7DEA8FA7E651}"/>
              </a:ext>
            </a:extLst>
          </p:cNvPr>
          <p:cNvCxnSpPr>
            <a:cxnSpLocks/>
          </p:cNvCxnSpPr>
          <p:nvPr/>
        </p:nvCxnSpPr>
        <p:spPr>
          <a:xfrm>
            <a:off x="1419498" y="4759235"/>
            <a:ext cx="18897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AFD2E3-856A-9482-A906-20E4D58AA1F1}"/>
              </a:ext>
            </a:extLst>
          </p:cNvPr>
          <p:cNvCxnSpPr>
            <a:cxnSpLocks/>
          </p:cNvCxnSpPr>
          <p:nvPr/>
        </p:nvCxnSpPr>
        <p:spPr>
          <a:xfrm>
            <a:off x="1419498" y="4406538"/>
            <a:ext cx="39536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EA2809E-B0F9-8216-C652-37B90AF5B91B}"/>
              </a:ext>
            </a:extLst>
          </p:cNvPr>
          <p:cNvCxnSpPr>
            <a:cxnSpLocks/>
          </p:cNvCxnSpPr>
          <p:nvPr/>
        </p:nvCxnSpPr>
        <p:spPr>
          <a:xfrm>
            <a:off x="4428309" y="4071258"/>
            <a:ext cx="1432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B5F9CB0-5456-8085-AB2A-D484403FDCBD}"/>
              </a:ext>
            </a:extLst>
          </p:cNvPr>
          <p:cNvCxnSpPr>
            <a:cxnSpLocks/>
          </p:cNvCxnSpPr>
          <p:nvPr/>
        </p:nvCxnSpPr>
        <p:spPr>
          <a:xfrm>
            <a:off x="5617029" y="3770812"/>
            <a:ext cx="10189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84BC68-70E4-4A04-3197-7F6FB89536E7}"/>
              </a:ext>
            </a:extLst>
          </p:cNvPr>
          <p:cNvCxnSpPr>
            <a:cxnSpLocks/>
          </p:cNvCxnSpPr>
          <p:nvPr/>
        </p:nvCxnSpPr>
        <p:spPr>
          <a:xfrm>
            <a:off x="7319555" y="4759235"/>
            <a:ext cx="9797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75D7-4A92-23D5-086E-3596DFB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Llama.cpp Arch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5591AC-1FE5-3F5D-D08E-5E813A01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6" y="1854218"/>
            <a:ext cx="5895238" cy="39333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7E18D9-4763-AE9D-C620-26162EDA218F}"/>
              </a:ext>
            </a:extLst>
          </p:cNvPr>
          <p:cNvSpPr/>
          <p:nvPr/>
        </p:nvSpPr>
        <p:spPr>
          <a:xfrm>
            <a:off x="7384869" y="1837508"/>
            <a:ext cx="4188823" cy="3892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4624D4-9280-6A13-AB9D-1045FBBE3807}"/>
              </a:ext>
            </a:extLst>
          </p:cNvPr>
          <p:cNvSpPr txBox="1"/>
          <p:nvPr/>
        </p:nvSpPr>
        <p:spPr>
          <a:xfrm>
            <a:off x="7471955" y="1854218"/>
            <a:ext cx="181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Llama.cpp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85EABC-939E-8362-6156-1561F15E01CD}"/>
              </a:ext>
            </a:extLst>
          </p:cNvPr>
          <p:cNvSpPr/>
          <p:nvPr/>
        </p:nvSpPr>
        <p:spPr>
          <a:xfrm>
            <a:off x="7885613" y="2416628"/>
            <a:ext cx="3688080" cy="3313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FDF4F2-06D3-D576-F957-7D5C8112923A}"/>
              </a:ext>
            </a:extLst>
          </p:cNvPr>
          <p:cNvSpPr txBox="1"/>
          <p:nvPr/>
        </p:nvSpPr>
        <p:spPr>
          <a:xfrm>
            <a:off x="7885613" y="2419567"/>
            <a:ext cx="181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ggml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A4118D-567D-4477-1DCE-0B2BAA8682BC}"/>
              </a:ext>
            </a:extLst>
          </p:cNvPr>
          <p:cNvSpPr/>
          <p:nvPr/>
        </p:nvSpPr>
        <p:spPr>
          <a:xfrm>
            <a:off x="8377646" y="2895004"/>
            <a:ext cx="3196046" cy="2835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5550B-724D-2EE3-30A4-73FBAF44DE45}"/>
              </a:ext>
            </a:extLst>
          </p:cNvPr>
          <p:cNvSpPr txBox="1"/>
          <p:nvPr/>
        </p:nvSpPr>
        <p:spPr>
          <a:xfrm>
            <a:off x="8456025" y="2895003"/>
            <a:ext cx="181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gguf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14CE1A-8F11-2AC3-69F4-6F171C8B674C}"/>
              </a:ext>
            </a:extLst>
          </p:cNvPr>
          <p:cNvSpPr txBox="1"/>
          <p:nvPr/>
        </p:nvSpPr>
        <p:spPr>
          <a:xfrm>
            <a:off x="2669178" y="5787551"/>
            <a:ext cx="241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Code Structure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06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2831-F61E-DB99-93B3-F6D48ECA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Llama.cpp Inference Pipeline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E85BC2-6E8E-19F1-F213-DB7A82360095}"/>
              </a:ext>
            </a:extLst>
          </p:cNvPr>
          <p:cNvSpPr txBox="1"/>
          <p:nvPr/>
        </p:nvSpPr>
        <p:spPr>
          <a:xfrm>
            <a:off x="1021825" y="1263100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model file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53127-56DE-6C51-9AB4-655A8185FCD8}"/>
              </a:ext>
            </a:extLst>
          </p:cNvPr>
          <p:cNvSpPr txBox="1"/>
          <p:nvPr/>
        </p:nvSpPr>
        <p:spPr>
          <a:xfrm>
            <a:off x="1017398" y="2641308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fp16 </a:t>
            </a:r>
            <a:r>
              <a:rPr lang="en-US" altLang="zh-CN" sz="2400" dirty="0" err="1"/>
              <a:t>gguf</a:t>
            </a:r>
            <a:r>
              <a:rPr lang="en-US" altLang="zh-CN" sz="2400" dirty="0"/>
              <a:t> file</a:t>
            </a:r>
            <a:endParaRPr lang="zh-CN" altLang="en-US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17AC836-565A-C74C-2E21-7238C28A699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062427" y="1724765"/>
            <a:ext cx="4427" cy="91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0E70CE7-DF56-34D7-5572-CA8AA311CE7D}"/>
              </a:ext>
            </a:extLst>
          </p:cNvPr>
          <p:cNvSpPr txBox="1"/>
          <p:nvPr/>
        </p:nvSpPr>
        <p:spPr>
          <a:xfrm>
            <a:off x="314708" y="1697546"/>
            <a:ext cx="173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convert file</a:t>
            </a:r>
          </a:p>
          <a:p>
            <a:pPr algn="l"/>
            <a:r>
              <a:rPr lang="en-US" altLang="zh-CN" dirty="0" err="1"/>
              <a:t>path:llama.cpp</a:t>
            </a:r>
            <a:r>
              <a:rPr lang="en-US" altLang="zh-CN" dirty="0"/>
              <a:t>/convert.py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D33FB3-9809-FF17-4A59-C5D1EC7AD426}"/>
              </a:ext>
            </a:extLst>
          </p:cNvPr>
          <p:cNvSpPr txBox="1"/>
          <p:nvPr/>
        </p:nvSpPr>
        <p:spPr>
          <a:xfrm>
            <a:off x="6714655" y="1432080"/>
            <a:ext cx="3704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main file</a:t>
            </a:r>
          </a:p>
          <a:p>
            <a:pPr algn="l"/>
            <a:r>
              <a:rPr lang="fr-FR" altLang="zh-CN" sz="2400" dirty="0">
                <a:solidFill>
                  <a:srgbClr val="191B1F"/>
                </a:solidFill>
                <a:highlight>
                  <a:srgbClr val="F8F8FA"/>
                </a:highlight>
              </a:rPr>
              <a:t>path:</a:t>
            </a:r>
            <a:r>
              <a:rPr lang="fr-FR" altLang="zh-CN" sz="2400" b="0" i="0" dirty="0">
                <a:solidFill>
                  <a:srgbClr val="191B1F"/>
                </a:solidFill>
                <a:effectLst/>
                <a:highlight>
                  <a:srgbClr val="F8F8FA"/>
                </a:highlight>
              </a:rPr>
              <a:t>llama.cpp/examples/main/main.cpp</a:t>
            </a:r>
            <a:endParaRPr lang="zh-CN" altLang="en-US" sz="2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24F771-AE4C-36F2-F0F5-9F60C4566424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018208" y="1869329"/>
            <a:ext cx="683452" cy="9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E750B00-1A37-12E4-8E87-0359AB3DFF69}"/>
              </a:ext>
            </a:extLst>
          </p:cNvPr>
          <p:cNvSpPr/>
          <p:nvPr/>
        </p:nvSpPr>
        <p:spPr>
          <a:xfrm>
            <a:off x="6714655" y="1432080"/>
            <a:ext cx="4711999" cy="519638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E0F876-7AD0-14FA-B7BB-9F1894CCA059}"/>
              </a:ext>
            </a:extLst>
          </p:cNvPr>
          <p:cNvSpPr txBox="1"/>
          <p:nvPr/>
        </p:nvSpPr>
        <p:spPr>
          <a:xfrm>
            <a:off x="7759682" y="3302694"/>
            <a:ext cx="31350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llama_token_bos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:use 1 </a:t>
            </a:r>
            <a:r>
              <a:rPr lang="en-US" altLang="zh-CN" sz="2400" dirty="0" err="1"/>
              <a:t>bos</a:t>
            </a:r>
            <a:r>
              <a:rPr lang="en-US" altLang="zh-CN" sz="2400" dirty="0"/>
              <a:t> token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7F6BFA-68A4-FC36-72B6-C2A1FAC4EA3F}"/>
              </a:ext>
            </a:extLst>
          </p:cNvPr>
          <p:cNvSpPr txBox="1"/>
          <p:nvPr/>
        </p:nvSpPr>
        <p:spPr>
          <a:xfrm>
            <a:off x="8602565" y="2505873"/>
            <a:ext cx="1883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parse </a:t>
            </a:r>
            <a:r>
              <a:rPr lang="en-US" altLang="zh-CN" sz="2400" dirty="0" err="1"/>
              <a:t>args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836BE3-40B5-E913-77FF-191F32260457}"/>
              </a:ext>
            </a:extLst>
          </p:cNvPr>
          <p:cNvSpPr/>
          <p:nvPr/>
        </p:nvSpPr>
        <p:spPr>
          <a:xfrm>
            <a:off x="7759682" y="3281351"/>
            <a:ext cx="3407229" cy="16655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E5F809-1F98-AE24-90D5-BE1844B35529}"/>
              </a:ext>
            </a:extLst>
          </p:cNvPr>
          <p:cNvSpPr txBox="1"/>
          <p:nvPr/>
        </p:nvSpPr>
        <p:spPr>
          <a:xfrm>
            <a:off x="8570669" y="4128140"/>
            <a:ext cx="2460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llama_eval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:Init model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DCB13B-FD05-7417-E0AF-A1F91EFCB6E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463297" y="2863241"/>
            <a:ext cx="0" cy="41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889C223-1736-DB19-64A6-33DFCA2A3AE5}"/>
              </a:ext>
            </a:extLst>
          </p:cNvPr>
          <p:cNvSpPr/>
          <p:nvPr/>
        </p:nvSpPr>
        <p:spPr>
          <a:xfrm>
            <a:off x="7759682" y="5125099"/>
            <a:ext cx="3407229" cy="109395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703B2-2585-BF1C-DED4-FA701DA31E43}"/>
              </a:ext>
            </a:extLst>
          </p:cNvPr>
          <p:cNvSpPr txBox="1"/>
          <p:nvPr/>
        </p:nvSpPr>
        <p:spPr>
          <a:xfrm>
            <a:off x="8570669" y="5410774"/>
            <a:ext cx="2460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llama_eval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:inference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0B8C6D-CEDA-F1F4-1E42-08FF727B6F7B}"/>
              </a:ext>
            </a:extLst>
          </p:cNvPr>
          <p:cNvSpPr txBox="1"/>
          <p:nvPr/>
        </p:nvSpPr>
        <p:spPr>
          <a:xfrm>
            <a:off x="7759682" y="5126569"/>
            <a:ext cx="1400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while</a:t>
            </a:r>
            <a:endParaRPr lang="zh-CN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2C945E-A6B6-8C3A-A92F-2CCDE1DCAB4B}"/>
              </a:ext>
            </a:extLst>
          </p:cNvPr>
          <p:cNvSpPr/>
          <p:nvPr/>
        </p:nvSpPr>
        <p:spPr>
          <a:xfrm>
            <a:off x="876000" y="3420080"/>
            <a:ext cx="4823688" cy="319868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DFE52B-7050-8393-0017-03AF1400D96F}"/>
              </a:ext>
            </a:extLst>
          </p:cNvPr>
          <p:cNvSpPr txBox="1"/>
          <p:nvPr/>
        </p:nvSpPr>
        <p:spPr>
          <a:xfrm>
            <a:off x="1014795" y="3507742"/>
            <a:ext cx="3766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llama_eval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path:llama.cpp</a:t>
            </a:r>
            <a:r>
              <a:rPr lang="en-US" altLang="zh-CN" sz="2400" dirty="0"/>
              <a:t>/llama.cpp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2CA525-56CA-A48A-9F23-46E01C915E0A}"/>
              </a:ext>
            </a:extLst>
          </p:cNvPr>
          <p:cNvSpPr txBox="1"/>
          <p:nvPr/>
        </p:nvSpPr>
        <p:spPr>
          <a:xfrm>
            <a:off x="1100466" y="4595177"/>
            <a:ext cx="3695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llama_eval_internal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:different inference mode </a:t>
            </a:r>
            <a:endParaRPr lang="zh-CN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B6DB44-9199-3B58-CF6E-41E6E46E72E0}"/>
              </a:ext>
            </a:extLst>
          </p:cNvPr>
          <p:cNvSpPr/>
          <p:nvPr/>
        </p:nvSpPr>
        <p:spPr>
          <a:xfrm>
            <a:off x="1100465" y="4554569"/>
            <a:ext cx="4376881" cy="189002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8C442EC-45B9-4668-7E44-BDDF89450857}"/>
              </a:ext>
            </a:extLst>
          </p:cNvPr>
          <p:cNvSpPr txBox="1"/>
          <p:nvPr/>
        </p:nvSpPr>
        <p:spPr>
          <a:xfrm>
            <a:off x="1193043" y="5497968"/>
            <a:ext cx="4174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llama_build_graph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6754A4-E1F5-FCCB-0C44-7E41240581AF}"/>
              </a:ext>
            </a:extLst>
          </p:cNvPr>
          <p:cNvSpPr txBox="1"/>
          <p:nvPr/>
        </p:nvSpPr>
        <p:spPr>
          <a:xfrm>
            <a:off x="1137255" y="5930526"/>
            <a:ext cx="456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ggml_graph_compute_helper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73B18F6-A2CB-E999-B659-EC1DAF7E1396}"/>
              </a:ext>
            </a:extLst>
          </p:cNvPr>
          <p:cNvCxnSpPr>
            <a:cxnSpLocks/>
            <a:stCxn id="24" idx="1"/>
            <a:endCxn id="31" idx="3"/>
          </p:cNvCxnSpPr>
          <p:nvPr/>
        </p:nvCxnSpPr>
        <p:spPr>
          <a:xfrm flipH="1">
            <a:off x="5699688" y="4543639"/>
            <a:ext cx="2870981" cy="47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7956B3-80C0-04D9-54A8-93752EA28ED0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5699688" y="5019424"/>
            <a:ext cx="2870981" cy="80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48D9F4C-D50F-EA52-90C4-257221FE02B3}"/>
              </a:ext>
            </a:extLst>
          </p:cNvPr>
          <p:cNvSpPr txBox="1"/>
          <p:nvPr/>
        </p:nvSpPr>
        <p:spPr>
          <a:xfrm>
            <a:off x="4105432" y="2637143"/>
            <a:ext cx="191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int4 </a:t>
            </a:r>
            <a:r>
              <a:rPr lang="en-US" altLang="zh-CN" sz="2400" dirty="0" err="1"/>
              <a:t>gguf</a:t>
            </a:r>
            <a:r>
              <a:rPr lang="en-US" altLang="zh-CN" sz="2400" dirty="0"/>
              <a:t> file</a:t>
            </a:r>
            <a:endParaRPr lang="zh-CN" altLang="en-US" sz="2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C0F84C0-3678-DEF0-83F2-1D2208D2FEFE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3107456" y="2867976"/>
            <a:ext cx="997976" cy="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1DBFE13-C197-65B7-31DB-C1F52CCEFA9E}"/>
              </a:ext>
            </a:extLst>
          </p:cNvPr>
          <p:cNvSpPr txBox="1"/>
          <p:nvPr/>
        </p:nvSpPr>
        <p:spPr>
          <a:xfrm>
            <a:off x="2605765" y="1792343"/>
            <a:ext cx="266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quantize file</a:t>
            </a:r>
          </a:p>
          <a:p>
            <a:pPr algn="l"/>
            <a:r>
              <a:rPr lang="en-US" altLang="zh-CN" dirty="0" err="1"/>
              <a:t>path:llama.cpp</a:t>
            </a:r>
            <a:r>
              <a:rPr lang="en-US" altLang="zh-CN" dirty="0"/>
              <a:t>/example/quantize/quantize.cpp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22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1403-32D0-E327-2DC9-3F0E97E6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Llama.cpp Quantization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A7FAB-A937-9270-21C2-3F916FDE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149684"/>
            <a:ext cx="4802020" cy="52466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27A916-AAC7-1194-A2E4-0C1296A77B24}"/>
              </a:ext>
            </a:extLst>
          </p:cNvPr>
          <p:cNvSpPr txBox="1"/>
          <p:nvPr/>
        </p:nvSpPr>
        <p:spPr>
          <a:xfrm>
            <a:off x="2009882" y="6396335"/>
            <a:ext cx="241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Quant Options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780246-30E6-87CC-69A6-967F46D89646}"/>
              </a:ext>
            </a:extLst>
          </p:cNvPr>
          <p:cNvSpPr txBox="1"/>
          <p:nvPr/>
        </p:nvSpPr>
        <p:spPr>
          <a:xfrm>
            <a:off x="5878285" y="1490008"/>
            <a:ext cx="6313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数字后缀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0</a:t>
            </a:r>
            <a:r>
              <a:rPr lang="zh-CN" altLang="en-US" sz="2000" dirty="0"/>
              <a:t>：对称量化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</a:t>
            </a:r>
            <a:r>
              <a:rPr lang="zh-CN" altLang="en-US" sz="2000" dirty="0"/>
              <a:t>：偏移量化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K</a:t>
            </a:r>
            <a:r>
              <a:rPr lang="zh-CN" altLang="en-US" sz="2000" dirty="0"/>
              <a:t>后缀（</a:t>
            </a:r>
            <a:r>
              <a:rPr lang="en-US" altLang="zh-CN" sz="2000" dirty="0"/>
              <a:t>K-quants</a:t>
            </a:r>
            <a:r>
              <a:rPr lang="zh-CN" altLang="en-US" sz="2000" dirty="0"/>
              <a:t>）：二级参数量化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IQ</a:t>
            </a:r>
            <a:r>
              <a:rPr lang="zh-CN" altLang="en-US" sz="2000" dirty="0"/>
              <a:t> 前缀（</a:t>
            </a:r>
            <a:r>
              <a:rPr lang="fr-FR" altLang="zh-CN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</a:rPr>
              <a:t>gguf </a:t>
            </a:r>
            <a:r>
              <a:rPr lang="fr-FR" altLang="zh-CN" sz="2000" i="0" dirty="0">
                <a:solidFill>
                  <a:srgbClr val="191B1F"/>
                </a:solidFill>
                <a:effectLst/>
                <a:highlight>
                  <a:srgbClr val="FFFFFF"/>
                </a:highlight>
              </a:rPr>
              <a:t>importance matrix (imatrix) quants</a:t>
            </a:r>
            <a:r>
              <a:rPr lang="zh-CN" altLang="en-US" sz="2000" dirty="0"/>
              <a:t>）：通过</a:t>
            </a:r>
            <a:r>
              <a:rPr lang="en-US" altLang="zh-CN" sz="2000" dirty="0" err="1"/>
              <a:t>imatrix</a:t>
            </a:r>
            <a:r>
              <a:rPr lang="zh-CN" altLang="en-US" sz="2000" dirty="0"/>
              <a:t>进行不规则映射，用于低位量化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83CC86-64A1-F52B-3F00-90B7983D8B28}"/>
              </a:ext>
            </a:extLst>
          </p:cNvPr>
          <p:cNvSpPr txBox="1"/>
          <p:nvPr/>
        </p:nvSpPr>
        <p:spPr>
          <a:xfrm>
            <a:off x="6072809" y="3670031"/>
            <a:ext cx="5631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Vanilla</a:t>
            </a:r>
            <a:r>
              <a:rPr lang="zh-CN" altLang="en-US" sz="2000" dirty="0"/>
              <a:t>量化步骤：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分块，分为</a:t>
            </a:r>
            <a:r>
              <a:rPr lang="en-US" altLang="zh-CN" sz="2000" dirty="0"/>
              <a:t>chunk</a:t>
            </a:r>
            <a:r>
              <a:rPr lang="zh-CN" altLang="en-US" sz="2000" dirty="0"/>
              <a:t>和</a:t>
            </a:r>
            <a:r>
              <a:rPr lang="en-US" altLang="zh-CN" sz="2000" dirty="0"/>
              <a:t>block</a:t>
            </a:r>
            <a:r>
              <a:rPr lang="zh-CN" altLang="en-US" sz="2000" dirty="0"/>
              <a:t>，可以并行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block</a:t>
            </a:r>
            <a:r>
              <a:rPr lang="zh-CN" altLang="en-US" sz="2000" dirty="0"/>
              <a:t>内求</a:t>
            </a:r>
            <a:r>
              <a:rPr lang="en-US" altLang="zh-CN" sz="2000" dirty="0"/>
              <a:t>|max|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根据</a:t>
            </a:r>
            <a:r>
              <a:rPr lang="en-US" altLang="zh-CN" sz="2000" dirty="0"/>
              <a:t>max</a:t>
            </a:r>
            <a:r>
              <a:rPr lang="zh-CN" altLang="en-US" sz="2000" dirty="0"/>
              <a:t>求放缩系数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round</a:t>
            </a:r>
            <a:r>
              <a:rPr lang="zh-CN" altLang="en-US" sz="2000" dirty="0"/>
              <a:t>映射为</a:t>
            </a:r>
            <a:r>
              <a:rPr lang="en-US" altLang="zh-CN" sz="2000" dirty="0"/>
              <a:t>int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3E16FB-DE6D-6408-8E51-A80C15370DC8}"/>
              </a:ext>
            </a:extLst>
          </p:cNvPr>
          <p:cNvSpPr txBox="1"/>
          <p:nvPr/>
        </p:nvSpPr>
        <p:spPr>
          <a:xfrm>
            <a:off x="6096000" y="5467815"/>
            <a:ext cx="5631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量化特点：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均为</a:t>
            </a:r>
            <a:r>
              <a:rPr lang="en-US" altLang="zh-CN" sz="2000" dirty="0"/>
              <a:t>WxA16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方法稳定实用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缺乏论文支撑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C4A0AB-20CA-A945-036D-4E16A73FBCBB}"/>
              </a:ext>
            </a:extLst>
          </p:cNvPr>
          <p:cNvSpPr txBox="1"/>
          <p:nvPr/>
        </p:nvSpPr>
        <p:spPr>
          <a:xfrm>
            <a:off x="8888564" y="5898701"/>
            <a:ext cx="317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Offline Quantization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986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049EF-01B3-D81F-C5AE-3EFC82C5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Llama.cpp RVV Support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EAF58-EE75-88BD-31F5-D75B0B82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82" y="3795066"/>
            <a:ext cx="2552381" cy="245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0CAAFE-1008-6029-2242-30E5936DAB32}"/>
              </a:ext>
            </a:extLst>
          </p:cNvPr>
          <p:cNvSpPr txBox="1"/>
          <p:nvPr/>
        </p:nvSpPr>
        <p:spPr>
          <a:xfrm>
            <a:off x="4970099" y="6495677"/>
            <a:ext cx="1021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effectLst/>
                <a:hlinkClick r:id="rId3"/>
              </a:rPr>
              <a:t>https://cloud-v.co/blog/risc-v-1/accelerating-llama-cpp-with-risc-v-vector-extension-3</a:t>
            </a:r>
            <a:endParaRPr lang="en-US" altLang="zh-CN" sz="1400" i="1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87D04B-5280-50DB-5576-05E3191882DA}"/>
              </a:ext>
            </a:extLst>
          </p:cNvPr>
          <p:cNvSpPr txBox="1"/>
          <p:nvPr/>
        </p:nvSpPr>
        <p:spPr>
          <a:xfrm>
            <a:off x="997129" y="1253821"/>
            <a:ext cx="241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RVV Support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6BFBA-1715-5822-9737-FBC0007CFD68}"/>
              </a:ext>
            </a:extLst>
          </p:cNvPr>
          <p:cNvSpPr txBox="1"/>
          <p:nvPr/>
        </p:nvSpPr>
        <p:spPr>
          <a:xfrm>
            <a:off x="815009" y="6293307"/>
            <a:ext cx="338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riscv</a:t>
            </a:r>
            <a:r>
              <a:rPr lang="en-US" altLang="zh-CN" sz="2400" dirty="0"/>
              <a:t> code in llama.cpp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3E1095-8937-CEF4-6C92-550521F12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77" y="1192106"/>
            <a:ext cx="6492245" cy="102245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16B313-ECDF-B276-853B-DE33BA9262BC}"/>
              </a:ext>
            </a:extLst>
          </p:cNvPr>
          <p:cNvCxnSpPr>
            <a:cxnSpLocks/>
          </p:cNvCxnSpPr>
          <p:nvPr/>
        </p:nvCxnSpPr>
        <p:spPr>
          <a:xfrm>
            <a:off x="4676503" y="1682526"/>
            <a:ext cx="32570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CC265B3-5A7D-F7E1-C585-A768C17971DC}"/>
              </a:ext>
            </a:extLst>
          </p:cNvPr>
          <p:cNvSpPr txBox="1"/>
          <p:nvPr/>
        </p:nvSpPr>
        <p:spPr>
          <a:xfrm>
            <a:off x="1045421" y="19477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Related Functions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ggml_vec_dot_q4_0_q4_0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ggml_vec_dot_q4_1_q8_1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ggml_vec_dot_q5_0_q8_0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ggml_vec_dot_q5_1_q8_1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ggml_vec_dot_q8_0_q8_0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47F88C0-4C0B-8325-9CF8-10F4750EA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694" y="2186111"/>
            <a:ext cx="5680479" cy="376613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84E9DC2-A4D0-C0A6-4A3B-A520CBD2F009}"/>
              </a:ext>
            </a:extLst>
          </p:cNvPr>
          <p:cNvSpPr txBox="1"/>
          <p:nvPr/>
        </p:nvSpPr>
        <p:spPr>
          <a:xfrm>
            <a:off x="4970098" y="5972457"/>
            <a:ext cx="682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hlinkClick r:id="rId6"/>
              </a:rPr>
              <a:t>[GGML] Added RISC-V Vector Intrinsics Support by Tameem-10xE · Pull Request #2929 · </a:t>
            </a:r>
            <a:r>
              <a:rPr lang="en-US" altLang="zh-CN" sz="1400" i="1" dirty="0" err="1">
                <a:hlinkClick r:id="rId6"/>
              </a:rPr>
              <a:t>ggerganov</a:t>
            </a:r>
            <a:r>
              <a:rPr lang="en-US" altLang="zh-CN" sz="1400" i="1" dirty="0">
                <a:hlinkClick r:id="rId6"/>
              </a:rPr>
              <a:t>/llama.cpp (github.com)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3260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D232-9854-6521-14CD-35C30C22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Llama.cpp RISC-V K-Quants Support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54FCB-891C-4024-77E3-3ED612CFCD74}"/>
              </a:ext>
            </a:extLst>
          </p:cNvPr>
          <p:cNvSpPr txBox="1"/>
          <p:nvPr/>
        </p:nvSpPr>
        <p:spPr>
          <a:xfrm>
            <a:off x="815009" y="42084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Optimized Previous Functions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ggml_vec_dot_q4_0_q8_0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ggml_vec_dot_q4_1_q8_1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ggml_vec_dot_q5_0_q8_0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ggml_vec_dot_q5_1_q8_1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88BB4A-BF61-9DE7-E495-0FBFF7B2664A}"/>
              </a:ext>
            </a:extLst>
          </p:cNvPr>
          <p:cNvSpPr txBox="1"/>
          <p:nvPr/>
        </p:nvSpPr>
        <p:spPr>
          <a:xfrm>
            <a:off x="815009" y="13287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Newly Support Functions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ggml_vec_dot_q2_K_q8_K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ggml_vec_dot_q3_K_q8_K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ggml_vec_dot_q6_K_q8_K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quantize_row_q8_0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quantize_row_q8_1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763E5-1FF6-B130-8871-4E552030BB96}"/>
              </a:ext>
            </a:extLst>
          </p:cNvPr>
          <p:cNvSpPr txBox="1"/>
          <p:nvPr/>
        </p:nvSpPr>
        <p:spPr>
          <a:xfrm>
            <a:off x="4676503" y="5765393"/>
            <a:ext cx="7515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hlinkClick r:id="rId2"/>
              </a:rPr>
              <a:t>Added RISC-V Vector Support for K-Quants and improved the existing intrinsics by Tameem-10xE · Pull Request #3453 · </a:t>
            </a:r>
            <a:r>
              <a:rPr lang="en-US" altLang="zh-CN" sz="1400" i="1" dirty="0" err="1">
                <a:hlinkClick r:id="rId2"/>
              </a:rPr>
              <a:t>ggerganov</a:t>
            </a:r>
            <a:r>
              <a:rPr lang="en-US" altLang="zh-CN" sz="1400" i="1" dirty="0">
                <a:hlinkClick r:id="rId2"/>
              </a:rPr>
              <a:t>/llama.cpp (github.com)</a:t>
            </a:r>
            <a:endParaRPr lang="zh-CN" altLang="en-US" sz="1400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B9BCA1-5D6E-8849-5E60-1D8B72B9D182}"/>
              </a:ext>
            </a:extLst>
          </p:cNvPr>
          <p:cNvSpPr txBox="1"/>
          <p:nvPr/>
        </p:nvSpPr>
        <p:spPr>
          <a:xfrm>
            <a:off x="4676503" y="53780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effectLst/>
                <a:hlinkClick r:id="rId3"/>
              </a:rPr>
              <a:t>https://github.com/Tameem-10xE/llama.cpp</a:t>
            </a:r>
            <a:endParaRPr lang="en-US" altLang="zh-CN" sz="1400" i="1" dirty="0"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085E90-CE4F-372D-A007-EF94449C79CC}"/>
              </a:ext>
            </a:extLst>
          </p:cNvPr>
          <p:cNvSpPr txBox="1"/>
          <p:nvPr/>
        </p:nvSpPr>
        <p:spPr>
          <a:xfrm>
            <a:off x="5108336" y="3054993"/>
            <a:ext cx="7223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有效性与框架适配度（已弃用）</a:t>
            </a:r>
            <a:endParaRPr lang="en-US" altLang="zh-CN" sz="2400" dirty="0"/>
          </a:p>
          <a:p>
            <a:r>
              <a:rPr lang="en-US" altLang="zh-CN" sz="2400" dirty="0"/>
              <a:t>Matrix extension support </a:t>
            </a:r>
            <a:r>
              <a:rPr lang="en-US" altLang="zh-CN" sz="2400" dirty="0" err="1"/>
              <a:t>ggml</a:t>
            </a:r>
            <a:r>
              <a:rPr lang="en-US" altLang="zh-CN" sz="2400" dirty="0"/>
              <a:t> format</a:t>
            </a:r>
          </a:p>
          <a:p>
            <a:pPr algn="l"/>
            <a:r>
              <a:rPr lang="en-US" altLang="zh-CN" sz="2400" dirty="0"/>
              <a:t>qemu-riscv64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907E28-9A70-B889-51FC-DFFD05D794AC}"/>
              </a:ext>
            </a:extLst>
          </p:cNvPr>
          <p:cNvSpPr txBox="1"/>
          <p:nvPr/>
        </p:nvSpPr>
        <p:spPr>
          <a:xfrm>
            <a:off x="951411" y="6027003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by fractional LMUL(i.e. 1/2)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5216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8551</TotalTime>
  <Words>530</Words>
  <Application>Microsoft Office PowerPoint</Application>
  <PresentationFormat>宽屏</PresentationFormat>
  <Paragraphs>83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Arial</vt:lpstr>
      <vt:lpstr>A000120140530A99PPBG</vt:lpstr>
      <vt:lpstr>Llama.cpp RISC-V Support</vt:lpstr>
      <vt:lpstr>What is Llama.cpp</vt:lpstr>
      <vt:lpstr>Llama.cpp Arch</vt:lpstr>
      <vt:lpstr>Llama.cpp Inference Pipeline</vt:lpstr>
      <vt:lpstr>Llama.cpp Quantization</vt:lpstr>
      <vt:lpstr>Llama.cpp RVV Support</vt:lpstr>
      <vt:lpstr>Llama.cpp RISC-V K-Quants Support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76</cp:revision>
  <dcterms:created xsi:type="dcterms:W3CDTF">2018-08-10T09:41:38Z</dcterms:created>
  <dcterms:modified xsi:type="dcterms:W3CDTF">2024-05-11T07:29:46Z</dcterms:modified>
</cp:coreProperties>
</file>