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99" r:id="rId3"/>
    <p:sldId id="301" r:id="rId4"/>
    <p:sldId id="298" r:id="rId5"/>
    <p:sldId id="302" r:id="rId6"/>
    <p:sldId id="303" r:id="rId7"/>
    <p:sldId id="27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6" autoAdjust="0"/>
    <p:restoredTop sz="79924" autoAdjust="0"/>
  </p:normalViewPr>
  <p:slideViewPr>
    <p:cSldViewPr snapToGrid="0" showGuides="1">
      <p:cViewPr varScale="1">
        <p:scale>
          <a:sx n="110" d="100"/>
          <a:sy n="110" d="100"/>
        </p:scale>
        <p:origin x="4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2024/3/16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2024/3/16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2024/3/16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2024/3/16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2024/3/16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2024/3/16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基于</a:t>
            </a:r>
            <a:r>
              <a:rPr lang="en-US" altLang="zh-CN" b="1" dirty="0"/>
              <a:t>MindSpore</a:t>
            </a:r>
            <a:r>
              <a:rPr lang="zh-CN" altLang="en-US" b="1" dirty="0"/>
              <a:t>的</a:t>
            </a:r>
            <a:r>
              <a:rPr lang="en-US" altLang="zh-CN" b="1" dirty="0"/>
              <a:t>Falcon</a:t>
            </a:r>
            <a:r>
              <a:rPr lang="zh-CN" altLang="en-US" b="1" dirty="0"/>
              <a:t>大模型迁移与性能研究</a:t>
            </a:r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E53391-BBA8-D57E-7641-BDA515C31DE8}"/>
              </a:ext>
            </a:extLst>
          </p:cNvPr>
          <p:cNvSpPr txBox="1"/>
          <p:nvPr/>
        </p:nvSpPr>
        <p:spPr>
          <a:xfrm>
            <a:off x="4139513" y="6242447"/>
            <a:ext cx="39129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曾子瑄</a:t>
            </a:r>
            <a:endParaRPr lang="en-US" altLang="zh-CN" sz="2000" dirty="0">
              <a:latin typeface="+mn-ea"/>
            </a:endParaRPr>
          </a:p>
          <a:p>
            <a:pPr algn="ctr"/>
            <a:r>
              <a:rPr lang="en-US" altLang="zh-CN" dirty="0">
                <a:latin typeface="+mn-ea"/>
              </a:rPr>
              <a:t>2024.03.16</a:t>
            </a:r>
            <a:endParaRPr lang="zh-CN" altLang="en-US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C2EFCD-EFDC-32E5-269A-C40FE3CE6DBB}"/>
              </a:ext>
            </a:extLst>
          </p:cNvPr>
          <p:cNvSpPr txBox="1"/>
          <p:nvPr/>
        </p:nvSpPr>
        <p:spPr>
          <a:xfrm>
            <a:off x="5398011" y="5780782"/>
            <a:ext cx="1595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Week 18</a:t>
            </a:r>
            <a:endParaRPr lang="zh-CN" altLang="en-US" sz="2400" b="1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CA41BE9F-F188-9F99-99D2-0C3E30548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1bit quantization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9195F16-B381-657C-8B8C-08D78820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Quantization algorithm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7B54AC-8351-8124-097B-F880B250E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890" y="5429375"/>
            <a:ext cx="3446486" cy="12715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0E75FB7-F47C-8899-ED5A-3A37975F1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335" y="4578257"/>
            <a:ext cx="5305446" cy="56568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41B27DC-43CC-F3A3-CB96-25318C829BF6}"/>
              </a:ext>
            </a:extLst>
          </p:cNvPr>
          <p:cNvSpPr txBox="1"/>
          <p:nvPr/>
        </p:nvSpPr>
        <p:spPr>
          <a:xfrm>
            <a:off x="192175" y="2616335"/>
            <a:ext cx="1101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err="1"/>
              <a:t>BitNet</a:t>
            </a:r>
            <a:endParaRPr lang="zh-CN" altLang="en-US" sz="20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2F0CF1C-838C-02ED-F17B-ED87EB2AD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600" y="1081139"/>
            <a:ext cx="9424852" cy="343752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649438C-318D-3277-7926-CC6C36150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642" y="4841740"/>
            <a:ext cx="3089963" cy="187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0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9195F16-B381-657C-8B8C-08D78820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Quantization algorithm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7B54AC-8351-8124-097B-F880B250E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09" y="5161904"/>
            <a:ext cx="3446486" cy="12715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0E75FB7-F47C-8899-ED5A-3A37975F1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10" y="4578257"/>
            <a:ext cx="5305446" cy="56568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5F526DF-9C7A-BE56-9974-F3DC0D348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956" y="4578257"/>
            <a:ext cx="3740576" cy="134885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41B27DC-43CC-F3A3-CB96-25318C829BF6}"/>
              </a:ext>
            </a:extLst>
          </p:cNvPr>
          <p:cNvSpPr txBox="1"/>
          <p:nvPr/>
        </p:nvSpPr>
        <p:spPr>
          <a:xfrm>
            <a:off x="1987539" y="6391753"/>
            <a:ext cx="1101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err="1"/>
              <a:t>BitNet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5C2A3E-19B0-2CB5-487F-B215AEF0D3A7}"/>
              </a:ext>
            </a:extLst>
          </p:cNvPr>
          <p:cNvSpPr txBox="1"/>
          <p:nvPr/>
        </p:nvSpPr>
        <p:spPr>
          <a:xfrm>
            <a:off x="6446528" y="6191698"/>
            <a:ext cx="1755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BitNet</a:t>
            </a:r>
            <a:r>
              <a:rPr lang="en-US" altLang="zh-CN" sz="2000" dirty="0"/>
              <a:t> b1.58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5C625B7-4537-EE1B-A1AB-40C19A210915}"/>
              </a:ext>
            </a:extLst>
          </p:cNvPr>
          <p:cNvSpPr txBox="1"/>
          <p:nvPr/>
        </p:nvSpPr>
        <p:spPr>
          <a:xfrm>
            <a:off x="9197845" y="4874333"/>
            <a:ext cx="30412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Quantization Function</a:t>
            </a:r>
          </a:p>
          <a:p>
            <a:r>
              <a:rPr lang="en-US" altLang="zh-CN" dirty="0" err="1"/>
              <a:t>LLaMA</a:t>
            </a:r>
            <a:r>
              <a:rPr lang="en-US" altLang="zh-CN" dirty="0"/>
              <a:t>-alike Components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48CE95-C8F6-DE4F-36B8-434AF9FBB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3864" y="1185584"/>
            <a:ext cx="7306365" cy="336139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0733B63-7F46-8279-4CB2-96AE7098F171}"/>
              </a:ext>
            </a:extLst>
          </p:cNvPr>
          <p:cNvSpPr txBox="1"/>
          <p:nvPr/>
        </p:nvSpPr>
        <p:spPr>
          <a:xfrm>
            <a:off x="9581000" y="2866281"/>
            <a:ext cx="2274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sparse optimization?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80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9195F16-B381-657C-8B8C-08D78820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Quantization algorithm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BA6AF4-FEE5-F939-9BD9-62F3D7AA1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283" y="3404116"/>
            <a:ext cx="2733333" cy="11619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CC3045-9851-5290-546E-BF9D1E203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144" y="1155527"/>
            <a:ext cx="8233839" cy="215363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5667F80-EAEE-6DF8-EC34-D733F70F05ED}"/>
              </a:ext>
            </a:extLst>
          </p:cNvPr>
          <p:cNvSpPr txBox="1"/>
          <p:nvPr/>
        </p:nvSpPr>
        <p:spPr>
          <a:xfrm>
            <a:off x="7447159" y="3578879"/>
            <a:ext cx="30547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SVID</a:t>
            </a:r>
          </a:p>
          <a:p>
            <a:r>
              <a:rPr lang="en-US" altLang="zh-CN" sz="2000" dirty="0"/>
              <a:t>Knowledge Transfer</a:t>
            </a:r>
            <a:endParaRPr lang="zh-CN" altLang="en-US" sz="2000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89F629A-F267-950C-22EF-472C84239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489" y="4461518"/>
            <a:ext cx="5375325" cy="229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95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5389D42-5B10-5D3B-DACA-EC8AF65C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46EF458-3C13-A144-EC99-ECE8DC281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00" y="5673048"/>
            <a:ext cx="8168232" cy="100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D34E1BD-3720-A8A0-B011-CECB74A252ED}"/>
              </a:ext>
            </a:extLst>
          </p:cNvPr>
          <p:cNvSpPr txBox="1"/>
          <p:nvPr/>
        </p:nvSpPr>
        <p:spPr>
          <a:xfrm>
            <a:off x="8726741" y="1570840"/>
            <a:ext cx="39188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LLMs on Edge and Mobile</a:t>
            </a:r>
          </a:p>
          <a:p>
            <a:r>
              <a:rPr lang="en-US" altLang="zh-CN" dirty="0"/>
              <a:t>New Hardware for 1-bit LLMs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DFF777-7B7F-7FEC-3304-5F9575C83E86}"/>
              </a:ext>
            </a:extLst>
          </p:cNvPr>
          <p:cNvSpPr txBox="1"/>
          <p:nvPr/>
        </p:nvSpPr>
        <p:spPr>
          <a:xfrm>
            <a:off x="8726741" y="2535536"/>
            <a:ext cx="34043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……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17B12F1-9B99-C8AF-85BE-15569448E93A}"/>
              </a:ext>
            </a:extLst>
          </p:cNvPr>
          <p:cNvSpPr txBox="1"/>
          <p:nvPr/>
        </p:nvSpPr>
        <p:spPr>
          <a:xfrm>
            <a:off x="8726740" y="4459587"/>
            <a:ext cx="3305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FPGA+custom</a:t>
            </a:r>
            <a:r>
              <a:rPr lang="en-US" altLang="zh-CN" dirty="0"/>
              <a:t> architecture</a:t>
            </a:r>
          </a:p>
          <a:p>
            <a:r>
              <a:rPr lang="en-US" altLang="zh-CN" dirty="0"/>
              <a:t>GPU/</a:t>
            </a:r>
            <a:r>
              <a:rPr lang="en-US" altLang="zh-CN" dirty="0" err="1"/>
              <a:t>CPU+custom</a:t>
            </a:r>
            <a:r>
              <a:rPr lang="en-US" altLang="zh-CN" dirty="0"/>
              <a:t> operator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0E97A0D-D401-9561-FA0C-440B3EF363A1}"/>
              </a:ext>
            </a:extLst>
          </p:cNvPr>
          <p:cNvSpPr txBox="1"/>
          <p:nvPr/>
        </p:nvSpPr>
        <p:spPr>
          <a:xfrm>
            <a:off x="509452" y="1446771"/>
            <a:ext cx="1423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FP16 Weight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11F8BB8-6F6D-0410-D182-09003A2E330D}"/>
              </a:ext>
            </a:extLst>
          </p:cNvPr>
          <p:cNvSpPr txBox="1"/>
          <p:nvPr/>
        </p:nvSpPr>
        <p:spPr>
          <a:xfrm>
            <a:off x="1741713" y="1446772"/>
            <a:ext cx="1606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FP16 Activation</a:t>
            </a:r>
            <a:endParaRPr lang="zh-CN" altLang="en-US" sz="14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9C961B2-0A91-0F6C-38A6-55E4653FD8E7}"/>
              </a:ext>
            </a:extLst>
          </p:cNvPr>
          <p:cNvSpPr/>
          <p:nvPr/>
        </p:nvSpPr>
        <p:spPr>
          <a:xfrm>
            <a:off x="815009" y="2221634"/>
            <a:ext cx="2076237" cy="33855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Multiplication(FP16)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FB34A0C-BD01-3B71-DC2B-7121E94F5E86}"/>
              </a:ext>
            </a:extLst>
          </p:cNvPr>
          <p:cNvSpPr/>
          <p:nvPr/>
        </p:nvSpPr>
        <p:spPr>
          <a:xfrm>
            <a:off x="3342497" y="2958874"/>
            <a:ext cx="2076237" cy="33855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Multiplication(FP16)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10F111D-753A-1FF1-8B8F-040A165A9BC4}"/>
              </a:ext>
            </a:extLst>
          </p:cNvPr>
          <p:cNvSpPr/>
          <p:nvPr/>
        </p:nvSpPr>
        <p:spPr>
          <a:xfrm>
            <a:off x="5869985" y="2221634"/>
            <a:ext cx="2076237" cy="33855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Multiplication(INT1)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B162808-305F-7A6B-33D7-24B8FC92C428}"/>
              </a:ext>
            </a:extLst>
          </p:cNvPr>
          <p:cNvSpPr/>
          <p:nvPr/>
        </p:nvSpPr>
        <p:spPr>
          <a:xfrm>
            <a:off x="815009" y="2951482"/>
            <a:ext cx="2076237" cy="33855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Accumulation(FP16)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CD60D2C-A3A9-893E-5631-B431423A891F}"/>
              </a:ext>
            </a:extLst>
          </p:cNvPr>
          <p:cNvCxnSpPr>
            <a:stCxn id="16" idx="2"/>
          </p:cNvCxnSpPr>
          <p:nvPr/>
        </p:nvCxnSpPr>
        <p:spPr>
          <a:xfrm>
            <a:off x="1221377" y="1754548"/>
            <a:ext cx="0" cy="41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1396D6C-AB30-57EE-EC98-93F410146624}"/>
              </a:ext>
            </a:extLst>
          </p:cNvPr>
          <p:cNvCxnSpPr>
            <a:stCxn id="17" idx="2"/>
          </p:cNvCxnSpPr>
          <p:nvPr/>
        </p:nvCxnSpPr>
        <p:spPr>
          <a:xfrm flipH="1">
            <a:off x="2545078" y="1754549"/>
            <a:ext cx="1" cy="44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32C66D8-EA60-9E4A-F8C7-20B049A00D72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>
            <a:off x="1853128" y="2560188"/>
            <a:ext cx="0" cy="39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EC2F605-0060-19C8-6DA7-5F718922B09B}"/>
              </a:ext>
            </a:extLst>
          </p:cNvPr>
          <p:cNvSpPr txBox="1"/>
          <p:nvPr/>
        </p:nvSpPr>
        <p:spPr>
          <a:xfrm>
            <a:off x="1922796" y="2586676"/>
            <a:ext cx="69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FP16</a:t>
            </a:r>
            <a:endParaRPr lang="zh-CN" altLang="en-US" sz="1400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832A37D-5BEC-AFCA-64BC-FD10EB2B4E7B}"/>
              </a:ext>
            </a:extLst>
          </p:cNvPr>
          <p:cNvCxnSpPr>
            <a:cxnSpLocks/>
            <a:stCxn id="21" idx="2"/>
            <a:endCxn id="32" idx="0"/>
          </p:cNvCxnSpPr>
          <p:nvPr/>
        </p:nvCxnSpPr>
        <p:spPr>
          <a:xfrm flipH="1">
            <a:off x="1853127" y="3290036"/>
            <a:ext cx="1" cy="1661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E1ED678-8D7D-B335-0822-BE1FC6093B3B}"/>
              </a:ext>
            </a:extLst>
          </p:cNvPr>
          <p:cNvSpPr txBox="1"/>
          <p:nvPr/>
        </p:nvSpPr>
        <p:spPr>
          <a:xfrm>
            <a:off x="1049761" y="4952029"/>
            <a:ext cx="1606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FP16 Activation</a:t>
            </a:r>
            <a:endParaRPr lang="zh-CN" altLang="en-US" sz="14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47CE8D6-350C-5EE9-46CE-EFFA355A2853}"/>
              </a:ext>
            </a:extLst>
          </p:cNvPr>
          <p:cNvSpPr txBox="1"/>
          <p:nvPr/>
        </p:nvSpPr>
        <p:spPr>
          <a:xfrm>
            <a:off x="3104602" y="1446620"/>
            <a:ext cx="1423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INT1 Weight</a:t>
            </a:r>
            <a:endParaRPr lang="zh-CN" altLang="en-US" sz="14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8259A4E-9993-D4D2-7350-F4CF6DD97BF5}"/>
              </a:ext>
            </a:extLst>
          </p:cNvPr>
          <p:cNvSpPr txBox="1"/>
          <p:nvPr/>
        </p:nvSpPr>
        <p:spPr>
          <a:xfrm>
            <a:off x="4262133" y="1444599"/>
            <a:ext cx="1423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INT8 Activation</a:t>
            </a:r>
            <a:endParaRPr lang="zh-CN" altLang="en-US" sz="1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578E17B-B8CD-3CE6-6503-C8964101C8D1}"/>
              </a:ext>
            </a:extLst>
          </p:cNvPr>
          <p:cNvCxnSpPr>
            <a:stCxn id="33" idx="2"/>
          </p:cNvCxnSpPr>
          <p:nvPr/>
        </p:nvCxnSpPr>
        <p:spPr>
          <a:xfrm>
            <a:off x="3816527" y="1754397"/>
            <a:ext cx="0" cy="44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06B4C27-17F2-56C7-3B36-67EE34353D15}"/>
              </a:ext>
            </a:extLst>
          </p:cNvPr>
          <p:cNvCxnSpPr>
            <a:stCxn id="34" idx="2"/>
          </p:cNvCxnSpPr>
          <p:nvPr/>
        </p:nvCxnSpPr>
        <p:spPr>
          <a:xfrm>
            <a:off x="4974058" y="1752376"/>
            <a:ext cx="0" cy="44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BFCCC0A3-D2B6-8064-8DE3-953AE17F5478}"/>
              </a:ext>
            </a:extLst>
          </p:cNvPr>
          <p:cNvSpPr/>
          <p:nvPr/>
        </p:nvSpPr>
        <p:spPr>
          <a:xfrm>
            <a:off x="3342497" y="2208781"/>
            <a:ext cx="2076237" cy="33855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Dequantize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FF88EA1-DCB0-36A9-CC4B-F7CE79043986}"/>
              </a:ext>
            </a:extLst>
          </p:cNvPr>
          <p:cNvCxnSpPr>
            <a:stCxn id="41" idx="2"/>
            <a:endCxn id="19" idx="0"/>
          </p:cNvCxnSpPr>
          <p:nvPr/>
        </p:nvCxnSpPr>
        <p:spPr>
          <a:xfrm>
            <a:off x="4380616" y="2547335"/>
            <a:ext cx="0" cy="41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E9FE9EF-DDAF-69B8-1058-C0941D31B0AE}"/>
              </a:ext>
            </a:extLst>
          </p:cNvPr>
          <p:cNvSpPr txBox="1"/>
          <p:nvPr/>
        </p:nvSpPr>
        <p:spPr>
          <a:xfrm>
            <a:off x="4441832" y="2586675"/>
            <a:ext cx="69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FP16</a:t>
            </a:r>
            <a:endParaRPr lang="zh-CN" altLang="en-US" sz="1400" dirty="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36E03B91-E3B4-8B64-CF82-4D9786636E4F}"/>
              </a:ext>
            </a:extLst>
          </p:cNvPr>
          <p:cNvSpPr/>
          <p:nvPr/>
        </p:nvSpPr>
        <p:spPr>
          <a:xfrm>
            <a:off x="3342494" y="3712351"/>
            <a:ext cx="2076237" cy="33855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Accumulation(FP16)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353DFE3-6435-6B38-A4CF-CB9FCAE56D25}"/>
              </a:ext>
            </a:extLst>
          </p:cNvPr>
          <p:cNvCxnSpPr>
            <a:cxnSpLocks/>
            <a:stCxn id="19" idx="2"/>
            <a:endCxn id="45" idx="0"/>
          </p:cNvCxnSpPr>
          <p:nvPr/>
        </p:nvCxnSpPr>
        <p:spPr>
          <a:xfrm flipH="1">
            <a:off x="4380613" y="3297428"/>
            <a:ext cx="3" cy="41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4E4E6C0-232F-F0F7-18CC-1C58FF7D3BB4}"/>
              </a:ext>
            </a:extLst>
          </p:cNvPr>
          <p:cNvSpPr txBox="1"/>
          <p:nvPr/>
        </p:nvSpPr>
        <p:spPr>
          <a:xfrm>
            <a:off x="4441832" y="3382944"/>
            <a:ext cx="69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FP16</a:t>
            </a:r>
            <a:endParaRPr lang="zh-CN" altLang="en-US" sz="1400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6A78F9E9-28B5-0876-AAD0-BD9446ADDED1}"/>
              </a:ext>
            </a:extLst>
          </p:cNvPr>
          <p:cNvSpPr/>
          <p:nvPr/>
        </p:nvSpPr>
        <p:spPr>
          <a:xfrm>
            <a:off x="3342495" y="4459587"/>
            <a:ext cx="2076237" cy="33855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Requantize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FF71F2B-5954-DA33-CA61-6B85BD8F659A}"/>
              </a:ext>
            </a:extLst>
          </p:cNvPr>
          <p:cNvCxnSpPr>
            <a:stCxn id="45" idx="2"/>
            <a:endCxn id="51" idx="0"/>
          </p:cNvCxnSpPr>
          <p:nvPr/>
        </p:nvCxnSpPr>
        <p:spPr>
          <a:xfrm>
            <a:off x="4380613" y="4050905"/>
            <a:ext cx="1" cy="408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E1C377E2-CAE9-1B57-D2C2-B58C1F65C93C}"/>
              </a:ext>
            </a:extLst>
          </p:cNvPr>
          <p:cNvSpPr txBox="1"/>
          <p:nvPr/>
        </p:nvSpPr>
        <p:spPr>
          <a:xfrm>
            <a:off x="4441832" y="4123150"/>
            <a:ext cx="69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FP16</a:t>
            </a:r>
            <a:endParaRPr lang="zh-CN" altLang="en-US" sz="1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EAC39F7-F605-C563-A720-4A4AF0FBEE08}"/>
              </a:ext>
            </a:extLst>
          </p:cNvPr>
          <p:cNvSpPr txBox="1"/>
          <p:nvPr/>
        </p:nvSpPr>
        <p:spPr>
          <a:xfrm>
            <a:off x="3577246" y="4953359"/>
            <a:ext cx="1606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W1A8 Activation</a:t>
            </a:r>
            <a:endParaRPr lang="zh-CN" altLang="en-US" sz="1400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C55172F-8A4E-5E8A-3CF0-70F3D41797FA}"/>
              </a:ext>
            </a:extLst>
          </p:cNvPr>
          <p:cNvCxnSpPr>
            <a:stCxn id="51" idx="2"/>
            <a:endCxn id="61" idx="0"/>
          </p:cNvCxnSpPr>
          <p:nvPr/>
        </p:nvCxnSpPr>
        <p:spPr>
          <a:xfrm flipH="1">
            <a:off x="4380612" y="4798141"/>
            <a:ext cx="2" cy="15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BCFE93A1-F641-BDE0-FAC2-4087A5EB99CF}"/>
              </a:ext>
            </a:extLst>
          </p:cNvPr>
          <p:cNvSpPr txBox="1"/>
          <p:nvPr/>
        </p:nvSpPr>
        <p:spPr>
          <a:xfrm>
            <a:off x="5640088" y="1469184"/>
            <a:ext cx="1423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INT1 Weight</a:t>
            </a:r>
            <a:endParaRPr lang="zh-CN" altLang="en-US" sz="14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A0E5A47-BCA3-626D-465A-4619D695FCB3}"/>
              </a:ext>
            </a:extLst>
          </p:cNvPr>
          <p:cNvSpPr txBox="1"/>
          <p:nvPr/>
        </p:nvSpPr>
        <p:spPr>
          <a:xfrm>
            <a:off x="6797619" y="1467163"/>
            <a:ext cx="1423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INT8 Activation</a:t>
            </a:r>
            <a:endParaRPr lang="zh-CN" altLang="en-US" sz="1400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59D34FE-7AAC-6188-79BC-D7E7996E0656}"/>
              </a:ext>
            </a:extLst>
          </p:cNvPr>
          <p:cNvCxnSpPr>
            <a:stCxn id="67" idx="2"/>
          </p:cNvCxnSpPr>
          <p:nvPr/>
        </p:nvCxnSpPr>
        <p:spPr>
          <a:xfrm>
            <a:off x="6352013" y="1776961"/>
            <a:ext cx="0" cy="44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89E888CD-D587-22F5-4F11-F1774427455B}"/>
              </a:ext>
            </a:extLst>
          </p:cNvPr>
          <p:cNvCxnSpPr>
            <a:stCxn id="68" idx="2"/>
          </p:cNvCxnSpPr>
          <p:nvPr/>
        </p:nvCxnSpPr>
        <p:spPr>
          <a:xfrm>
            <a:off x="7509544" y="1774940"/>
            <a:ext cx="0" cy="44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30D2B434-C3C3-F874-879B-031C45B7A946}"/>
              </a:ext>
            </a:extLst>
          </p:cNvPr>
          <p:cNvSpPr/>
          <p:nvPr/>
        </p:nvSpPr>
        <p:spPr>
          <a:xfrm>
            <a:off x="5897338" y="2951482"/>
            <a:ext cx="2076237" cy="33855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Accumulation(INT8)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ABD39673-8025-DFDA-A527-1173268FF54F}"/>
              </a:ext>
            </a:extLst>
          </p:cNvPr>
          <p:cNvSpPr/>
          <p:nvPr/>
        </p:nvSpPr>
        <p:spPr>
          <a:xfrm>
            <a:off x="5897338" y="3690721"/>
            <a:ext cx="2076237" cy="33855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Dequantize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44B60EF4-7BD4-53FF-8016-95455CF8A728}"/>
              </a:ext>
            </a:extLst>
          </p:cNvPr>
          <p:cNvCxnSpPr/>
          <p:nvPr/>
        </p:nvCxnSpPr>
        <p:spPr>
          <a:xfrm>
            <a:off x="6903953" y="2560188"/>
            <a:ext cx="0" cy="41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AB3378D7-1FEA-2459-58A0-E5E147ABF673}"/>
              </a:ext>
            </a:extLst>
          </p:cNvPr>
          <p:cNvSpPr txBox="1"/>
          <p:nvPr/>
        </p:nvSpPr>
        <p:spPr>
          <a:xfrm>
            <a:off x="6908023" y="2583133"/>
            <a:ext cx="69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INT8</a:t>
            </a:r>
            <a:endParaRPr lang="zh-CN" altLang="en-US" sz="14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AA93AEA-F329-BB64-BBB4-D5EF1E9B1D89}"/>
              </a:ext>
            </a:extLst>
          </p:cNvPr>
          <p:cNvSpPr txBox="1"/>
          <p:nvPr/>
        </p:nvSpPr>
        <p:spPr>
          <a:xfrm>
            <a:off x="6909913" y="3314310"/>
            <a:ext cx="69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INT8</a:t>
            </a:r>
            <a:endParaRPr lang="zh-CN" altLang="en-US" sz="1400" dirty="0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050F587A-B635-7F9F-039A-8CEA29FDC6F2}"/>
              </a:ext>
            </a:extLst>
          </p:cNvPr>
          <p:cNvCxnSpPr/>
          <p:nvPr/>
        </p:nvCxnSpPr>
        <p:spPr>
          <a:xfrm>
            <a:off x="6935456" y="3297428"/>
            <a:ext cx="0" cy="41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64759D5D-FD17-D891-B1F1-E315AC36AE22}"/>
              </a:ext>
            </a:extLst>
          </p:cNvPr>
          <p:cNvSpPr txBox="1"/>
          <p:nvPr/>
        </p:nvSpPr>
        <p:spPr>
          <a:xfrm>
            <a:off x="6132090" y="4968839"/>
            <a:ext cx="1606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W1A8 Activation</a:t>
            </a:r>
            <a:endParaRPr lang="zh-CN" altLang="en-US" sz="1400" dirty="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D1CE719-0623-AED0-C667-591EB047FBBE}"/>
              </a:ext>
            </a:extLst>
          </p:cNvPr>
          <p:cNvCxnSpPr>
            <a:stCxn id="72" idx="2"/>
            <a:endCxn id="77" idx="0"/>
          </p:cNvCxnSpPr>
          <p:nvPr/>
        </p:nvCxnSpPr>
        <p:spPr>
          <a:xfrm flipH="1">
            <a:off x="6935456" y="4029275"/>
            <a:ext cx="1" cy="93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56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3010C29-13E3-CE62-3F48-E210CDC7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FlashAttention Support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82D792-FA13-C280-40EE-FC5F1B4CA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145633"/>
            <a:ext cx="8882743" cy="489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0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7E1ABE7-44F7-4A93-3D44-C394F760D67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213721"/>
            <a:ext cx="10515600" cy="3092450"/>
          </a:xfrm>
          <a:prstGeom prst="rect">
            <a:avLst/>
          </a:prstGeom>
        </p:spPr>
      </p:pic>
      <p:pic>
        <p:nvPicPr>
          <p:cNvPr id="6" name="图片 5" descr="横版组合——透明.png">
            <a:extLst>
              <a:ext uri="{FF2B5EF4-FFF2-40B4-BE49-F238E27FC236}">
                <a16:creationId xmlns:a16="http://schemas.microsoft.com/office/drawing/2014/main" id="{65AC8217-2F3E-E81F-954E-4FF1AE0ABC6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1351" y="6076439"/>
            <a:ext cx="3075991" cy="64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189277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7147</TotalTime>
  <Words>124</Words>
  <Application>Microsoft Office PowerPoint</Application>
  <PresentationFormat>宽屏</PresentationFormat>
  <Paragraphs>53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等线</vt:lpstr>
      <vt:lpstr>Arial</vt:lpstr>
      <vt:lpstr>A000120140530A99PPBG</vt:lpstr>
      <vt:lpstr>基于MindSpore的Falcon大模型迁移与性能研究</vt:lpstr>
      <vt:lpstr>Quantization algorithm</vt:lpstr>
      <vt:lpstr>Quantization algorithm</vt:lpstr>
      <vt:lpstr>Quantization algorithm</vt:lpstr>
      <vt:lpstr>Problem</vt:lpstr>
      <vt:lpstr>FlashAttention Support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Jeffrey</cp:lastModifiedBy>
  <cp:revision>65</cp:revision>
  <dcterms:created xsi:type="dcterms:W3CDTF">2018-08-10T09:41:38Z</dcterms:created>
  <dcterms:modified xsi:type="dcterms:W3CDTF">2024-03-16T07:13:37Z</dcterms:modified>
</cp:coreProperties>
</file>