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14" r:id="rId3"/>
    <p:sldId id="315" r:id="rId4"/>
    <p:sldId id="317" r:id="rId5"/>
    <p:sldId id="316" r:id="rId6"/>
    <p:sldId id="318" r:id="rId7"/>
    <p:sldId id="319" r:id="rId8"/>
    <p:sldId id="320" r:id="rId9"/>
    <p:sldId id="321" r:id="rId10"/>
    <p:sldId id="323" r:id="rId11"/>
    <p:sldId id="324" r:id="rId12"/>
    <p:sldId id="3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79924" autoAdjust="0"/>
  </p:normalViewPr>
  <p:slideViewPr>
    <p:cSldViewPr snapToGrid="0" showGuides="1">
      <p:cViewPr varScale="1">
        <p:scale>
          <a:sx n="80" d="100"/>
          <a:sy n="80" d="100"/>
        </p:scale>
        <p:origin x="5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extension-for-transformers/blob/v1.3/intel_extension_for_transformers/llm/runtime/graph/core/README.m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github.com/intel/intel-extension-for-transformers/blob/v1.3/intel_extension_for_transformers/llm/runtime/graph/docs/fused_attention.md#supported-model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209811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Deep into Intel CPU Inference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2024.04.13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7FC0-014D-2D6B-213F-8AA38376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execution pipeline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D9E6F-C33A-D281-E3FB-3A05E8D6DD04}"/>
              </a:ext>
            </a:extLst>
          </p:cNvPr>
          <p:cNvSpPr txBox="1"/>
          <p:nvPr/>
        </p:nvSpPr>
        <p:spPr>
          <a:xfrm>
            <a:off x="815009" y="1064403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/>
              <a:t>Init model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2EBB4B-5272-05B6-F2B4-3E563C829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5076338"/>
            <a:ext cx="12192000" cy="1781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2AE55-B466-33EB-ADA2-4D17C2764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8"/>
          <a:stretch/>
        </p:blipFill>
        <p:spPr>
          <a:xfrm>
            <a:off x="385010" y="1510700"/>
            <a:ext cx="4656221" cy="3220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6D4AD1-7BF4-56B0-09A9-A519E2059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88" y="2076034"/>
            <a:ext cx="5076190" cy="5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341137-200A-627B-972D-0496D242A6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1"/>
          <a:stretch/>
        </p:blipFill>
        <p:spPr>
          <a:xfrm>
            <a:off x="5354051" y="3324969"/>
            <a:ext cx="6653463" cy="11655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88A939C-F1DC-3BDF-DC43-4B503DDAD9DB}"/>
              </a:ext>
            </a:extLst>
          </p:cNvPr>
          <p:cNvSpPr txBox="1"/>
          <p:nvPr/>
        </p:nvSpPr>
        <p:spPr>
          <a:xfrm>
            <a:off x="8151393" y="1624982"/>
            <a:ext cx="8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ym typeface="Wingdings 2" panose="05020102010507070707" pitchFamily="18" charset="2"/>
              </a:rPr>
              <a:t>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17A2EB-0C34-B185-AB3B-13BD19ECCCE3}"/>
              </a:ext>
            </a:extLst>
          </p:cNvPr>
          <p:cNvSpPr txBox="1"/>
          <p:nvPr/>
        </p:nvSpPr>
        <p:spPr>
          <a:xfrm>
            <a:off x="8151394" y="2884530"/>
            <a:ext cx="8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ym typeface="Wingdings 2" panose="05020102010507070707" pitchFamily="18" charset="2"/>
              </a:rPr>
              <a:t>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C2DEE7-5952-AA66-A34B-DBC44248B211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5041231" y="2361749"/>
            <a:ext cx="1101457" cy="75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0E69F78-97CD-567C-C2E9-61853859D7F6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5041231" y="3120716"/>
            <a:ext cx="312820" cy="78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4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7FC0-014D-2D6B-213F-8AA38376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execution pipeline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DBC7CC-8473-4D14-9A5A-55489B1D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72" y="4063283"/>
            <a:ext cx="10028571" cy="23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FECD19-DAA6-8418-7B86-C2C90655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87" y="1238624"/>
            <a:ext cx="4257143" cy="27428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C131F0-5BDA-003F-38BE-F12FE3DF4540}"/>
              </a:ext>
            </a:extLst>
          </p:cNvPr>
          <p:cNvSpPr txBox="1"/>
          <p:nvPr/>
        </p:nvSpPr>
        <p:spPr>
          <a:xfrm>
            <a:off x="7937830" y="2425386"/>
            <a:ext cx="318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cpp_model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0FF782-F025-A85F-FD02-3A6134749769}"/>
              </a:ext>
            </a:extLst>
          </p:cNvPr>
          <p:cNvSpPr txBox="1"/>
          <p:nvPr/>
        </p:nvSpPr>
        <p:spPr>
          <a:xfrm>
            <a:off x="4671250" y="6459371"/>
            <a:ext cx="318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2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7FC0-014D-2D6B-213F-8AA38376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execution pipeline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A54A4-C938-8F8B-D761-3C24577D2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80"/>
          <a:stretch/>
        </p:blipFill>
        <p:spPr>
          <a:xfrm>
            <a:off x="0" y="1494789"/>
            <a:ext cx="12192000" cy="46172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C41D56-6AB3-BE78-DFF0-F68EF2E59CBF}"/>
              </a:ext>
            </a:extLst>
          </p:cNvPr>
          <p:cNvSpPr txBox="1"/>
          <p:nvPr/>
        </p:nvSpPr>
        <p:spPr>
          <a:xfrm>
            <a:off x="5164545" y="6215956"/>
            <a:ext cx="318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Finally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75D7-4A92-23D5-086E-3596DFB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intel-extension-for-transformers</a:t>
            </a:r>
            <a:endParaRPr lang="zh-CN" altLang="en-US" dirty="0"/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F28D44C6-B171-2660-22F7-15AEDB1D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39" y="1462371"/>
            <a:ext cx="9368722" cy="32660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B3EE74-ADA1-9964-C8CC-F1CDF4F99225}"/>
              </a:ext>
            </a:extLst>
          </p:cNvPr>
          <p:cNvSpPr txBox="1"/>
          <p:nvPr/>
        </p:nvSpPr>
        <p:spPr>
          <a:xfrm>
            <a:off x="2313069" y="5169239"/>
            <a:ext cx="77814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拓展</a:t>
            </a:r>
            <a:r>
              <a:rPr lang="en-US" altLang="zh-CN" dirty="0"/>
              <a:t>Hugging Face transformers APIs</a:t>
            </a:r>
            <a:r>
              <a:rPr lang="zh-CN" altLang="en-US" dirty="0"/>
              <a:t>和</a:t>
            </a:r>
            <a:r>
              <a:rPr lang="en-US" altLang="zh-CN" dirty="0"/>
              <a:t>Intel Neural Compressor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先进的软件优化和独特的压缩感知</a:t>
            </a:r>
            <a:r>
              <a:rPr lang="en-US" altLang="zh-CN" dirty="0"/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优化基于</a:t>
            </a:r>
            <a:r>
              <a:rPr lang="en-US" altLang="zh-CN" dirty="0"/>
              <a:t>transformer</a:t>
            </a:r>
            <a:r>
              <a:rPr lang="zh-CN" altLang="en-US" dirty="0"/>
              <a:t>的模型包和端到端的</a:t>
            </a:r>
            <a:r>
              <a:rPr lang="en-US" altLang="zh-CN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NeuralChat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weight-only</a:t>
            </a:r>
            <a:r>
              <a:rPr lang="zh-CN" altLang="en-US" dirty="0"/>
              <a:t>量化</a:t>
            </a:r>
            <a:r>
              <a:rPr lang="en-US" altLang="zh-C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36706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CE2EF-E74A-D7D8-E57F-28184452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DSLA</a:t>
            </a:r>
            <a:endParaRPr lang="zh-CN" altLang="en-US" dirty="0"/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A7DFB26A-0D12-42AE-CBFE-41CBE1A6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3" y="1256547"/>
            <a:ext cx="9637295" cy="54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4426-93C2-4EEE-F219-BAA49EA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Runtime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066CD5-8B8E-BC15-B60E-FBC708504B7D}"/>
              </a:ext>
            </a:extLst>
          </p:cNvPr>
          <p:cNvSpPr txBox="1"/>
          <p:nvPr/>
        </p:nvSpPr>
        <p:spPr>
          <a:xfrm>
            <a:off x="4984081" y="1487451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AMX, VNNI, AVX512F</a:t>
            </a:r>
            <a:r>
              <a:rPr lang="zh-CN" altLang="en-US" dirty="0"/>
              <a:t>和</a:t>
            </a:r>
            <a:r>
              <a:rPr lang="en-US" altLang="zh-CN" dirty="0"/>
              <a:t>AVX2</a:t>
            </a:r>
            <a:r>
              <a:rPr lang="zh-CN" altLang="en-US" dirty="0"/>
              <a:t>指令集，配合</a:t>
            </a:r>
            <a:r>
              <a:rPr lang="en-US" altLang="zh-CN" dirty="0"/>
              <a:t>Intel Arch</a:t>
            </a:r>
            <a:r>
              <a:rPr lang="zh-CN" altLang="en-US" dirty="0"/>
              <a:t>能很好的实现加速计算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CPU</a:t>
            </a:r>
            <a:r>
              <a:rPr lang="zh-CN" altLang="en-US" dirty="0"/>
              <a:t>（只在</a:t>
            </a:r>
            <a:r>
              <a:rPr lang="en-US" altLang="zh-CN" dirty="0"/>
              <a:t>X86</a:t>
            </a:r>
            <a:r>
              <a:rPr lang="zh-CN" altLang="en-US" dirty="0"/>
              <a:t>平台上）和</a:t>
            </a:r>
            <a:r>
              <a:rPr lang="en-US" altLang="zh-CN" dirty="0"/>
              <a:t>Intel GPU</a:t>
            </a:r>
            <a:r>
              <a:rPr lang="zh-CN" altLang="en-US" dirty="0"/>
              <a:t>（</a:t>
            </a:r>
            <a:r>
              <a:rPr lang="en-US" altLang="zh-CN" dirty="0"/>
              <a:t>WIP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4bit</a:t>
            </a:r>
            <a:r>
              <a:rPr lang="zh-CN" altLang="en-US" dirty="0"/>
              <a:t>和</a:t>
            </a:r>
            <a:r>
              <a:rPr lang="en-US" altLang="zh-CN" dirty="0"/>
              <a:t>8bit</a:t>
            </a:r>
            <a:r>
              <a:rPr lang="zh-CN" altLang="en-US" dirty="0"/>
              <a:t>量化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7A14E-CF7C-5366-5A36-FD3CC742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1" y="2687780"/>
            <a:ext cx="10696575" cy="3257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7CBD84-C547-A6EE-605D-082A8B1BFBF9}"/>
              </a:ext>
            </a:extLst>
          </p:cNvPr>
          <p:cNvSpPr txBox="1"/>
          <p:nvPr/>
        </p:nvSpPr>
        <p:spPr>
          <a:xfrm>
            <a:off x="815009" y="1515224"/>
            <a:ext cx="24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Llama.cpp</a:t>
            </a:r>
            <a:r>
              <a:rPr lang="zh-CN" altLang="en-US" sz="2400" b="1" dirty="0"/>
              <a:t>启发</a:t>
            </a:r>
          </a:p>
        </p:txBody>
      </p:sp>
    </p:spTree>
    <p:extLst>
      <p:ext uri="{BB962C8B-B14F-4D97-AF65-F5344CB8AC3E}">
        <p14:creationId xmlns:p14="http://schemas.microsoft.com/office/powerpoint/2010/main" val="28658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67A9-8CB6-A037-E8F2-6F40E3FC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Runtime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D38C3A-6D24-69A3-896D-E765AF48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3" y="2959518"/>
            <a:ext cx="5972175" cy="3609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174A27-2E5C-7AC6-309F-125BFDC05037}"/>
              </a:ext>
            </a:extLst>
          </p:cNvPr>
          <p:cNvSpPr txBox="1"/>
          <p:nvPr/>
        </p:nvSpPr>
        <p:spPr>
          <a:xfrm>
            <a:off x="474997" y="2333088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Support Matrix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2AA9C9-C977-9C41-09F8-834712B60885}"/>
              </a:ext>
            </a:extLst>
          </p:cNvPr>
          <p:cNvSpPr txBox="1"/>
          <p:nvPr/>
        </p:nvSpPr>
        <p:spPr>
          <a:xfrm>
            <a:off x="3521994" y="1455925"/>
            <a:ext cx="749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模块化设计以便支持新模型的开发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对于低精度模型的支持</a:t>
            </a:r>
            <a:r>
              <a:rPr lang="en-US" altLang="zh-CN" dirty="0">
                <a:hlinkClick r:id="rId3"/>
              </a:rPr>
              <a:t>Highly Optimized Low Precision Kernels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fusion kernel</a:t>
            </a:r>
            <a:r>
              <a:rPr lang="zh-CN" altLang="en-US" dirty="0">
                <a:effectLst/>
              </a:rPr>
              <a:t>主要是</a:t>
            </a:r>
            <a:r>
              <a:rPr lang="en-US" altLang="zh-CN" dirty="0">
                <a:effectLst/>
              </a:rPr>
              <a:t>fused attention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KV-cache</a:t>
            </a:r>
            <a:r>
              <a:rPr lang="zh-CN" altLang="en-US" dirty="0">
                <a:effectLst/>
              </a:rPr>
              <a:t>的部署</a:t>
            </a:r>
            <a:r>
              <a:rPr lang="en-US" altLang="zh-CN" dirty="0">
                <a:effectLst/>
                <a:hlinkClick r:id="rId4"/>
              </a:rPr>
              <a:t>Fused Attention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17A64B-7334-5AF3-5DC1-995051441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298" y="3091653"/>
            <a:ext cx="5682625" cy="34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5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9A721-A075-6C66-5A94-A2D748D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Speed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C3343B-3DC2-B9C2-FBF4-847D6321062D}"/>
              </a:ext>
            </a:extLst>
          </p:cNvPr>
          <p:cNvSpPr txBox="1"/>
          <p:nvPr/>
        </p:nvSpPr>
        <p:spPr>
          <a:xfrm>
            <a:off x="815009" y="1271156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powered by Intel Neural Compressor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F1263-F188-9015-BF21-0D8BAA969D25}"/>
              </a:ext>
            </a:extLst>
          </p:cNvPr>
          <p:cNvSpPr txBox="1"/>
          <p:nvPr/>
        </p:nvSpPr>
        <p:spPr>
          <a:xfrm>
            <a:off x="1916028" y="1982434"/>
            <a:ext cx="8719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Intel ISAs</a:t>
            </a:r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上高度优化的低精度</a:t>
            </a:r>
            <a:r>
              <a:rPr lang="en-US" altLang="zh-CN" dirty="0"/>
              <a:t>kernel</a:t>
            </a:r>
            <a:r>
              <a:rPr lang="zh-CN" altLang="en-US" dirty="0"/>
              <a:t>，同</a:t>
            </a:r>
            <a:r>
              <a:rPr lang="en-US" altLang="zh-CN" dirty="0"/>
              <a:t>LLM Runtime</a:t>
            </a:r>
            <a:r>
              <a:rPr lang="zh-CN" altLang="en-US" dirty="0"/>
              <a:t>中低精度模型支持，这些</a:t>
            </a:r>
            <a:r>
              <a:rPr lang="en-US" altLang="zh-CN" dirty="0"/>
              <a:t>kernel</a:t>
            </a:r>
            <a:r>
              <a:rPr lang="zh-CN" altLang="en-US" dirty="0"/>
              <a:t>都基于</a:t>
            </a:r>
            <a:r>
              <a:rPr lang="en-US" altLang="zh-CN" dirty="0"/>
              <a:t>x64</a:t>
            </a:r>
            <a:r>
              <a:rPr lang="zh-CN" altLang="en-US" dirty="0"/>
              <a:t>模板库</a:t>
            </a:r>
            <a:r>
              <a:rPr lang="en-US" altLang="zh-CN" b="1" dirty="0"/>
              <a:t>BESTLA</a:t>
            </a:r>
            <a:r>
              <a:rPr lang="zh-CN" altLang="en-US" dirty="0"/>
              <a:t>（在</a:t>
            </a:r>
            <a:r>
              <a:rPr lang="en-US" altLang="zh-CN" dirty="0"/>
              <a:t>intel-extension-for-transformers</a:t>
            </a:r>
            <a:r>
              <a:rPr lang="zh-CN" altLang="en-US" dirty="0"/>
              <a:t>中是</a:t>
            </a:r>
            <a:r>
              <a:rPr lang="en-US" altLang="zh-CN" b="1" dirty="0" err="1"/>
              <a:t>jblas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236EFB-0A48-2EDA-6972-10E47263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4" y="2917566"/>
            <a:ext cx="11502692" cy="23916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A84D86-9280-0E18-3B7A-0D1E02935195}"/>
              </a:ext>
            </a:extLst>
          </p:cNvPr>
          <p:cNvSpPr txBox="1"/>
          <p:nvPr/>
        </p:nvSpPr>
        <p:spPr>
          <a:xfrm>
            <a:off x="5411072" y="5367183"/>
            <a:ext cx="24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err="1"/>
              <a:t>jblas</a:t>
            </a:r>
            <a:r>
              <a:rPr lang="zh-CN" altLang="en-US" sz="2400" b="1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44216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5D858-A230-EE02-1DCF-D7F1AFFA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Speed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798B55-72CC-FCCF-AC28-D3BD28DE1E20}"/>
              </a:ext>
            </a:extLst>
          </p:cNvPr>
          <p:cNvSpPr txBox="1"/>
          <p:nvPr/>
        </p:nvSpPr>
        <p:spPr>
          <a:xfrm>
            <a:off x="514492" y="1735117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高度优化的在</a:t>
            </a:r>
            <a:r>
              <a:rPr lang="en-US" altLang="zh-CN" dirty="0"/>
              <a:t>CPU</a:t>
            </a:r>
            <a:r>
              <a:rPr lang="zh-CN" altLang="en-US" dirty="0"/>
              <a:t>上用</a:t>
            </a:r>
            <a:r>
              <a:rPr lang="en-US" altLang="zh-CN" dirty="0"/>
              <a:t>Intel ISAs</a:t>
            </a:r>
            <a:r>
              <a:rPr lang="zh-CN" altLang="en-US" dirty="0"/>
              <a:t>（</a:t>
            </a:r>
            <a:r>
              <a:rPr lang="en-US" altLang="zh-CN" dirty="0"/>
              <a:t>AMX, VNNI,AVX512F, AVX_VNNI, AVX2</a:t>
            </a:r>
            <a:r>
              <a:rPr lang="zh-CN" altLang="en-US" dirty="0"/>
              <a:t>）实现的低精度</a:t>
            </a:r>
            <a:r>
              <a:rPr lang="en-US" altLang="zh-CN" dirty="0"/>
              <a:t>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在流行大模型上与</a:t>
            </a:r>
            <a:r>
              <a:rPr lang="en-US" altLang="zh-CN" dirty="0"/>
              <a:t>llama.cpp</a:t>
            </a:r>
            <a:r>
              <a:rPr lang="zh-CN" altLang="en-US" dirty="0"/>
              <a:t>相比高至</a:t>
            </a:r>
            <a:r>
              <a:rPr lang="en-US" altLang="zh-CN" dirty="0"/>
              <a:t>40</a:t>
            </a:r>
            <a:r>
              <a:rPr lang="zh-CN" altLang="en-US" dirty="0"/>
              <a:t>倍的性能加速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上实现了跨节点</a:t>
            </a:r>
            <a:r>
              <a:rPr lang="en-US" altLang="zh-CN" dirty="0"/>
              <a:t>/sockets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  <a:r>
              <a:rPr lang="zh-CN" altLang="en-US" dirty="0"/>
              <a:t>并行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C1CC04-C034-7FC0-ABC8-1FBFBDBF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7598"/>
            <a:ext cx="5956133" cy="28971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C8A9B1-DAA8-CA6A-3D0E-CC2EC02A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33" y="3645555"/>
            <a:ext cx="6099147" cy="2641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F67017-567C-C3E7-89A1-7EF6D00C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486" y="1298824"/>
            <a:ext cx="5446794" cy="27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F940-A89F-A0D6-DD43-923FC9D4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execution pipeline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4A418E-5747-7F60-4CA2-597C1FBC1D64}"/>
              </a:ext>
            </a:extLst>
          </p:cNvPr>
          <p:cNvSpPr txBox="1"/>
          <p:nvPr/>
        </p:nvSpPr>
        <p:spPr>
          <a:xfrm>
            <a:off x="1085850" y="14155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take Intel/neural-chat-7b-v3-1 for example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28EDDD-72AD-21F5-12D4-46EAF26E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956500"/>
            <a:ext cx="7084407" cy="22304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0ECA52-CFCF-7965-477D-3F89D853192E}"/>
              </a:ext>
            </a:extLst>
          </p:cNvPr>
          <p:cNvSpPr txBox="1"/>
          <p:nvPr/>
        </p:nvSpPr>
        <p:spPr>
          <a:xfrm>
            <a:off x="815009" y="4519136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model = </a:t>
            </a:r>
            <a:r>
              <a:rPr lang="en-US" altLang="zh-CN" dirty="0" err="1"/>
              <a:t>AutoModelForCausalLM.from_pretrained</a:t>
            </a:r>
            <a:r>
              <a:rPr lang="en-US" altLang="zh-CN" dirty="0"/>
              <a:t>(</a:t>
            </a:r>
            <a:r>
              <a:rPr lang="en-US" altLang="zh-CN" dirty="0" err="1"/>
              <a:t>model_name</a:t>
            </a:r>
            <a:r>
              <a:rPr lang="en-US" altLang="zh-CN" dirty="0"/>
              <a:t>, load_in_4bit=True)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3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7FC0-014D-2D6B-213F-8AA38376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execution pipeline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D9E6F-C33A-D281-E3FB-3A05E8D6DD04}"/>
              </a:ext>
            </a:extLst>
          </p:cNvPr>
          <p:cNvSpPr txBox="1"/>
          <p:nvPr/>
        </p:nvSpPr>
        <p:spPr>
          <a:xfrm>
            <a:off x="815009" y="1271156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/>
              <a:t>Load basic config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C584DB-2DD9-5AB9-E91B-720A71227CD6}"/>
              </a:ext>
            </a:extLst>
          </p:cNvPr>
          <p:cNvSpPr txBox="1"/>
          <p:nvPr/>
        </p:nvSpPr>
        <p:spPr>
          <a:xfrm>
            <a:off x="815009" y="19824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获取参数，加载</a:t>
            </a:r>
            <a:r>
              <a:rPr lang="en-US" altLang="zh-CN" dirty="0"/>
              <a:t>config</a:t>
            </a:r>
            <a:r>
              <a:rPr lang="zh-CN" altLang="en-US" dirty="0"/>
              <a:t>，加载量化</a:t>
            </a:r>
            <a:r>
              <a:rPr lang="en-US" altLang="zh-CN" dirty="0"/>
              <a:t>config</a:t>
            </a:r>
            <a:r>
              <a:rPr lang="zh-CN" altLang="en-US" dirty="0"/>
              <a:t>，确定</a:t>
            </a:r>
            <a:r>
              <a:rPr lang="en-US" altLang="zh-CN" dirty="0"/>
              <a:t>device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74CC3D-8B47-9A40-E1A0-071175B2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3139813"/>
            <a:ext cx="3295238" cy="3428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C88207-0DA5-7A8F-9CE9-76B127AAEAA6}"/>
              </a:ext>
            </a:extLst>
          </p:cNvPr>
          <p:cNvSpPr txBox="1"/>
          <p:nvPr/>
        </p:nvSpPr>
        <p:spPr>
          <a:xfrm>
            <a:off x="815009" y="4430252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/>
              <a:t>Load quant config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2726D4-FA6B-81BB-4B25-88B4EC6A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9184"/>
            <a:ext cx="12192000" cy="5713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D1C3E3-AE6D-5EF6-901E-040EFCF6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049" y="2477907"/>
            <a:ext cx="7628571" cy="16666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CFFD45-D1C6-76BD-8CAA-8B52440AE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049" y="4992090"/>
            <a:ext cx="3676190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8630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8392</TotalTime>
  <Words>307</Words>
  <Application>Microsoft Office PowerPoint</Application>
  <PresentationFormat>宽屏</PresentationFormat>
  <Paragraphs>47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Wingdings</vt:lpstr>
      <vt:lpstr>Wingdings 2</vt:lpstr>
      <vt:lpstr>A000120140530A99PPBG</vt:lpstr>
      <vt:lpstr>Deep into Intel CPU Inference</vt:lpstr>
      <vt:lpstr>intel-extension-for-transformers</vt:lpstr>
      <vt:lpstr>DSLA</vt:lpstr>
      <vt:lpstr>LLM Runtime</vt:lpstr>
      <vt:lpstr>LLM Runtime</vt:lpstr>
      <vt:lpstr>Neural Speed</vt:lpstr>
      <vt:lpstr>Neural Speed</vt:lpstr>
      <vt:lpstr>an execution pipeline</vt:lpstr>
      <vt:lpstr>an execution pipeline</vt:lpstr>
      <vt:lpstr>an execution pipeline</vt:lpstr>
      <vt:lpstr>an execution pipeline</vt:lpstr>
      <vt:lpstr>an execution pipeline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73</cp:revision>
  <dcterms:created xsi:type="dcterms:W3CDTF">2018-08-10T09:41:38Z</dcterms:created>
  <dcterms:modified xsi:type="dcterms:W3CDTF">2024-04-13T05:55:13Z</dcterms:modified>
</cp:coreProperties>
</file>