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7" r:id="rId2"/>
    <p:sldId id="267" r:id="rId3"/>
    <p:sldId id="268" r:id="rId4"/>
    <p:sldId id="269" r:id="rId5"/>
    <p:sldId id="273" r:id="rId6"/>
    <p:sldId id="272" r:id="rId7"/>
    <p:sldId id="270" r:id="rId8"/>
    <p:sldId id="271" r:id="rId9"/>
    <p:sldId id="274" r:id="rId10"/>
    <p:sldId id="276" r:id="rId11"/>
    <p:sldId id="277" r:id="rId12"/>
    <p:sldId id="278" r:id="rId13"/>
    <p:sldId id="275" r:id="rId14"/>
    <p:sldId id="266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1324"/>
    <a:srgbClr val="0C49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79924" autoAdjust="0"/>
  </p:normalViewPr>
  <p:slideViewPr>
    <p:cSldViewPr snapToGrid="0" showGuides="1">
      <p:cViewPr varScale="1">
        <p:scale>
          <a:sx n="82" d="100"/>
          <a:sy n="82" d="100"/>
        </p:scale>
        <p:origin x="490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5BCEC9-DDE4-4B30-87D6-0017517D5E27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4487E-253C-4F2A-AD3B-D7DF4058A6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275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照片为学生拍摄的礼堂</a:t>
            </a: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F000F6D-74D8-0C46-B428-4DE0EB03488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宋体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9339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63807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826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32C326A-3541-E547-8C03-5779D23648EF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2023/10/19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3597BDB-C194-6F4E-8639-1B954A600FDB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6794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0768"/>
            <a:ext cx="10515600" cy="5061482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r>
              <a:rPr lang="en-US" altLang="zh-CN" dirty="0"/>
              <a:t>·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7777B4F-0286-DE44-939A-59B26D3141B7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2023/10/19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ADB0674-9F2F-9048-8F8C-240B2AE1FAC2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009" y="0"/>
            <a:ext cx="10538791" cy="1021543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000" b="1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grpSp>
        <p:nvGrpSpPr>
          <p:cNvPr id="16" name="组合 15"/>
          <p:cNvGrpSpPr/>
          <p:nvPr userDrawn="1"/>
        </p:nvGrpSpPr>
        <p:grpSpPr>
          <a:xfrm>
            <a:off x="815009" y="1021543"/>
            <a:ext cx="10538791" cy="0"/>
            <a:chOff x="815009" y="1021543"/>
            <a:chExt cx="10538791" cy="0"/>
          </a:xfrm>
        </p:grpSpPr>
        <p:cxnSp>
          <p:nvCxnSpPr>
            <p:cNvPr id="8" name="直接连接符 7"/>
            <p:cNvCxnSpPr/>
            <p:nvPr userDrawn="1"/>
          </p:nvCxnSpPr>
          <p:spPr>
            <a:xfrm>
              <a:off x="815009" y="1021543"/>
              <a:ext cx="713715" cy="0"/>
            </a:xfrm>
            <a:prstGeom prst="line">
              <a:avLst/>
            </a:prstGeom>
            <a:ln w="44450">
              <a:solidFill>
                <a:srgbClr val="AE13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 userDrawn="1"/>
          </p:nvCxnSpPr>
          <p:spPr>
            <a:xfrm>
              <a:off x="1683945" y="1021543"/>
              <a:ext cx="9669855" cy="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图片 9" descr="横版组合——透明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10600" y="6073474"/>
            <a:ext cx="3086577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1548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7F89CA9-0F6A-E745-B1B5-0B3A7BE5D970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2023/10/19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B721F5A-A6F2-4C4E-BFC8-8F7E8C0B0E84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009" y="0"/>
            <a:ext cx="10515600" cy="102154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100000"/>
              </a:lnSpc>
              <a:defRPr lang="en-US" sz="4000" b="1" dirty="0"/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15009" y="1021543"/>
            <a:ext cx="10538791" cy="0"/>
            <a:chOff x="815009" y="1021543"/>
            <a:chExt cx="10538791" cy="0"/>
          </a:xfrm>
        </p:grpSpPr>
        <p:cxnSp>
          <p:nvCxnSpPr>
            <p:cNvPr id="7" name="直接连接符 6"/>
            <p:cNvCxnSpPr/>
            <p:nvPr userDrawn="1"/>
          </p:nvCxnSpPr>
          <p:spPr>
            <a:xfrm>
              <a:off x="815009" y="1021543"/>
              <a:ext cx="713715" cy="0"/>
            </a:xfrm>
            <a:prstGeom prst="line">
              <a:avLst/>
            </a:prstGeom>
            <a:ln w="44450">
              <a:solidFill>
                <a:srgbClr val="AE13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 userDrawn="1"/>
          </p:nvCxnSpPr>
          <p:spPr>
            <a:xfrm>
              <a:off x="1683945" y="1021543"/>
              <a:ext cx="9669855" cy="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图片 8" descr="横版组合——透明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10600" y="6073474"/>
            <a:ext cx="3086577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0600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0E72066-6174-6145-AA6B-3DE5C9EA0DC8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2023/10/19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D0C70D4-B8A7-1C47-A003-56128FA9BF31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972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/>
          </p:nvPr>
        </p:nvSpPr>
        <p:spPr>
          <a:xfrm>
            <a:off x="2098675" y="2108200"/>
            <a:ext cx="7994651" cy="1235075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accent1">
                    <a:lumMod val="75000"/>
                  </a:schemeClr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41EA215-7A23-544C-A92E-4577682AAD9A}" type="datetimeFigureOut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2023/10/19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50E2911-4B38-3847-BB6A-657490750D80}" type="slidenum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6236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C40F-0D87-4C47-A7B0-B93EF7B2BEDD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942B8-D311-4E7D-8579-3E51C69EB1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5674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C40F-0D87-4C47-A7B0-B93EF7B2BEDD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942B8-D311-4E7D-8579-3E51C69EB1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9575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3C5E0C2-28B8-CE44-9D60-588CFEE87B31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2023/10/19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093995-55F8-9440-9010-524D68AC1856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5512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75" r:id="rId6"/>
    <p:sldLayoutId id="214748367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7" Type="http://schemas.openxmlformats.org/officeDocument/2006/relationships/image" Target="../media/image18.jp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hqprint">
            <a:alphaModFix amt="40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2088106"/>
            <a:ext cx="12192000" cy="255927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alpha val="50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933085"/>
            <a:ext cx="9144000" cy="1992963"/>
          </a:xfrm>
        </p:spPr>
        <p:txBody>
          <a:bodyPr/>
          <a:lstStyle/>
          <a:p>
            <a:r>
              <a:rPr lang="zh-CN" altLang="en-US" b="1" dirty="0"/>
              <a:t>生成模型初探</a:t>
            </a:r>
          </a:p>
        </p:txBody>
      </p:sp>
      <p:pic>
        <p:nvPicPr>
          <p:cNvPr id="6" name="图片 5" descr="横版组合——透明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23853" y="698565"/>
            <a:ext cx="5144295" cy="1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1E53391-BBA8-D57E-7641-BDA515C31DE8}"/>
              </a:ext>
            </a:extLst>
          </p:cNvPr>
          <p:cNvSpPr txBox="1"/>
          <p:nvPr/>
        </p:nvSpPr>
        <p:spPr>
          <a:xfrm>
            <a:off x="4139513" y="6242447"/>
            <a:ext cx="391297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+mn-ea"/>
              </a:rPr>
              <a:t>曾子瑄</a:t>
            </a:r>
            <a:endParaRPr lang="en-US" altLang="zh-CN" dirty="0">
              <a:latin typeface="+mn-ea"/>
            </a:endParaRPr>
          </a:p>
          <a:p>
            <a:pPr algn="ctr"/>
            <a:r>
              <a:rPr lang="en-US" altLang="zh-CN" sz="1600" dirty="0">
                <a:latin typeface="+mn-ea"/>
              </a:rPr>
              <a:t>2023.10.19</a:t>
            </a:r>
            <a:endParaRPr lang="zh-CN" altLang="en-US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48486646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16F1F26E-81C2-3C76-1368-318CCEB16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Diffusion Model</a:t>
            </a:r>
            <a:endParaRPr lang="zh-CN" altLang="en-US" dirty="0"/>
          </a:p>
        </p:txBody>
      </p:sp>
      <p:pic>
        <p:nvPicPr>
          <p:cNvPr id="16" name="内容占位符 15">
            <a:extLst>
              <a:ext uri="{FF2B5EF4-FFF2-40B4-BE49-F238E27FC236}">
                <a16:creationId xmlns:a16="http://schemas.microsoft.com/office/drawing/2014/main" id="{EC580FE8-D1D1-A377-A93A-83D346F4D8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5945" y="3971866"/>
            <a:ext cx="9500109" cy="109353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2B2F292-0E95-1634-07B5-92B808599B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9302" y="1340768"/>
            <a:ext cx="4793395" cy="86875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CE523F5E-597B-AEB3-88ED-1EE154578D46}"/>
              </a:ext>
            </a:extLst>
          </p:cNvPr>
          <p:cNvSpPr txBox="1"/>
          <p:nvPr/>
        </p:nvSpPr>
        <p:spPr>
          <a:xfrm>
            <a:off x="2338404" y="1544312"/>
            <a:ext cx="18490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backward:</a:t>
            </a:r>
            <a:endParaRPr lang="zh-CN" altLang="en-US" sz="2400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AF17F036-6E13-51BE-3DAA-46B7EB7B48E4}"/>
              </a:ext>
            </a:extLst>
          </p:cNvPr>
          <p:cNvSpPr/>
          <p:nvPr/>
        </p:nvSpPr>
        <p:spPr>
          <a:xfrm>
            <a:off x="6646174" y="1641207"/>
            <a:ext cx="402339" cy="364770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56FA534B-DAD4-6E25-372B-D9538FB91BBC}"/>
              </a:ext>
            </a:extLst>
          </p:cNvPr>
          <p:cNvCxnSpPr>
            <a:cxnSpLocks/>
          </p:cNvCxnSpPr>
          <p:nvPr/>
        </p:nvCxnSpPr>
        <p:spPr>
          <a:xfrm flipH="1">
            <a:off x="5997317" y="1999275"/>
            <a:ext cx="844446" cy="362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D5EE2740-B726-7A1D-1AD8-3491081CA5FA}"/>
              </a:ext>
            </a:extLst>
          </p:cNvPr>
          <p:cNvSpPr txBox="1"/>
          <p:nvPr/>
        </p:nvSpPr>
        <p:spPr>
          <a:xfrm>
            <a:off x="5173491" y="2312139"/>
            <a:ext cx="1875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噪声估计函数</a:t>
            </a: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F736D7E7-4E93-A50A-ABE3-66396D32288F}"/>
              </a:ext>
            </a:extLst>
          </p:cNvPr>
          <p:cNvSpPr/>
          <p:nvPr/>
        </p:nvSpPr>
        <p:spPr>
          <a:xfrm>
            <a:off x="8007072" y="1641207"/>
            <a:ext cx="485625" cy="364770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5E1D7860-F674-DEA2-215A-DE8476D8184E}"/>
              </a:ext>
            </a:extLst>
          </p:cNvPr>
          <p:cNvCxnSpPr>
            <a:cxnSpLocks/>
          </p:cNvCxnSpPr>
          <p:nvPr/>
        </p:nvCxnSpPr>
        <p:spPr>
          <a:xfrm flipH="1">
            <a:off x="7564965" y="1948325"/>
            <a:ext cx="844446" cy="362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300B9660-4A1B-E359-D7C5-F28352EDEF28}"/>
              </a:ext>
            </a:extLst>
          </p:cNvPr>
          <p:cNvSpPr txBox="1"/>
          <p:nvPr/>
        </p:nvSpPr>
        <p:spPr>
          <a:xfrm>
            <a:off x="6841762" y="2312139"/>
            <a:ext cx="3572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预测噪声与真实噪声的误差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90AEF51-F91E-3912-9719-B103657D5F9B}"/>
              </a:ext>
            </a:extLst>
          </p:cNvPr>
          <p:cNvSpPr txBox="1"/>
          <p:nvPr/>
        </p:nvSpPr>
        <p:spPr>
          <a:xfrm>
            <a:off x="1950154" y="3000696"/>
            <a:ext cx="8094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训练噪声估计模型，用于估计真实的噪声</a:t>
            </a:r>
            <a:endParaRPr lang="en-US" altLang="zh-CN" sz="28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BBD90CB-1BEA-6AF8-C3B5-965A637E8DFF}"/>
              </a:ext>
            </a:extLst>
          </p:cNvPr>
          <p:cNvSpPr txBox="1"/>
          <p:nvPr/>
        </p:nvSpPr>
        <p:spPr>
          <a:xfrm>
            <a:off x="2063839" y="5530023"/>
            <a:ext cx="8094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损失函数用</a:t>
            </a:r>
            <a:r>
              <a:rPr lang="en-US" altLang="zh-CN" sz="2800" dirty="0"/>
              <a:t>MSE</a:t>
            </a:r>
            <a:r>
              <a:rPr lang="zh-CN" altLang="en-US" sz="2800" dirty="0"/>
              <a:t>来衡量估计噪声与真实噪声的差距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06697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6FE27394-EF70-1C22-AD2C-700F85315A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7547" y="1352214"/>
            <a:ext cx="8196461" cy="4659119"/>
          </a:xfrm>
          <a:prstGeom prst="rect">
            <a:avLst/>
          </a:prstGeo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16F1F26E-81C2-3C76-1368-318CCEB16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Diffusion Model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D0F319F-4EC4-AFCB-02E3-C21CE153A840}"/>
              </a:ext>
            </a:extLst>
          </p:cNvPr>
          <p:cNvSpPr txBox="1"/>
          <p:nvPr/>
        </p:nvSpPr>
        <p:spPr>
          <a:xfrm>
            <a:off x="815009" y="1652289"/>
            <a:ext cx="8094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训练过程：</a:t>
            </a:r>
            <a:endParaRPr lang="en-US" altLang="zh-CN" sz="2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566939B-9A42-D6E5-4B22-BC5FE670E3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5938" y="6011333"/>
            <a:ext cx="2979678" cy="35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445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16F1F26E-81C2-3C76-1368-318CCEB16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Diffusion Model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D0F319F-4EC4-AFCB-02E3-C21CE153A840}"/>
              </a:ext>
            </a:extLst>
          </p:cNvPr>
          <p:cNvSpPr txBox="1"/>
          <p:nvPr/>
        </p:nvSpPr>
        <p:spPr>
          <a:xfrm>
            <a:off x="2675467" y="1645433"/>
            <a:ext cx="88815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训练得到预估噪声函数后，按反向过程公示可以去除噪声逐步采样生成图片。</a:t>
            </a:r>
            <a:endParaRPr lang="en-US" altLang="zh-CN" sz="28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54FA15B-4F85-9B86-E5A9-943C80B60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812" y="2648729"/>
            <a:ext cx="6195597" cy="259102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24C2E8B-CFAA-3C62-8D3C-F9CA3B83C7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6687" y="5239754"/>
            <a:ext cx="2149026" cy="38103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C54912C-C874-375E-392C-CA0DDEAC52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2605" y="5645689"/>
            <a:ext cx="6050804" cy="205758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84125BBF-1CBB-852B-D06B-EB035F8A6D6F}"/>
              </a:ext>
            </a:extLst>
          </p:cNvPr>
          <p:cNvSpPr txBox="1"/>
          <p:nvPr/>
        </p:nvSpPr>
        <p:spPr>
          <a:xfrm>
            <a:off x="847079" y="1618246"/>
            <a:ext cx="8094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生成图片：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429529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C1E9B10-F725-02A6-82C3-721223D64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02313"/>
            <a:ext cx="10515600" cy="5061482"/>
          </a:xfrm>
        </p:spPr>
        <p:txBody>
          <a:bodyPr/>
          <a:lstStyle/>
          <a:p>
            <a:r>
              <a:rPr lang="zh-CN" altLang="en-US" dirty="0"/>
              <a:t>继续阅读</a:t>
            </a:r>
            <a:r>
              <a:rPr lang="en-US" altLang="zh-CN" dirty="0"/>
              <a:t>diffusion</a:t>
            </a:r>
            <a:r>
              <a:rPr lang="zh-CN" altLang="en-US" dirty="0"/>
              <a:t>相关论文，选择合适的模型进行复现，关注行业动态，洞悉原理与本质</a:t>
            </a:r>
            <a:endParaRPr lang="en-US" altLang="zh-CN" dirty="0"/>
          </a:p>
          <a:p>
            <a:r>
              <a:rPr lang="zh-CN" altLang="en-US" dirty="0"/>
              <a:t>参与华为</a:t>
            </a:r>
            <a:r>
              <a:rPr lang="en-US" altLang="zh-CN" dirty="0" err="1"/>
              <a:t>MindSpore</a:t>
            </a:r>
            <a:r>
              <a:rPr lang="zh-CN" altLang="en-US" dirty="0"/>
              <a:t>社区大模型任务，了解大模型开发部署训练过程。</a:t>
            </a:r>
            <a:endParaRPr lang="en-US" altLang="zh-CN" dirty="0"/>
          </a:p>
          <a:p>
            <a:r>
              <a:rPr lang="zh-CN" altLang="en-US" dirty="0"/>
              <a:t>构思准备毕业设计课题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CC33CEA-4175-35C5-6AC7-988F6CD36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后续计划</a:t>
            </a:r>
          </a:p>
        </p:txBody>
      </p:sp>
    </p:spTree>
    <p:extLst>
      <p:ext uri="{BB962C8B-B14F-4D97-AF65-F5344CB8AC3E}">
        <p14:creationId xmlns:p14="http://schemas.microsoft.com/office/powerpoint/2010/main" val="6658700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9555" y="358903"/>
            <a:ext cx="4265218" cy="900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96677" y="2252370"/>
            <a:ext cx="7998645" cy="235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416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21543"/>
          </a:xfrm>
        </p:spPr>
        <p:txBody>
          <a:bodyPr/>
          <a:lstStyle/>
          <a:p>
            <a:r>
              <a:rPr lang="zh-CN" altLang="en-US" dirty="0"/>
              <a:t>生成模型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什么是生成模型？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关注样本本身，对样本数据本身进行建模生成数据的模型，拟合样本数据概率分布，用模型产生与样本数据同分布的新数据。</a:t>
            </a:r>
          </a:p>
        </p:txBody>
      </p:sp>
      <p:pic>
        <p:nvPicPr>
          <p:cNvPr id="5" name="图片 4" descr="徽标&#10;&#10;描述已自动生成">
            <a:extLst>
              <a:ext uri="{FF2B5EF4-FFF2-40B4-BE49-F238E27FC236}">
                <a16:creationId xmlns:a16="http://schemas.microsoft.com/office/drawing/2014/main" id="{B77BDB7E-6664-CC0D-64EA-088C2DD79DC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089030"/>
            <a:ext cx="2573215" cy="2573215"/>
          </a:xfrm>
          <a:prstGeom prst="rect">
            <a:avLst/>
          </a:prstGeom>
        </p:spPr>
      </p:pic>
      <p:sp>
        <p:nvSpPr>
          <p:cNvPr id="6" name="箭头: 右 5">
            <a:extLst>
              <a:ext uri="{FF2B5EF4-FFF2-40B4-BE49-F238E27FC236}">
                <a16:creationId xmlns:a16="http://schemas.microsoft.com/office/drawing/2014/main" id="{E7BF9F2A-9AB9-7C4A-8FE1-CF74B3263D90}"/>
              </a:ext>
            </a:extLst>
          </p:cNvPr>
          <p:cNvSpPr/>
          <p:nvPr/>
        </p:nvSpPr>
        <p:spPr>
          <a:xfrm>
            <a:off x="3411415" y="3976777"/>
            <a:ext cx="1086928" cy="55209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8C8739B-72B7-BE4A-3924-08D1F470CBE3}"/>
              </a:ext>
            </a:extLst>
          </p:cNvPr>
          <p:cNvSpPr/>
          <p:nvPr/>
        </p:nvSpPr>
        <p:spPr>
          <a:xfrm>
            <a:off x="5106838" y="3495854"/>
            <a:ext cx="465826" cy="151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E4B033F-E7DF-4C1B-9202-2D6F3AEC5204}"/>
              </a:ext>
            </a:extLst>
          </p:cNvPr>
          <p:cNvSpPr txBox="1"/>
          <p:nvPr/>
        </p:nvSpPr>
        <p:spPr>
          <a:xfrm>
            <a:off x="1339085" y="5477579"/>
            <a:ext cx="1571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original data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3093522-DAAC-F5C5-A49B-E07F5FCD9490}"/>
              </a:ext>
            </a:extLst>
          </p:cNvPr>
          <p:cNvSpPr txBox="1"/>
          <p:nvPr/>
        </p:nvSpPr>
        <p:spPr>
          <a:xfrm>
            <a:off x="4692052" y="5477579"/>
            <a:ext cx="1571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latent state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072BD9DA-67A4-90B2-7719-F44A074B45D5}"/>
              </a:ext>
            </a:extLst>
          </p:cNvPr>
          <p:cNvSpPr/>
          <p:nvPr/>
        </p:nvSpPr>
        <p:spPr>
          <a:xfrm>
            <a:off x="6181159" y="3976776"/>
            <a:ext cx="1086928" cy="55209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 descr="徽标&#10;&#10;描述已自动生成">
            <a:extLst>
              <a:ext uri="{FF2B5EF4-FFF2-40B4-BE49-F238E27FC236}">
                <a16:creationId xmlns:a16="http://schemas.microsoft.com/office/drawing/2014/main" id="{0C9BFCA5-6D7D-FEF1-4D9C-8CAFCA3658E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6058" y="3089030"/>
            <a:ext cx="2573215" cy="257321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679A174-C5C7-B0BD-BBF0-E7E90B9B7826}"/>
              </a:ext>
            </a:extLst>
          </p:cNvPr>
          <p:cNvSpPr txBox="1"/>
          <p:nvPr/>
        </p:nvSpPr>
        <p:spPr>
          <a:xfrm>
            <a:off x="8053767" y="5477579"/>
            <a:ext cx="1795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generated data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364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CDC0E1C-3887-C6C9-C718-2187B5CF3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Naive Bayes</a:t>
            </a:r>
          </a:p>
          <a:p>
            <a:r>
              <a:rPr lang="en-US" altLang="zh-CN" dirty="0"/>
              <a:t>Mixture Model</a:t>
            </a:r>
          </a:p>
          <a:p>
            <a:r>
              <a:rPr lang="en-US" altLang="zh-CN" dirty="0"/>
              <a:t>Time-series Model</a:t>
            </a:r>
          </a:p>
          <a:p>
            <a:r>
              <a:rPr lang="en-US" altLang="zh-CN" dirty="0"/>
              <a:t>Non-</a:t>
            </a:r>
            <a:r>
              <a:rPr lang="en-US" altLang="zh-CN" dirty="0" err="1"/>
              <a:t>Parameteric</a:t>
            </a:r>
            <a:r>
              <a:rPr lang="en-US" altLang="zh-CN" dirty="0"/>
              <a:t> Model</a:t>
            </a:r>
          </a:p>
          <a:p>
            <a:r>
              <a:rPr lang="en-US" altLang="zh-CN" dirty="0"/>
              <a:t>Mixed </a:t>
            </a:r>
            <a:r>
              <a:rPr lang="en-US" altLang="zh-CN" dirty="0" err="1"/>
              <a:t>Memership</a:t>
            </a:r>
            <a:r>
              <a:rPr lang="en-US" altLang="zh-CN" dirty="0"/>
              <a:t> Model</a:t>
            </a:r>
          </a:p>
          <a:p>
            <a:r>
              <a:rPr lang="en-US" altLang="zh-CN" dirty="0"/>
              <a:t>Factorial Model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5E426FF-73BA-931D-3947-52530C20A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浅层生成模型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520009F-074E-61B3-0FFA-6E1043B8E154}"/>
              </a:ext>
            </a:extLst>
          </p:cNvPr>
          <p:cNvSpPr txBox="1"/>
          <p:nvPr/>
        </p:nvSpPr>
        <p:spPr>
          <a:xfrm>
            <a:off x="3034880" y="4950879"/>
            <a:ext cx="609904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/>
              <a:t>模型结构相对固定，层数少，生成质量较低，缺乏高层次的语义理解能力</a:t>
            </a:r>
          </a:p>
        </p:txBody>
      </p:sp>
    </p:spTree>
    <p:extLst>
      <p:ext uri="{BB962C8B-B14F-4D97-AF65-F5344CB8AC3E}">
        <p14:creationId xmlns:p14="http://schemas.microsoft.com/office/powerpoint/2010/main" val="724946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B3946E5-0E09-8E98-EAA9-5A4771644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Energy based model</a:t>
            </a:r>
          </a:p>
          <a:p>
            <a:r>
              <a:rPr lang="en-US" altLang="zh-CN" dirty="0"/>
              <a:t>Variational Automation Encoder</a:t>
            </a:r>
          </a:p>
          <a:p>
            <a:r>
              <a:rPr lang="en-US" altLang="zh-CN" dirty="0"/>
              <a:t>Generative Adversarial Network</a:t>
            </a:r>
          </a:p>
          <a:p>
            <a:r>
              <a:rPr lang="en-US" altLang="zh-CN" dirty="0"/>
              <a:t>Auto-regressive Model</a:t>
            </a:r>
          </a:p>
          <a:p>
            <a:r>
              <a:rPr lang="en-US" altLang="zh-CN" dirty="0"/>
              <a:t>Flow-base model</a:t>
            </a:r>
          </a:p>
          <a:p>
            <a:r>
              <a:rPr lang="en-US" altLang="zh-CN" dirty="0"/>
              <a:t>Diffusion models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A023D61-18AD-CB58-45CB-4DBA90860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深度生成模型</a:t>
            </a:r>
          </a:p>
        </p:txBody>
      </p:sp>
    </p:spTree>
    <p:extLst>
      <p:ext uri="{BB962C8B-B14F-4D97-AF65-F5344CB8AC3E}">
        <p14:creationId xmlns:p14="http://schemas.microsoft.com/office/powerpoint/2010/main" val="949575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62C8CF0-E8C7-D91E-1496-455532D9E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encoder-decoder</a:t>
            </a:r>
            <a:r>
              <a:rPr lang="zh-CN" altLang="en-US" dirty="0"/>
              <a:t>架构，以概率的方式学习潜在空间中隐变量的分布，使用求最大化变分下界的方式近似求解两个分布的</a:t>
            </a:r>
            <a:r>
              <a:rPr lang="en-US" altLang="zh-CN" dirty="0"/>
              <a:t>KL</a:t>
            </a:r>
            <a:r>
              <a:rPr lang="zh-CN" altLang="en-US" dirty="0"/>
              <a:t>散度。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ADDB5F6-5C59-B1D8-D9AA-2C741BE2E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VAE</a:t>
            </a:r>
            <a:endParaRPr lang="zh-CN" alt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6F5B5B2-0A6E-E48E-AF9F-21A697FAD9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608" y="2805566"/>
            <a:ext cx="5902325" cy="199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5A71035F-31C1-6AA2-9318-B5C47C2293DD}"/>
              </a:ext>
            </a:extLst>
          </p:cNvPr>
          <p:cNvCxnSpPr/>
          <p:nvPr/>
        </p:nvCxnSpPr>
        <p:spPr>
          <a:xfrm flipH="1">
            <a:off x="3377868" y="3994803"/>
            <a:ext cx="1440611" cy="838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6119F713-092E-0274-2F55-B653E545D14C}"/>
              </a:ext>
            </a:extLst>
          </p:cNvPr>
          <p:cNvSpPr txBox="1"/>
          <p:nvPr/>
        </p:nvSpPr>
        <p:spPr>
          <a:xfrm>
            <a:off x="3104498" y="4785505"/>
            <a:ext cx="941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隐变量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3E73D9B8-348A-44E0-5213-C31A0C790CB1}"/>
              </a:ext>
            </a:extLst>
          </p:cNvPr>
          <p:cNvSpPr/>
          <p:nvPr/>
        </p:nvSpPr>
        <p:spPr>
          <a:xfrm>
            <a:off x="4818479" y="3641316"/>
            <a:ext cx="255917" cy="453362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F015DB9C-38FD-2353-EDAF-3AF98D0CA958}"/>
              </a:ext>
            </a:extLst>
          </p:cNvPr>
          <p:cNvSpPr/>
          <p:nvPr/>
        </p:nvSpPr>
        <p:spPr>
          <a:xfrm>
            <a:off x="5852212" y="3574246"/>
            <a:ext cx="1319841" cy="520431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4AC45BD5-F474-5191-99A4-664667A5E98B}"/>
              </a:ext>
            </a:extLst>
          </p:cNvPr>
          <p:cNvCxnSpPr>
            <a:cxnSpLocks/>
          </p:cNvCxnSpPr>
          <p:nvPr/>
        </p:nvCxnSpPr>
        <p:spPr>
          <a:xfrm>
            <a:off x="6464687" y="4094677"/>
            <a:ext cx="1966823" cy="707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F2BB2206-EB83-9033-71FA-EE4061417555}"/>
              </a:ext>
            </a:extLst>
          </p:cNvPr>
          <p:cNvSpPr txBox="1"/>
          <p:nvPr/>
        </p:nvSpPr>
        <p:spPr>
          <a:xfrm>
            <a:off x="7711933" y="4792350"/>
            <a:ext cx="2577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给定输入下，</a:t>
            </a:r>
            <a:endParaRPr lang="en-US" altLang="zh-CN" dirty="0"/>
          </a:p>
          <a:p>
            <a:r>
              <a:rPr lang="zh-CN" altLang="en-US" dirty="0"/>
              <a:t>隐变量的概率分布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462F1812-01C4-7DF6-1F5D-BF18BCFF0851}"/>
              </a:ext>
            </a:extLst>
          </p:cNvPr>
          <p:cNvSpPr/>
          <p:nvPr/>
        </p:nvSpPr>
        <p:spPr>
          <a:xfrm>
            <a:off x="4269264" y="3579478"/>
            <a:ext cx="1319841" cy="520431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B142184A-A225-EEAD-5A87-C77E0C002F15}"/>
              </a:ext>
            </a:extLst>
          </p:cNvPr>
          <p:cNvCxnSpPr>
            <a:cxnSpLocks/>
            <a:stCxn id="13" idx="5"/>
          </p:cNvCxnSpPr>
          <p:nvPr/>
        </p:nvCxnSpPr>
        <p:spPr>
          <a:xfrm>
            <a:off x="5395819" y="4023694"/>
            <a:ext cx="227792" cy="655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A361F5A8-7574-3BDD-6BE1-4D6D99DDA64E}"/>
              </a:ext>
            </a:extLst>
          </p:cNvPr>
          <p:cNvSpPr txBox="1"/>
          <p:nvPr/>
        </p:nvSpPr>
        <p:spPr>
          <a:xfrm>
            <a:off x="4976275" y="4786974"/>
            <a:ext cx="1488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用可变化的分布来近似</a:t>
            </a:r>
            <a:r>
              <a:rPr lang="en-US" altLang="zh-CN" dirty="0"/>
              <a:t>p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22DEC24-A785-6DB5-87B2-83C25BC72A11}"/>
              </a:ext>
            </a:extLst>
          </p:cNvPr>
          <p:cNvSpPr txBox="1"/>
          <p:nvPr/>
        </p:nvSpPr>
        <p:spPr>
          <a:xfrm>
            <a:off x="713609" y="5673251"/>
            <a:ext cx="80943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q</a:t>
            </a:r>
            <a:r>
              <a:rPr lang="zh-CN" altLang="en-US" sz="2800" dirty="0"/>
              <a:t>可拆解为多个独立独立的高斯分布，通过学习</a:t>
            </a:r>
            <a:r>
              <a:rPr lang="en-US" altLang="zh-CN" sz="2800" dirty="0"/>
              <a:t>q</a:t>
            </a:r>
            <a:r>
              <a:rPr lang="zh-CN" altLang="en-US" sz="2800" dirty="0"/>
              <a:t>的参数，来对原本不可求的复杂分布进行近似推理</a:t>
            </a:r>
            <a:endParaRPr lang="en-US" altLang="zh-CN" sz="28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C578DD9-BE92-200D-F5AF-832CAA5589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5145" y="2282283"/>
            <a:ext cx="4234133" cy="7472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55BD5344-C49E-2E87-8001-10E93C57EFB5}"/>
              </a:ext>
            </a:extLst>
          </p:cNvPr>
          <p:cNvSpPr txBox="1"/>
          <p:nvPr/>
        </p:nvSpPr>
        <p:spPr>
          <a:xfrm>
            <a:off x="2607774" y="2429529"/>
            <a:ext cx="18490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target: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46655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62C8CF0-E8C7-D91E-1496-455532D9E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ADDB5F6-5C59-B1D8-D9AA-2C741BE2E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VAE</a:t>
            </a:r>
            <a:endParaRPr lang="zh-CN" altLang="en-US" dirty="0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5BB6E7F3-E47E-2148-7F41-7BF7D1901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3481" y="1370623"/>
            <a:ext cx="4234133" cy="747200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97D07100-3F8E-827E-274F-D027A7CE6403}"/>
              </a:ext>
            </a:extLst>
          </p:cNvPr>
          <p:cNvSpPr txBox="1"/>
          <p:nvPr/>
        </p:nvSpPr>
        <p:spPr>
          <a:xfrm>
            <a:off x="3626110" y="1517869"/>
            <a:ext cx="18490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target:</a:t>
            </a:r>
            <a:endParaRPr lang="zh-CN" altLang="en-US" sz="2400" dirty="0"/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49789F6B-7CFC-4AA5-2962-F10983475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866" y="2684497"/>
            <a:ext cx="6628571" cy="3342857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AE874EEA-AEF9-F8AB-8017-4E8790AF95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1437" y="3618756"/>
            <a:ext cx="4323809" cy="885714"/>
          </a:xfrm>
          <a:prstGeom prst="rect">
            <a:avLst/>
          </a:prstGeom>
        </p:spPr>
      </p:pic>
      <p:sp>
        <p:nvSpPr>
          <p:cNvPr id="28" name="箭头: 右 27">
            <a:extLst>
              <a:ext uri="{FF2B5EF4-FFF2-40B4-BE49-F238E27FC236}">
                <a16:creationId xmlns:a16="http://schemas.microsoft.com/office/drawing/2014/main" id="{58585B07-B432-406B-DAB4-6C41434D6007}"/>
              </a:ext>
            </a:extLst>
          </p:cNvPr>
          <p:cNvSpPr/>
          <p:nvPr/>
        </p:nvSpPr>
        <p:spPr>
          <a:xfrm>
            <a:off x="5917839" y="3803834"/>
            <a:ext cx="1086928" cy="55209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02E299E6-CFC0-F0F3-050A-C9E87B244982}"/>
              </a:ext>
            </a:extLst>
          </p:cNvPr>
          <p:cNvCxnSpPr/>
          <p:nvPr/>
        </p:nvCxnSpPr>
        <p:spPr>
          <a:xfrm>
            <a:off x="8635311" y="4504470"/>
            <a:ext cx="279103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CFC257B8-CEAC-50D0-9810-A8A11B0F4800}"/>
              </a:ext>
            </a:extLst>
          </p:cNvPr>
          <p:cNvSpPr txBox="1"/>
          <p:nvPr/>
        </p:nvSpPr>
        <p:spPr>
          <a:xfrm>
            <a:off x="9169918" y="4592862"/>
            <a:ext cx="18490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Lower bound </a:t>
            </a:r>
            <a:endParaRPr lang="zh-CN" altLang="en-US" sz="2400" dirty="0"/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B5417670-8CDE-B00F-3D4E-C4EA76B4F7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0132" y="2631007"/>
            <a:ext cx="1985179" cy="552091"/>
          </a:xfrm>
          <a:prstGeom prst="rect">
            <a:avLst/>
          </a:prstGeom>
        </p:spPr>
      </p:pic>
      <p:sp>
        <p:nvSpPr>
          <p:cNvPr id="33" name="箭头: 右 32">
            <a:extLst>
              <a:ext uri="{FF2B5EF4-FFF2-40B4-BE49-F238E27FC236}">
                <a16:creationId xmlns:a16="http://schemas.microsoft.com/office/drawing/2014/main" id="{7CFD1764-E95E-A02A-71EF-A7AEB6251D13}"/>
              </a:ext>
            </a:extLst>
          </p:cNvPr>
          <p:cNvSpPr/>
          <p:nvPr/>
        </p:nvSpPr>
        <p:spPr>
          <a:xfrm rot="10800000">
            <a:off x="4940461" y="2680757"/>
            <a:ext cx="1086928" cy="55209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8719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6652179-7E4F-F588-0684-030210912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生成器判别器架构，通过对抗学习来跳过求隐变量参数概率分布的问题，直接通过神经网络学习判断两个分布相似度的衡量标准，博弈论思想。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C0D612E-8E38-4938-F258-1FF4E5980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GAN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4BF9F1E-558E-93EA-F59D-592BAC1E0A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8919" y="3658700"/>
            <a:ext cx="7154881" cy="2404414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E2E9886-92D6-454F-C7B5-0374C7A3A2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8322" y="2774935"/>
            <a:ext cx="9888669" cy="956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6179827-04E1-12C4-D058-0DA3393DF2E9}"/>
              </a:ext>
            </a:extLst>
          </p:cNvPr>
          <p:cNvSpPr txBox="1"/>
          <p:nvPr/>
        </p:nvSpPr>
        <p:spPr>
          <a:xfrm>
            <a:off x="815009" y="2991601"/>
            <a:ext cx="18490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loss:</a:t>
            </a:r>
            <a:endParaRPr lang="zh-CN" altLang="en-US" sz="24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C9F9B3D-A75D-944C-8208-ED88F084B1F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/>
          <a:stretch/>
        </p:blipFill>
        <p:spPr>
          <a:xfrm>
            <a:off x="2225011" y="4091078"/>
            <a:ext cx="876190" cy="32381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74BBE59-2C40-66F0-9D26-269D7DA968E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9007"/>
          <a:stretch/>
        </p:blipFill>
        <p:spPr>
          <a:xfrm>
            <a:off x="2686297" y="5210554"/>
            <a:ext cx="904762" cy="262262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6BDAF50C-DF82-9342-BD8C-967BA0D33CCA}"/>
              </a:ext>
            </a:extLst>
          </p:cNvPr>
          <p:cNvSpPr txBox="1"/>
          <p:nvPr/>
        </p:nvSpPr>
        <p:spPr>
          <a:xfrm>
            <a:off x="814100" y="4010667"/>
            <a:ext cx="1609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generator:</a:t>
            </a:r>
            <a:endParaRPr lang="zh-CN" altLang="en-US" sz="24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FE9633E-3F97-51EA-6756-217A064081E1}"/>
              </a:ext>
            </a:extLst>
          </p:cNvPr>
          <p:cNvSpPr txBox="1"/>
          <p:nvPr/>
        </p:nvSpPr>
        <p:spPr>
          <a:xfrm>
            <a:off x="814099" y="5052699"/>
            <a:ext cx="18490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discriminator: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33144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6652179-7E4F-F588-0684-030210912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CycleGAN</a:t>
            </a:r>
            <a:r>
              <a:rPr lang="zh-CN" altLang="en-US" dirty="0"/>
              <a:t>用于图像风格迁移的</a:t>
            </a:r>
            <a:r>
              <a:rPr lang="en-US" altLang="zh-CN" dirty="0"/>
              <a:t>demo</a:t>
            </a:r>
            <a:r>
              <a:rPr lang="zh-CN" altLang="en-US" dirty="0"/>
              <a:t>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C0D612E-8E38-4938-F258-1FF4E5980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GAN</a:t>
            </a:r>
            <a:endParaRPr lang="zh-CN" alt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1FF7EE6E-FBEF-4353-6339-F0F111E1DEC4}"/>
              </a:ext>
            </a:extLst>
          </p:cNvPr>
          <p:cNvGrpSpPr/>
          <p:nvPr/>
        </p:nvGrpSpPr>
        <p:grpSpPr>
          <a:xfrm>
            <a:off x="930421" y="2001529"/>
            <a:ext cx="7152530" cy="4400721"/>
            <a:chOff x="2224384" y="831779"/>
            <a:chExt cx="8597690" cy="5691040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D3A9555B-C93B-C43E-BF1F-F0B52469A486}"/>
                </a:ext>
              </a:extLst>
            </p:cNvPr>
            <p:cNvSpPr txBox="1"/>
            <p:nvPr/>
          </p:nvSpPr>
          <p:spPr>
            <a:xfrm>
              <a:off x="6236288" y="889091"/>
              <a:ext cx="4585786" cy="6690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Ground Truth</a:t>
              </a:r>
              <a:endPara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B71AE79A-F12C-9DC8-6C63-05FD392D2CAB}"/>
                </a:ext>
              </a:extLst>
            </p:cNvPr>
            <p:cNvSpPr txBox="1"/>
            <p:nvPr/>
          </p:nvSpPr>
          <p:spPr>
            <a:xfrm>
              <a:off x="2501533" y="831779"/>
              <a:ext cx="2000010" cy="6690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Input</a:t>
              </a:r>
              <a:endPara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1A86177C-8D07-7B72-35FB-AB42A2E26262}"/>
                </a:ext>
              </a:extLst>
            </p:cNvPr>
            <p:cNvSpPr txBox="1"/>
            <p:nvPr/>
          </p:nvSpPr>
          <p:spPr>
            <a:xfrm>
              <a:off x="4792129" y="889091"/>
              <a:ext cx="2433182" cy="6690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err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CycleGAN</a:t>
              </a:r>
              <a:endPara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A8D54DE3-AC93-5903-B900-776EFF181851}"/>
                </a:ext>
              </a:extLst>
            </p:cNvPr>
            <p:cNvGrpSpPr/>
            <p:nvPr/>
          </p:nvGrpSpPr>
          <p:grpSpPr>
            <a:xfrm>
              <a:off x="2224384" y="1498623"/>
              <a:ext cx="7566968" cy="5024196"/>
              <a:chOff x="2224384" y="1498623"/>
              <a:chExt cx="7566968" cy="5024196"/>
            </a:xfrm>
          </p:grpSpPr>
          <p:pic>
            <p:nvPicPr>
              <p:cNvPr id="10" name="图片 9">
                <a:extLst>
                  <a:ext uri="{FF2B5EF4-FFF2-40B4-BE49-F238E27FC236}">
                    <a16:creationId xmlns:a16="http://schemas.microsoft.com/office/drawing/2014/main" id="{E8BBB6B6-8026-8455-E225-4C8B4EE4BC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68951" y="3998712"/>
                <a:ext cx="2520462" cy="2513144"/>
              </a:xfrm>
              <a:prstGeom prst="rect">
                <a:avLst/>
              </a:prstGeom>
            </p:spPr>
          </p:pic>
          <p:pic>
            <p:nvPicPr>
              <p:cNvPr id="11" name="图片 10">
                <a:extLst>
                  <a:ext uri="{FF2B5EF4-FFF2-40B4-BE49-F238E27FC236}">
                    <a16:creationId xmlns:a16="http://schemas.microsoft.com/office/drawing/2014/main" id="{877B8AB8-EEBD-C9A7-4F88-4D7140AEBC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24384" y="1506280"/>
                <a:ext cx="2524106" cy="2492433"/>
              </a:xfrm>
              <a:prstGeom prst="rect">
                <a:avLst/>
              </a:prstGeom>
            </p:spPr>
          </p:pic>
          <p:pic>
            <p:nvPicPr>
              <p:cNvPr id="12" name="图片 11">
                <a:extLst>
                  <a:ext uri="{FF2B5EF4-FFF2-40B4-BE49-F238E27FC236}">
                    <a16:creationId xmlns:a16="http://schemas.microsoft.com/office/drawing/2014/main" id="{031DA272-7968-C5F3-5136-23489BC6E0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24384" y="3998713"/>
                <a:ext cx="2524106" cy="2524106"/>
              </a:xfrm>
              <a:prstGeom prst="rect">
                <a:avLst/>
              </a:prstGeom>
            </p:spPr>
          </p:pic>
          <p:pic>
            <p:nvPicPr>
              <p:cNvPr id="13" name="图片 12">
                <a:extLst>
                  <a:ext uri="{FF2B5EF4-FFF2-40B4-BE49-F238E27FC236}">
                    <a16:creationId xmlns:a16="http://schemas.microsoft.com/office/drawing/2014/main" id="{08FD1D46-1308-0EE8-F668-7570450BB0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70890" y="1498623"/>
                <a:ext cx="2520462" cy="2500089"/>
              </a:xfrm>
              <a:prstGeom prst="rect">
                <a:avLst/>
              </a:prstGeom>
            </p:spPr>
          </p:pic>
          <p:pic>
            <p:nvPicPr>
              <p:cNvPr id="14" name="图片 13">
                <a:extLst>
                  <a:ext uri="{FF2B5EF4-FFF2-40B4-BE49-F238E27FC236}">
                    <a16:creationId xmlns:a16="http://schemas.microsoft.com/office/drawing/2014/main" id="{63EFF051-7A59-5705-22F7-85184A3BA1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48488" y="3987751"/>
                <a:ext cx="2520463" cy="2524105"/>
              </a:xfrm>
              <a:prstGeom prst="rect">
                <a:avLst/>
              </a:prstGeom>
            </p:spPr>
          </p:pic>
          <p:pic>
            <p:nvPicPr>
              <p:cNvPr id="15" name="图片 14">
                <a:extLst>
                  <a:ext uri="{FF2B5EF4-FFF2-40B4-BE49-F238E27FC236}">
                    <a16:creationId xmlns:a16="http://schemas.microsoft.com/office/drawing/2014/main" id="{30196688-7C33-1F67-C7A8-E6FBFB7F8F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48488" y="1506280"/>
                <a:ext cx="2524105" cy="2492433"/>
              </a:xfrm>
              <a:prstGeom prst="rect">
                <a:avLst/>
              </a:prstGeom>
            </p:spPr>
          </p:pic>
        </p:grp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BB5E130A-6A2B-E9F3-DEEF-DB047F930443}"/>
              </a:ext>
            </a:extLst>
          </p:cNvPr>
          <p:cNvSpPr txBox="1"/>
          <p:nvPr/>
        </p:nvSpPr>
        <p:spPr>
          <a:xfrm>
            <a:off x="8319341" y="2517181"/>
            <a:ext cx="303526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训练方式复杂</a:t>
            </a: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可能出现模型不收敛、模式崩溃、梯度消失的问题</a:t>
            </a: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从数学原理上不</a:t>
            </a:r>
            <a:r>
              <a:rPr lang="en-US" altLang="zh-CN" sz="2800" dirty="0"/>
              <a:t>interpretable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37328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6FF5AC9-2D58-6B98-8C74-7057789CA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定义一个前向加高斯噪声，反向去除噪声的马尔可夫过程，前向过程类似于“变分后验”过程，学习从数据样本到高斯分布的映射，然后学一个生成器，去模仿先前定义的映射的每一个</a:t>
            </a:r>
            <a:r>
              <a:rPr lang="en-US" altLang="zh-CN" dirty="0"/>
              <a:t>step</a:t>
            </a:r>
            <a:r>
              <a:rPr lang="zh-CN" altLang="en-US" dirty="0"/>
              <a:t>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458948A-3C91-FD32-764D-80FF3A460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Diffusion Model 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D845860-CD76-19F8-2575-042043633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143" y="3271509"/>
            <a:ext cx="7485714" cy="1200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2A2B00A-FEA0-7492-978C-2446202731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8697" y="5128578"/>
            <a:ext cx="3101609" cy="38865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9616004-F00A-78BB-1570-FB5EAB3F3CE8}"/>
              </a:ext>
            </a:extLst>
          </p:cNvPr>
          <p:cNvSpPr txBox="1"/>
          <p:nvPr/>
        </p:nvSpPr>
        <p:spPr>
          <a:xfrm>
            <a:off x="349183" y="5085934"/>
            <a:ext cx="18490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forward:</a:t>
            </a:r>
            <a:endParaRPr lang="zh-CN" altLang="en-US" sz="2400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543F33C-0C8A-2082-7083-0D3CBD6C4CB0}"/>
              </a:ext>
            </a:extLst>
          </p:cNvPr>
          <p:cNvSpPr/>
          <p:nvPr/>
        </p:nvSpPr>
        <p:spPr>
          <a:xfrm>
            <a:off x="2277374" y="5249358"/>
            <a:ext cx="269483" cy="267874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207C7939-25E4-4F0A-2ACA-6F22EF600A4A}"/>
              </a:ext>
            </a:extLst>
          </p:cNvPr>
          <p:cNvCxnSpPr>
            <a:cxnSpLocks/>
          </p:cNvCxnSpPr>
          <p:nvPr/>
        </p:nvCxnSpPr>
        <p:spPr>
          <a:xfrm flipH="1">
            <a:off x="1508697" y="5473486"/>
            <a:ext cx="844446" cy="362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E3536872-0BCD-3DA8-0210-6145FB06D999}"/>
              </a:ext>
            </a:extLst>
          </p:cNvPr>
          <p:cNvSpPr txBox="1"/>
          <p:nvPr/>
        </p:nvSpPr>
        <p:spPr>
          <a:xfrm>
            <a:off x="1038064" y="5832508"/>
            <a:ext cx="941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超参数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8F2C1274-BE5E-7743-303D-D7F7E65D85D3}"/>
              </a:ext>
            </a:extLst>
          </p:cNvPr>
          <p:cNvSpPr/>
          <p:nvPr/>
        </p:nvSpPr>
        <p:spPr>
          <a:xfrm>
            <a:off x="4155057" y="5249358"/>
            <a:ext cx="455249" cy="224128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37E8F950-4089-F07B-8D25-71F2621ACD88}"/>
              </a:ext>
            </a:extLst>
          </p:cNvPr>
          <p:cNvCxnSpPr>
            <a:cxnSpLocks/>
          </p:cNvCxnSpPr>
          <p:nvPr/>
        </p:nvCxnSpPr>
        <p:spPr>
          <a:xfrm flipH="1">
            <a:off x="3384167" y="5415939"/>
            <a:ext cx="844446" cy="362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53F1371E-9FE6-8D9C-D277-21A32F7665E2}"/>
              </a:ext>
            </a:extLst>
          </p:cNvPr>
          <p:cNvSpPr txBox="1"/>
          <p:nvPr/>
        </p:nvSpPr>
        <p:spPr>
          <a:xfrm>
            <a:off x="2198190" y="5822668"/>
            <a:ext cx="3459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高斯噪声，服从标准正态分布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17CA2AFA-4626-26EA-23F7-BF9EAFABD0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2742" y="5148043"/>
            <a:ext cx="2751058" cy="426757"/>
          </a:xfrm>
          <a:prstGeom prst="rect">
            <a:avLst/>
          </a:prstGeom>
        </p:spPr>
      </p:pic>
      <p:sp>
        <p:nvSpPr>
          <p:cNvPr id="15" name="箭头: 右 14">
            <a:extLst>
              <a:ext uri="{FF2B5EF4-FFF2-40B4-BE49-F238E27FC236}">
                <a16:creationId xmlns:a16="http://schemas.microsoft.com/office/drawing/2014/main" id="{3DB6DDA4-3EC0-7B80-2AC5-5C0AA8E6F197}"/>
              </a:ext>
            </a:extLst>
          </p:cNvPr>
          <p:cNvSpPr/>
          <p:nvPr/>
        </p:nvSpPr>
        <p:spPr>
          <a:xfrm>
            <a:off x="5223079" y="5146885"/>
            <a:ext cx="1086928" cy="55209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ACA0E53-1A70-0936-C9AA-300E0CE24886}"/>
              </a:ext>
            </a:extLst>
          </p:cNvPr>
          <p:cNvSpPr txBox="1"/>
          <p:nvPr/>
        </p:nvSpPr>
        <p:spPr>
          <a:xfrm>
            <a:off x="7187055" y="5152462"/>
            <a:ext cx="18490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递推结果</a:t>
            </a:r>
            <a:r>
              <a:rPr lang="en-US" altLang="zh-CN" sz="2400" dirty="0"/>
              <a:t>: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23612274"/>
      </p:ext>
    </p:extLst>
  </p:cSld>
  <p:clrMapOvr>
    <a:masterClrMapping/>
  </p:clrMapOvr>
</p:sld>
</file>

<file path=ppt/theme/theme1.xml><?xml version="1.0" encoding="utf-8"?>
<a:theme xmlns:a="http://schemas.openxmlformats.org/drawingml/2006/main" name="A000120140530A99PPBG">
  <a:themeElements>
    <a:clrScheme name="自定义 1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0C4994"/>
      </a:accent1>
      <a:accent2>
        <a:srgbClr val="0AA3D4"/>
      </a:accent2>
      <a:accent3>
        <a:srgbClr val="DB1F1F"/>
      </a:accent3>
      <a:accent4>
        <a:srgbClr val="247B95"/>
      </a:accent4>
      <a:accent5>
        <a:srgbClr val="AE1324"/>
      </a:accent5>
      <a:accent6>
        <a:srgbClr val="045A88"/>
      </a:accent6>
      <a:hlink>
        <a:srgbClr val="004986"/>
      </a:hlink>
      <a:folHlink>
        <a:srgbClr val="BFBFBF"/>
      </a:folHlink>
    </a:clrScheme>
    <a:fontScheme name="自定义 1">
      <a:majorFont>
        <a:latin typeface="Times New Roman"/>
        <a:ea typeface="微软雅黑"/>
        <a:cs typeface=""/>
      </a:majorFont>
      <a:minorFont>
        <a:latin typeface="Times New Roman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637</TotalTime>
  <Words>454</Words>
  <Application>Microsoft Office PowerPoint</Application>
  <PresentationFormat>宽屏</PresentationFormat>
  <Paragraphs>73</Paragraphs>
  <Slides>14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等线</vt:lpstr>
      <vt:lpstr>微软雅黑</vt:lpstr>
      <vt:lpstr>Arial</vt:lpstr>
      <vt:lpstr>Times New Roman</vt:lpstr>
      <vt:lpstr>A000120140530A99PPBG</vt:lpstr>
      <vt:lpstr>生成模型初探</vt:lpstr>
      <vt:lpstr>生成模型</vt:lpstr>
      <vt:lpstr>浅层生成模型</vt:lpstr>
      <vt:lpstr>深度生成模型</vt:lpstr>
      <vt:lpstr>VAE</vt:lpstr>
      <vt:lpstr>VAE</vt:lpstr>
      <vt:lpstr>GAN</vt:lpstr>
      <vt:lpstr>GAN</vt:lpstr>
      <vt:lpstr>Diffusion Model </vt:lpstr>
      <vt:lpstr>Diffusion Model</vt:lpstr>
      <vt:lpstr>Diffusion Model</vt:lpstr>
      <vt:lpstr>Diffusion Model</vt:lpstr>
      <vt:lpstr>后续计划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WJT</dc:creator>
  <cp:lastModifiedBy>Jeffrey</cp:lastModifiedBy>
  <cp:revision>23</cp:revision>
  <dcterms:created xsi:type="dcterms:W3CDTF">2018-08-10T09:41:38Z</dcterms:created>
  <dcterms:modified xsi:type="dcterms:W3CDTF">2023-10-19T11:58:49Z</dcterms:modified>
</cp:coreProperties>
</file>