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71" r:id="rId3"/>
    <p:sldId id="277" r:id="rId4"/>
    <p:sldId id="278" r:id="rId5"/>
    <p:sldId id="279" r:id="rId6"/>
    <p:sldId id="280" r:id="rId7"/>
    <p:sldId id="281" r:id="rId8"/>
    <p:sldId id="27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79924" autoAdjust="0"/>
  </p:normalViewPr>
  <p:slideViewPr>
    <p:cSldViewPr snapToGrid="0" showGuides="1">
      <p:cViewPr varScale="1">
        <p:scale>
          <a:sx n="110" d="100"/>
          <a:sy n="110" d="100"/>
        </p:scale>
        <p:origin x="34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339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2023/12/28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79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2023/12/28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5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2023/12/28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60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2023/12/28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7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2023/12/28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23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7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7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2023/12/28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51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5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ndspore.cn/tutorials/experts/zh-CN/r2.2/parallel/sapp.html" TargetMode="External"/><Relationship Id="rId2" Type="http://schemas.openxmlformats.org/officeDocument/2006/relationships/hyperlink" Target="https://www.mindspore.cn/tutorials/experts/zh-CN/r2.2/parallel/sharding_propagation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3085"/>
            <a:ext cx="9144000" cy="1992963"/>
          </a:xfrm>
        </p:spPr>
        <p:txBody>
          <a:bodyPr>
            <a:normAutofit/>
          </a:bodyPr>
          <a:lstStyle/>
          <a:p>
            <a:r>
              <a:rPr lang="zh-CN" altLang="en-US" b="1" dirty="0"/>
              <a:t>基于</a:t>
            </a:r>
            <a:r>
              <a:rPr lang="en-US" altLang="zh-CN" b="1" dirty="0" err="1"/>
              <a:t>MindSpore</a:t>
            </a:r>
            <a:r>
              <a:rPr lang="zh-CN" altLang="en-US" b="1" dirty="0"/>
              <a:t>的</a:t>
            </a:r>
            <a:r>
              <a:rPr lang="en-US" altLang="zh-CN" b="1" dirty="0"/>
              <a:t>Falcon</a:t>
            </a:r>
            <a:r>
              <a:rPr lang="zh-CN" altLang="en-US" b="1" dirty="0"/>
              <a:t>大模型迁移与性能研究</a:t>
            </a:r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3853" y="698565"/>
            <a:ext cx="514429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1E53391-BBA8-D57E-7641-BDA515C31DE8}"/>
              </a:ext>
            </a:extLst>
          </p:cNvPr>
          <p:cNvSpPr txBox="1"/>
          <p:nvPr/>
        </p:nvSpPr>
        <p:spPr>
          <a:xfrm>
            <a:off x="4139513" y="6242447"/>
            <a:ext cx="39129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曾子瑄</a:t>
            </a:r>
            <a:endParaRPr lang="en-US" altLang="zh-CN" sz="2000" dirty="0">
              <a:latin typeface="+mn-ea"/>
            </a:endParaRPr>
          </a:p>
          <a:p>
            <a:pPr algn="ctr"/>
            <a:r>
              <a:rPr lang="en-US" altLang="zh-CN" dirty="0">
                <a:latin typeface="+mn-ea"/>
              </a:rPr>
              <a:t>2023.12.28</a:t>
            </a:r>
            <a:endParaRPr lang="zh-CN" altLang="en-US" dirty="0">
              <a:latin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C2EFCD-EFDC-32E5-269A-C40FE3CE6DBB}"/>
              </a:ext>
            </a:extLst>
          </p:cNvPr>
          <p:cNvSpPr txBox="1"/>
          <p:nvPr/>
        </p:nvSpPr>
        <p:spPr>
          <a:xfrm>
            <a:off x="5435081" y="5780782"/>
            <a:ext cx="132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Week 9</a:t>
            </a:r>
            <a:endParaRPr lang="zh-CN" altLang="en-US" sz="2400" b="1" dirty="0"/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CA41BE9F-F188-9F99-99D2-0C3E30548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5618"/>
            <a:ext cx="9144000" cy="197082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分布式并行</a:t>
            </a:r>
            <a:r>
              <a:rPr lang="en-US" altLang="zh-CN" sz="2800" dirty="0"/>
              <a:t>(stage 2)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848664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B19321-96AF-577C-1248-2CB1BB5F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启动方式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A2A2A83-FCE7-ABDC-DF7D-9CA7C4C9B2E3}"/>
              </a:ext>
            </a:extLst>
          </p:cNvPr>
          <p:cNvSpPr txBox="1"/>
          <p:nvPr/>
        </p:nvSpPr>
        <p:spPr>
          <a:xfrm>
            <a:off x="815009" y="1497875"/>
            <a:ext cx="859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 err="1">
                <a:effectLst/>
                <a:latin typeface="Helvetica" panose="020B0604020202020204" pitchFamily="34" charset="0"/>
              </a:rPr>
              <a:t>MindSpore</a:t>
            </a:r>
            <a:r>
              <a:rPr lang="zh-CN" altLang="en-US" b="0" i="0" dirty="0">
                <a:effectLst/>
                <a:latin typeface="Helvetica" panose="020B0604020202020204" pitchFamily="34" charset="0"/>
              </a:rPr>
              <a:t>目前支持三种启动方式：</a:t>
            </a:r>
            <a:endParaRPr lang="en-US" altLang="zh-CN" b="0" i="0" dirty="0">
              <a:effectLst/>
              <a:latin typeface="Helvetica" panose="020B0604020202020204" pitchFamily="34" charset="0"/>
            </a:endParaRPr>
          </a:p>
          <a:p>
            <a:pPr algn="l"/>
            <a:endParaRPr lang="zh-CN" altLang="en-US" b="0" i="0" dirty="0">
              <a:effectLst/>
              <a:latin typeface="Helvetica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effectLst/>
                <a:latin typeface="Helvetica" panose="020B0604020202020204" pitchFamily="34" charset="0"/>
              </a:rPr>
              <a:t>动态组网</a:t>
            </a:r>
            <a:r>
              <a:rPr lang="zh-CN" altLang="en-US" b="0" i="0" dirty="0">
                <a:effectLst/>
                <a:latin typeface="Helvetica" panose="020B0604020202020204" pitchFamily="34" charset="0"/>
              </a:rPr>
              <a:t>：通过</a:t>
            </a:r>
            <a:r>
              <a:rPr lang="en-US" altLang="zh-CN" b="0" i="0" dirty="0" err="1">
                <a:effectLst/>
                <a:latin typeface="Helvetica" panose="020B0604020202020204" pitchFamily="34" charset="0"/>
              </a:rPr>
              <a:t>MindSpore</a:t>
            </a:r>
            <a:r>
              <a:rPr lang="zh-CN" altLang="en-US" b="0" i="0" dirty="0">
                <a:effectLst/>
                <a:latin typeface="Helvetica" panose="020B0604020202020204" pitchFamily="34" charset="0"/>
              </a:rPr>
              <a:t>内部动态组网模块启动，不依赖外部配置或者模块，支持</a:t>
            </a:r>
            <a:r>
              <a:rPr lang="en-US" altLang="zh-CN" b="0" i="0" dirty="0">
                <a:effectLst/>
                <a:latin typeface="Helvetica" panose="020B0604020202020204" pitchFamily="34" charset="0"/>
              </a:rPr>
              <a:t>Ascend/GPU/CPU</a:t>
            </a:r>
            <a:r>
              <a:rPr lang="zh-CN" altLang="en-US" b="0" i="0" dirty="0">
                <a:effectLst/>
                <a:latin typeface="Helvetica" panose="020B0604020202020204" pitchFamily="34" charset="0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 err="1">
                <a:effectLst/>
                <a:latin typeface="Helvetica" panose="020B0604020202020204" pitchFamily="34" charset="0"/>
              </a:rPr>
              <a:t>mpirun</a:t>
            </a:r>
            <a:r>
              <a:rPr lang="zh-CN" altLang="en-US" b="0" i="0" dirty="0">
                <a:effectLst/>
                <a:latin typeface="Helvetica" panose="020B0604020202020204" pitchFamily="34" charset="0"/>
              </a:rPr>
              <a:t>：通过多进程通信库</a:t>
            </a:r>
            <a:r>
              <a:rPr lang="en-US" altLang="zh-CN" b="0" i="0" dirty="0" err="1">
                <a:effectLst/>
                <a:latin typeface="Helvetica" panose="020B0604020202020204" pitchFamily="34" charset="0"/>
              </a:rPr>
              <a:t>OpenMPI</a:t>
            </a:r>
            <a:r>
              <a:rPr lang="zh-CN" altLang="en-US" b="0" i="0" dirty="0">
                <a:effectLst/>
                <a:latin typeface="Helvetica" panose="020B0604020202020204" pitchFamily="34" charset="0"/>
              </a:rPr>
              <a:t>启动，支持</a:t>
            </a:r>
            <a:r>
              <a:rPr lang="en-US" altLang="zh-CN" b="0" i="0" dirty="0">
                <a:effectLst/>
                <a:latin typeface="Helvetica" panose="020B0604020202020204" pitchFamily="34" charset="0"/>
              </a:rPr>
              <a:t>Ascend/GPU</a:t>
            </a:r>
            <a:r>
              <a:rPr lang="zh-CN" altLang="en-US" b="0" i="0" dirty="0">
                <a:effectLst/>
                <a:latin typeface="Helvetica" panose="020B0604020202020204" pitchFamily="34" charset="0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Helvetica" panose="020B0604020202020204" pitchFamily="34" charset="0"/>
              </a:rPr>
              <a:t>rank table</a:t>
            </a:r>
            <a:r>
              <a:rPr lang="zh-CN" altLang="en-US" b="0" i="0" dirty="0">
                <a:effectLst/>
                <a:latin typeface="Helvetica" panose="020B0604020202020204" pitchFamily="34" charset="0"/>
              </a:rPr>
              <a:t>：配置</a:t>
            </a:r>
            <a:r>
              <a:rPr lang="en-US" altLang="zh-CN" b="0" i="0" dirty="0" err="1">
                <a:effectLst/>
                <a:latin typeface="Helvetica" panose="020B0604020202020204" pitchFamily="34" charset="0"/>
              </a:rPr>
              <a:t>rank_table</a:t>
            </a:r>
            <a:r>
              <a:rPr lang="zh-CN" altLang="en-US" b="0" i="0" dirty="0">
                <a:effectLst/>
                <a:latin typeface="Helvetica" panose="020B0604020202020204" pitchFamily="34" charset="0"/>
              </a:rPr>
              <a:t>表后，通过脚本启动和卡数对应的进程，支持</a:t>
            </a:r>
            <a:r>
              <a:rPr lang="en-US" altLang="zh-CN" b="0" i="0" dirty="0">
                <a:effectLst/>
                <a:latin typeface="Helvetica" panose="020B0604020202020204" pitchFamily="34" charset="0"/>
              </a:rPr>
              <a:t>Ascend</a:t>
            </a:r>
            <a:r>
              <a:rPr lang="zh-CN" altLang="en-US" b="0" i="0" dirty="0">
                <a:effectLst/>
                <a:latin typeface="Helvetica" panose="020B0604020202020204" pitchFamily="34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4094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08BF3671-2D1A-DA32-EEB4-0A6003516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/>
          <a:lstStyle/>
          <a:p>
            <a:r>
              <a:rPr lang="zh-CN" altLang="en-US" dirty="0"/>
              <a:t>并行模式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8DEC14C-E46C-A6CD-49AB-DE5DC81E7F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78889" y="1759749"/>
            <a:ext cx="10538791" cy="20928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44" tIns="0" rIns="19044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数据并行模式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：数据并行模式下，数据集可以在样本维度拆分并下发到不同的卡上。如果您的数据集较大，而模型参数规模能在单卡运算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。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自动并行模式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：融合了数据并行、算子级模型并行的分布式并行模式，可以自动建立代价模型，找到训练时间较短的并行策略，为用户选择合适的并行模式。如果您的数据集和模型参数规模都较大，且希望自动配置并行策略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。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半自动并行模式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手动并行模式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elvetica" panose="020B0604020202020204" pitchFamily="34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参数服务器模式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55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631A5DE-3D4F-A909-0F72-D2ED663CE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数据并行</a:t>
            </a:r>
          </a:p>
        </p:txBody>
      </p:sp>
      <p:pic>
        <p:nvPicPr>
          <p:cNvPr id="2050" name="Picture 2" descr="整体流程">
            <a:extLst>
              <a:ext uri="{FF2B5EF4-FFF2-40B4-BE49-F238E27FC236}">
                <a16:creationId xmlns:a16="http://schemas.microsoft.com/office/drawing/2014/main" id="{6BBBAF83-A51D-D17B-E77A-C8CCF38C5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2" y="1381125"/>
            <a:ext cx="7229475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669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D3BCC54-9D08-AEC6-2497-459C3B9E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自动并行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0C3479-0C9F-E729-3383-41BA3CC88CD1}"/>
              </a:ext>
            </a:extLst>
          </p:cNvPr>
          <p:cNvSpPr txBox="1"/>
          <p:nvPr/>
        </p:nvSpPr>
        <p:spPr>
          <a:xfrm>
            <a:off x="815009" y="1350928"/>
            <a:ext cx="7934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effectLst/>
                <a:latin typeface="Helvetica" panose="020B0604020202020204" pitchFamily="34" charset="0"/>
              </a:rPr>
              <a:t>无需关心策略配置，自动地建立代价模型，找到训练时间较短的并行策略。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63802B-5222-0A77-6CD5-3A4BF358AAAC}"/>
              </a:ext>
            </a:extLst>
          </p:cNvPr>
          <p:cNvSpPr txBox="1"/>
          <p:nvPr/>
        </p:nvSpPr>
        <p:spPr>
          <a:xfrm>
            <a:off x="815009" y="2228671"/>
            <a:ext cx="99364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Helvetica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切分策略传播算法</a:t>
            </a:r>
            <a:r>
              <a:rPr lang="zh-CN" altLang="en-US" dirty="0">
                <a:latin typeface="Helvetica" panose="020B0604020202020204" pitchFamily="34" charset="0"/>
              </a:rPr>
              <a:t>：由配置并行策略的算子向未配置的算子传播并行策略。在传播时，算法会尽量选取引发张量重排布通信最少的策略。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Helvetica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双递归策略搜索算法</a:t>
            </a:r>
            <a:r>
              <a:rPr lang="zh-CN" altLang="en-US" dirty="0">
                <a:latin typeface="Helvetica" panose="020B0604020202020204" pitchFamily="34" charset="0"/>
              </a:rPr>
              <a:t>：其基于符号运算的代价模型可以自由适配不同的加速器集群，对于巨大网络以及大规模多卡切分能够保证瞬间生成最优策略。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29CD3FE-8AFE-04F6-79F3-518C201BD29C}"/>
              </a:ext>
            </a:extLst>
          </p:cNvPr>
          <p:cNvSpPr txBox="1"/>
          <p:nvPr/>
        </p:nvSpPr>
        <p:spPr>
          <a:xfrm>
            <a:off x="815009" y="42667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effectLst/>
                <a:latin typeface="Helvetica" panose="020B0604020202020204" pitchFamily="34" charset="0"/>
              </a:rPr>
              <a:t>算子级并行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2915BF6-BCC6-BE33-7520-081E951DB543}"/>
              </a:ext>
            </a:extLst>
          </p:cNvPr>
          <p:cNvSpPr txBox="1"/>
          <p:nvPr/>
        </p:nvSpPr>
        <p:spPr>
          <a:xfrm>
            <a:off x="2377440" y="42667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effectLst/>
                <a:latin typeface="Helvetica" panose="020B0604020202020204" pitchFamily="34" charset="0"/>
              </a:rPr>
              <a:t>分布式算子、张量排布和张量重排布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5398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79353D6-525F-B4A2-88D3-4F5A8F174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finetune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4AF051F-A7A1-EFD5-6DDA-B99D9FEF1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292" y="2249418"/>
            <a:ext cx="9485415" cy="158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38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BCA0C95-BC5A-A4CA-3FD6-F5606B604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226" y="1113688"/>
            <a:ext cx="9881547" cy="4926713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D6E8ADE9-36A6-0E7D-84D1-063E6012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downloads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3170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7E1ABE7-44F7-4A93-3D44-C394F760D67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2213721"/>
            <a:ext cx="10515600" cy="3092450"/>
          </a:xfrm>
          <a:prstGeom prst="rect">
            <a:avLst/>
          </a:prstGeom>
        </p:spPr>
      </p:pic>
      <p:pic>
        <p:nvPicPr>
          <p:cNvPr id="6" name="图片 5" descr="横版组合——透明.png">
            <a:extLst>
              <a:ext uri="{FF2B5EF4-FFF2-40B4-BE49-F238E27FC236}">
                <a16:creationId xmlns:a16="http://schemas.microsoft.com/office/drawing/2014/main" id="{65AC8217-2F3E-E81F-954E-4FF1AE0ABC6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21351" y="6076439"/>
            <a:ext cx="3075991" cy="64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189277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3889</TotalTime>
  <Words>324</Words>
  <Application>Microsoft Office PowerPoint</Application>
  <PresentationFormat>宽屏</PresentationFormat>
  <Paragraphs>29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黑体</vt:lpstr>
      <vt:lpstr>Arial</vt:lpstr>
      <vt:lpstr>Helvetica</vt:lpstr>
      <vt:lpstr>A000120140530A99PPBG</vt:lpstr>
      <vt:lpstr>基于MindSpore的Falcon大模型迁移与性能研究</vt:lpstr>
      <vt:lpstr>启动方式</vt:lpstr>
      <vt:lpstr>并行模式</vt:lpstr>
      <vt:lpstr>数据并行</vt:lpstr>
      <vt:lpstr>自动并行</vt:lpstr>
      <vt:lpstr>finetune</vt:lpstr>
      <vt:lpstr>downloads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Jeffrey</cp:lastModifiedBy>
  <cp:revision>51</cp:revision>
  <dcterms:created xsi:type="dcterms:W3CDTF">2018-08-10T09:41:38Z</dcterms:created>
  <dcterms:modified xsi:type="dcterms:W3CDTF">2023-12-28T13:14:08Z</dcterms:modified>
</cp:coreProperties>
</file>