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1" r:id="rId3"/>
    <p:sldId id="277" r:id="rId4"/>
    <p:sldId id="280" r:id="rId5"/>
    <p:sldId id="281" r:id="rId6"/>
    <p:sldId id="282" r:id="rId7"/>
    <p:sldId id="283" r:id="rId8"/>
    <p:sldId id="284" r:id="rId9"/>
    <p:sldId id="279" r:id="rId10"/>
    <p:sldId id="287" r:id="rId11"/>
    <p:sldId id="288" r:id="rId12"/>
    <p:sldId id="286" r:id="rId13"/>
    <p:sldId id="28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spore.cn/tutorials/experts/zh-CN/r2.2/parallel/sapp.html" TargetMode="External"/><Relationship Id="rId2" Type="http://schemas.openxmlformats.org/officeDocument/2006/relationships/hyperlink" Target="https://www.mindspore.cn/tutorials/experts/zh-CN/r2.2/parallel/sharding_propag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2024.01.18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Week 12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MindSpore</a:t>
            </a:r>
            <a:r>
              <a:rPr lang="zh-CN" altLang="en-US" sz="2800" dirty="0"/>
              <a:t>分布式并行</a:t>
            </a:r>
            <a:r>
              <a:rPr lang="en-US" altLang="zh-CN" sz="2800" dirty="0"/>
              <a:t>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AD2798-BFBE-49F0-BB6B-8D8FC532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流水线并行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CD161-B3C7-EE5F-1237-7D3706F0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00" y="2630580"/>
            <a:ext cx="7806578" cy="22329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532487-ECE3-AA51-C940-A8A24AD3E697}"/>
              </a:ext>
            </a:extLst>
          </p:cNvPr>
          <p:cNvSpPr txBox="1"/>
          <p:nvPr/>
        </p:nvSpPr>
        <p:spPr>
          <a:xfrm>
            <a:off x="815009" y="1532774"/>
            <a:ext cx="70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将算子切分为</a:t>
            </a:r>
            <a:r>
              <a:rPr lang="en-US" altLang="zh-CN" sz="2400" dirty="0"/>
              <a:t>Stage</a:t>
            </a:r>
            <a:r>
              <a:rPr lang="zh-CN" altLang="en-US" sz="2400" dirty="0"/>
              <a:t>，把不同</a:t>
            </a:r>
            <a:r>
              <a:rPr lang="en-US" altLang="zh-CN" sz="2400" dirty="0"/>
              <a:t>Stage</a:t>
            </a:r>
            <a:r>
              <a:rPr lang="zh-CN" altLang="en-US" sz="2400" dirty="0"/>
              <a:t>映射到不同设备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D19634-09ED-C4F5-938F-B7CCE7258E78}"/>
              </a:ext>
            </a:extLst>
          </p:cNvPr>
          <p:cNvSpPr txBox="1"/>
          <p:nvPr/>
        </p:nvSpPr>
        <p:spPr>
          <a:xfrm>
            <a:off x="4918150" y="5140560"/>
            <a:ext cx="23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流水线并行的图切分</a:t>
            </a:r>
          </a:p>
        </p:txBody>
      </p:sp>
    </p:spTree>
    <p:extLst>
      <p:ext uri="{BB962C8B-B14F-4D97-AF65-F5344CB8AC3E}">
        <p14:creationId xmlns:p14="http://schemas.microsoft.com/office/powerpoint/2010/main" val="5836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AD2798-BFBE-49F0-BB6B-8D8FC532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流水线并行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532487-ECE3-AA51-C940-A8A24AD3E697}"/>
              </a:ext>
            </a:extLst>
          </p:cNvPr>
          <p:cNvSpPr txBox="1"/>
          <p:nvPr/>
        </p:nvSpPr>
        <p:spPr>
          <a:xfrm>
            <a:off x="1248631" y="1744153"/>
            <a:ext cx="22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MicroBatch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5D136-45D5-B20B-D031-35061EE7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6" y="1974986"/>
            <a:ext cx="6569009" cy="19966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D836F2-3087-8E16-91AF-0496E8F5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31" y="4492623"/>
            <a:ext cx="6622354" cy="197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1ADD5-B166-F9DC-FDD1-0CEAFA015F93}"/>
              </a:ext>
            </a:extLst>
          </p:cNvPr>
          <p:cNvSpPr txBox="1"/>
          <p:nvPr/>
        </p:nvSpPr>
        <p:spPr>
          <a:xfrm>
            <a:off x="8203170" y="5017833"/>
            <a:ext cx="22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1F1B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026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10367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Arial" panose="020B0604020202020204" pitchFamily="34" charset="0"/>
              </a:rPr>
              <a:t>无需关心策略配置，自动地建立代价模型，找到训练时间较短的并行策略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3802B-5222-0A77-6CD5-3A4BF358AAAC}"/>
              </a:ext>
            </a:extLst>
          </p:cNvPr>
          <p:cNvSpPr txBox="1"/>
          <p:nvPr/>
        </p:nvSpPr>
        <p:spPr>
          <a:xfrm>
            <a:off x="815009" y="2228671"/>
            <a:ext cx="993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切分策略传播算法</a:t>
            </a:r>
            <a:r>
              <a:rPr lang="zh-CN" altLang="en-US" sz="2400" dirty="0">
                <a:latin typeface="Arial" panose="020B0604020202020204" pitchFamily="34" charset="0"/>
              </a:rPr>
              <a:t>：由配置并行策略的算子向未配置的算子传播并行策略。在传播时，算法会尽量选取引发张量重排布通信最少的策略。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双递归策略搜索算法</a:t>
            </a:r>
            <a:r>
              <a:rPr lang="zh-CN" altLang="en-US" sz="2400" dirty="0">
                <a:latin typeface="Arial" panose="020B0604020202020204" pitchFamily="34" charset="0"/>
              </a:rPr>
              <a:t>：其基于符号运算的代价模型可以自由适配不同的加速器集群，对于巨大网络以及大规模多卡切分能够保证瞬间生成最优策略。</a:t>
            </a:r>
          </a:p>
        </p:txBody>
      </p:sp>
    </p:spTree>
    <p:extLst>
      <p:ext uri="{BB962C8B-B14F-4D97-AF65-F5344CB8AC3E}">
        <p14:creationId xmlns:p14="http://schemas.microsoft.com/office/powerpoint/2010/main" val="36369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304C5A-F006-F364-52AC-AE271EDB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38" y="1349646"/>
            <a:ext cx="9226324" cy="46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A2A83-FCE7-ABDC-DF7D-9CA7C4C9B2E3}"/>
              </a:ext>
            </a:extLst>
          </p:cNvPr>
          <p:cNvSpPr txBox="1"/>
          <p:nvPr/>
        </p:nvSpPr>
        <p:spPr>
          <a:xfrm>
            <a:off x="815009" y="1497875"/>
            <a:ext cx="8595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 err="1">
                <a:effectLst/>
              </a:rPr>
              <a:t>MindSpore</a:t>
            </a:r>
            <a:r>
              <a:rPr lang="zh-CN" altLang="en-US" sz="2400" b="0" i="0" dirty="0">
                <a:effectLst/>
                <a:latin typeface="+mn-ea"/>
              </a:rPr>
              <a:t>目前支持三种启动方式：</a:t>
            </a:r>
            <a:endParaRPr lang="en-US" altLang="zh-CN" sz="2400" b="0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effectLst/>
                <a:latin typeface="+mn-ea"/>
              </a:rPr>
              <a:t>动态组网</a:t>
            </a:r>
            <a:r>
              <a:rPr lang="zh-CN" altLang="en-US" sz="2400" b="0" i="0" dirty="0">
                <a:effectLst/>
                <a:latin typeface="+mn-ea"/>
              </a:rPr>
              <a:t>：通过</a:t>
            </a:r>
            <a:r>
              <a:rPr lang="en-US" altLang="zh-CN" sz="2400" dirty="0" err="1"/>
              <a:t>MindSpore</a:t>
            </a:r>
            <a:r>
              <a:rPr lang="zh-CN" altLang="en-US" sz="2400" b="0" i="0" dirty="0">
                <a:effectLst/>
                <a:latin typeface="+mn-ea"/>
              </a:rPr>
              <a:t>内部动态组网模块启动，不依赖外部配置或者模块，支持</a:t>
            </a:r>
            <a:r>
              <a:rPr lang="en-US" altLang="zh-CN" sz="2400" dirty="0"/>
              <a:t>Ascend/GPU/CPU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mpirun</a:t>
            </a:r>
            <a:r>
              <a:rPr lang="zh-CN" altLang="en-US" sz="2400" b="0" i="0" dirty="0">
                <a:effectLst/>
                <a:latin typeface="+mn-ea"/>
              </a:rPr>
              <a:t>：通过多进程通信库</a:t>
            </a:r>
            <a:r>
              <a:rPr lang="en-US" altLang="zh-CN" sz="2400" dirty="0" err="1"/>
              <a:t>OpenMPI</a:t>
            </a:r>
            <a:r>
              <a:rPr lang="zh-CN" altLang="en-US" sz="2400" b="0" i="0" dirty="0">
                <a:effectLst/>
                <a:latin typeface="+mn-ea"/>
              </a:rPr>
              <a:t>启动，支持</a:t>
            </a:r>
            <a:r>
              <a:rPr lang="en-US" altLang="zh-CN" sz="2400" dirty="0"/>
              <a:t>Ascend/GPU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/>
              <a:t>rank table</a:t>
            </a:r>
            <a:r>
              <a:rPr lang="zh-CN" altLang="en-US" sz="2400" b="0" i="0" dirty="0">
                <a:effectLst/>
                <a:latin typeface="+mn-ea"/>
              </a:rPr>
              <a:t>：配置</a:t>
            </a:r>
            <a:r>
              <a:rPr lang="en-US" altLang="zh-CN" sz="2400" dirty="0" err="1"/>
              <a:t>rank_table</a:t>
            </a:r>
            <a:r>
              <a:rPr lang="zh-CN" altLang="en-US" sz="2400" b="0" i="0" dirty="0">
                <a:effectLst/>
                <a:latin typeface="+mn-ea"/>
              </a:rPr>
              <a:t>表后，通过脚本启动和卡数对应的进程，支持</a:t>
            </a:r>
            <a:r>
              <a:rPr lang="en-US" altLang="zh-CN" sz="2400" dirty="0"/>
              <a:t>Ascend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并行模式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DEC14C-E46C-A6CD-49AB-DE5DC81E7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8" y="1679824"/>
            <a:ext cx="1053879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数据并行模式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：数据并行模式下，数据集可以在样本维度拆分并下发到不同的卡上。如果您的数据集较大，而模型参数规模能在单卡运算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自动并行模式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：融合了数据并行、算子级模型并行的分布式并行模式，可以自动建立代价模型，找到训练时间较短的并行策略，为用户选择合适的并行模式。如果您的数据集和模型参数规模都较大，且希望自动配置并行策略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半自动并行模式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手动并行模式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参数服务器模式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数据并行</a:t>
            </a:r>
          </a:p>
        </p:txBody>
      </p:sp>
      <p:pic>
        <p:nvPicPr>
          <p:cNvPr id="2050" name="Picture 2" descr="整体流程">
            <a:extLst>
              <a:ext uri="{FF2B5EF4-FFF2-40B4-BE49-F238E27FC236}">
                <a16:creationId xmlns:a16="http://schemas.microsoft.com/office/drawing/2014/main" id="{6BBBAF83-A51D-D17B-E77A-C8CCF38C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381125"/>
            <a:ext cx="7229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0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8502-2F0E-B35E-EA76-5A7D4B98F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9" y="1950302"/>
            <a:ext cx="103555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算子级并行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算子级并行是指以算子为单位，把输入张量和模型参数切分到多台设备上进行计算，提升整体速度。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优化器并行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优化器并行可以减少多台设备对于相同权重更新的冗余计算，将计算量分散到多个设备上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流水线并行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流水线并行是指将模型按层切分，每个设备只处理模型中某一部分。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23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8502-2F0E-B35E-EA76-5A7D4B98F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09" y="2321004"/>
            <a:ext cx="103555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算子级并行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算子级并行是指以算子为单位，把输入张量和模型参数切分到多台设备上进行计算，提升整体速度。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优化器并行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优化器并行可以减少多台设备对于相同权重更新的冗余计算，将计算量分散到多个设备上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b="1" dirty="0">
                <a:latin typeface="+mn-ea"/>
              </a:rPr>
              <a:t>流水线并行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流水线并行是指将模型按层切分，每个设备只处理模型中某一部分。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1589E9-A354-0F51-6AE8-2AC5FC568527}"/>
              </a:ext>
            </a:extLst>
          </p:cNvPr>
          <p:cNvSpPr txBox="1"/>
          <p:nvPr/>
        </p:nvSpPr>
        <p:spPr>
          <a:xfrm>
            <a:off x="815009" y="1544595"/>
            <a:ext cx="654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半自动并行支持多种并行模式的自动混合使用</a:t>
            </a:r>
          </a:p>
        </p:txBody>
      </p:sp>
    </p:spTree>
    <p:extLst>
      <p:ext uri="{BB962C8B-B14F-4D97-AF65-F5344CB8AC3E}">
        <p14:creationId xmlns:p14="http://schemas.microsoft.com/office/powerpoint/2010/main" val="417665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算子级并行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34454-6EFC-F856-CF69-79AAC1B0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7" y="2644346"/>
            <a:ext cx="5376602" cy="3684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9BA9F8-3C60-DEBA-A17D-B9B47519FB36}"/>
              </a:ext>
            </a:extLst>
          </p:cNvPr>
          <p:cNvSpPr txBox="1"/>
          <p:nvPr/>
        </p:nvSpPr>
        <p:spPr>
          <a:xfrm>
            <a:off x="5650620" y="1360416"/>
            <a:ext cx="245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Tensor Layout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05B0D0-BB44-4F62-9343-C36F8E62DC67}"/>
              </a:ext>
            </a:extLst>
          </p:cNvPr>
          <p:cNvSpPr txBox="1"/>
          <p:nvPr/>
        </p:nvSpPr>
        <p:spPr>
          <a:xfrm>
            <a:off x="815009" y="1385276"/>
            <a:ext cx="29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数据并行 </a:t>
            </a:r>
            <a:r>
              <a:rPr lang="en-US" altLang="zh-CN" sz="2400" dirty="0"/>
              <a:t>| </a:t>
            </a:r>
            <a:r>
              <a:rPr lang="zh-CN" altLang="en-US" sz="2400" dirty="0"/>
              <a:t>模型并行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5C9E87-8612-E6DC-241C-68BD5239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5" y="1822081"/>
            <a:ext cx="5715000" cy="3924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022642-950C-242B-8203-D5C2ED3180D4}"/>
              </a:ext>
            </a:extLst>
          </p:cNvPr>
          <p:cNvSpPr txBox="1"/>
          <p:nvPr/>
        </p:nvSpPr>
        <p:spPr>
          <a:xfrm>
            <a:off x="7552038" y="574638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Tensor</a:t>
            </a:r>
            <a:r>
              <a:rPr lang="zh-CN" altLang="en-US" dirty="0"/>
              <a:t>切分到两个节点的重排</a:t>
            </a:r>
          </a:p>
        </p:txBody>
      </p:sp>
    </p:spTree>
    <p:extLst>
      <p:ext uri="{BB962C8B-B14F-4D97-AF65-F5344CB8AC3E}">
        <p14:creationId xmlns:p14="http://schemas.microsoft.com/office/powerpoint/2010/main" val="5482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算子级并行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C5442B-AF4F-B972-FB8E-BF2BD89DD5E8}"/>
              </a:ext>
            </a:extLst>
          </p:cNvPr>
          <p:cNvSpPr txBox="1"/>
          <p:nvPr/>
        </p:nvSpPr>
        <p:spPr>
          <a:xfrm>
            <a:off x="425681" y="2392690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MatMul.shard</a:t>
            </a:r>
            <a:r>
              <a:rPr lang="en-US" altLang="zh-CN" sz="2400" dirty="0"/>
              <a:t>(((a, b), (b, c)))</a:t>
            </a:r>
            <a:endParaRPr lang="zh-CN" altLang="en-US" sz="2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EFC3994-7524-2320-298E-CE47244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" y="4687168"/>
            <a:ext cx="7667994" cy="20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838EEC-75AF-923A-1ECE-F1A9E47C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64" y="1126164"/>
            <a:ext cx="6445752" cy="347991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7A3CE9-634F-1DC2-67F1-EEE4D7B478A0}"/>
              </a:ext>
            </a:extLst>
          </p:cNvPr>
          <p:cNvCxnSpPr/>
          <p:nvPr/>
        </p:nvCxnSpPr>
        <p:spPr>
          <a:xfrm flipH="1" flipV="1">
            <a:off x="2446638" y="4238368"/>
            <a:ext cx="1902940" cy="8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C55D6C2-C85C-C0FA-4A77-3AA29EA9B355}"/>
              </a:ext>
            </a:extLst>
          </p:cNvPr>
          <p:cNvSpPr txBox="1"/>
          <p:nvPr/>
        </p:nvSpPr>
        <p:spPr>
          <a:xfrm>
            <a:off x="1435272" y="3776703"/>
            <a:ext cx="29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框架自动推导</a:t>
            </a:r>
          </a:p>
        </p:txBody>
      </p:sp>
    </p:spTree>
    <p:extLst>
      <p:ext uri="{BB962C8B-B14F-4D97-AF65-F5344CB8AC3E}">
        <p14:creationId xmlns:p14="http://schemas.microsoft.com/office/powerpoint/2010/main" val="257404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半自动并行</a:t>
            </a:r>
            <a:r>
              <a:rPr lang="en-US" altLang="zh-CN" dirty="0"/>
              <a:t>-</a:t>
            </a:r>
            <a:r>
              <a:rPr lang="zh-CN" altLang="en-US" dirty="0"/>
              <a:t>优化器并行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1B3522-CFC5-394E-1F09-AB00879CBF0D}"/>
              </a:ext>
            </a:extLst>
          </p:cNvPr>
          <p:cNvSpPr txBox="1"/>
          <p:nvPr/>
        </p:nvSpPr>
        <p:spPr>
          <a:xfrm>
            <a:off x="815008" y="1532238"/>
            <a:ext cx="70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各卡模型中优化器进行参数更新存在冗余计算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E5171-539E-8997-61E4-C390A22D280A}"/>
              </a:ext>
            </a:extLst>
          </p:cNvPr>
          <p:cNvSpPr txBox="1"/>
          <p:nvPr/>
        </p:nvSpPr>
        <p:spPr>
          <a:xfrm>
            <a:off x="1015270" y="2862774"/>
            <a:ext cx="17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参数分组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56C9F-A92E-6FFF-E65F-E91E557B89F8}"/>
              </a:ext>
            </a:extLst>
          </p:cNvPr>
          <p:cNvSpPr txBox="1"/>
          <p:nvPr/>
        </p:nvSpPr>
        <p:spPr>
          <a:xfrm>
            <a:off x="1015270" y="4723717"/>
            <a:ext cx="17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参数切分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801D1-AA66-276D-A467-433AB7EE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03" y="2195966"/>
            <a:ext cx="6637595" cy="1333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B2D6B-69E9-864F-E225-2AE844B5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03" y="4274468"/>
            <a:ext cx="6713802" cy="1676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586D71-EBB5-98F0-4C37-D5437A16051D}"/>
              </a:ext>
            </a:extLst>
          </p:cNvPr>
          <p:cNvSpPr txBox="1"/>
          <p:nvPr/>
        </p:nvSpPr>
        <p:spPr>
          <a:xfrm>
            <a:off x="4738852" y="3731645"/>
            <a:ext cx="407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收益取决于参数比例最大的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544577-BC71-4235-7AE8-3A04F88B8EC4}"/>
              </a:ext>
            </a:extLst>
          </p:cNvPr>
          <p:cNvSpPr txBox="1"/>
          <p:nvPr/>
        </p:nvSpPr>
        <p:spPr>
          <a:xfrm>
            <a:off x="5732501" y="5940138"/>
            <a:ext cx="23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实现负载均衡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CC0CE2-7685-A320-663B-5204813AE78D}"/>
              </a:ext>
            </a:extLst>
          </p:cNvPr>
          <p:cNvSpPr/>
          <p:nvPr/>
        </p:nvSpPr>
        <p:spPr>
          <a:xfrm>
            <a:off x="9965105" y="3208957"/>
            <a:ext cx="2080715" cy="141410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负收益：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共享权重通信耗时</a:t>
            </a:r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604</Words>
  <Application>Microsoft Office PowerPoint</Application>
  <PresentationFormat>宽屏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等线</vt:lpstr>
      <vt:lpstr>Arial</vt:lpstr>
      <vt:lpstr>A000120140530A99PPBG</vt:lpstr>
      <vt:lpstr>基于MindSpore的Falcon大模型迁移与性能研究</vt:lpstr>
      <vt:lpstr>启动方式</vt:lpstr>
      <vt:lpstr>并行模式</vt:lpstr>
      <vt:lpstr>数据并行</vt:lpstr>
      <vt:lpstr>半自动并行</vt:lpstr>
      <vt:lpstr>半自动并行</vt:lpstr>
      <vt:lpstr>半自动并行-算子级并行</vt:lpstr>
      <vt:lpstr>半自动并行-算子级并行</vt:lpstr>
      <vt:lpstr>半自动并行-优化器并行</vt:lpstr>
      <vt:lpstr>半自动并行-流水线并行</vt:lpstr>
      <vt:lpstr>半自动并行-流水线并行</vt:lpstr>
      <vt:lpstr>自动并行</vt:lpstr>
      <vt:lpstr>finetune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56</cp:revision>
  <dcterms:created xsi:type="dcterms:W3CDTF">2018-08-10T09:41:38Z</dcterms:created>
  <dcterms:modified xsi:type="dcterms:W3CDTF">2024-01-16T16:02:05Z</dcterms:modified>
</cp:coreProperties>
</file>