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7" r:id="rId3"/>
    <p:sldId id="274" r:id="rId4"/>
    <p:sldId id="276" r:id="rId5"/>
    <p:sldId id="278" r:id="rId6"/>
    <p:sldId id="277" r:id="rId7"/>
    <p:sldId id="280" r:id="rId8"/>
    <p:sldId id="279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52" d="100"/>
          <a:sy n="52" d="100"/>
        </p:scale>
        <p:origin x="58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80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2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2023/10/26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2023/10/26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2023/10/26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2023/10/26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2023/10/26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2023/10/26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hqprint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/>
          <a:lstStyle/>
          <a:p>
            <a:r>
              <a:rPr lang="en-US" altLang="zh-CN" b="1" dirty="0"/>
              <a:t>Falcon</a:t>
            </a:r>
            <a:r>
              <a:rPr lang="zh-CN" altLang="en-US" b="1" dirty="0"/>
              <a:t>模型迁移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2023.10.26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en-US" altLang="zh-CN" dirty="0"/>
              <a:t>Falcon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Falcon</a:t>
            </a:r>
            <a:r>
              <a:rPr lang="zh-CN" altLang="en-US" dirty="0"/>
              <a:t>是由位于阿布扎比的技术创新研究院 </a:t>
            </a:r>
            <a:r>
              <a:rPr lang="en-US" altLang="zh-CN" dirty="0"/>
              <a:t>(Technology Innovation Institute, TII) </a:t>
            </a:r>
            <a:r>
              <a:rPr lang="zh-CN" altLang="en-US" dirty="0"/>
              <a:t>创建的一系列的新语言模型。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Falcon-40B &amp;</a:t>
            </a:r>
            <a:r>
              <a:rPr lang="zh-CN" altLang="en-US" dirty="0"/>
              <a:t> </a:t>
            </a:r>
            <a:r>
              <a:rPr lang="en-US" altLang="zh-CN" dirty="0"/>
              <a:t>Falcon-7B</a:t>
            </a:r>
          </a:p>
          <a:p>
            <a:r>
              <a:rPr lang="en-US" altLang="zh-CN" dirty="0"/>
              <a:t>Falcon-180B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D0FEE7-E333-6FA2-B531-67CB3DC2AB3D}"/>
              </a:ext>
            </a:extLst>
          </p:cNvPr>
          <p:cNvSpPr txBox="1"/>
          <p:nvPr/>
        </p:nvSpPr>
        <p:spPr>
          <a:xfrm>
            <a:off x="838200" y="5040178"/>
            <a:ext cx="4977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一经推出，登顶</a:t>
            </a:r>
            <a:r>
              <a:rPr lang="en-US" altLang="zh-CN" sz="2800" dirty="0" err="1">
                <a:latin typeface="+mn-ea"/>
              </a:rPr>
              <a:t>OpenLLM</a:t>
            </a:r>
            <a:r>
              <a:rPr lang="zh-CN" altLang="en-US" sz="2800" dirty="0">
                <a:latin typeface="+mn-ea"/>
              </a:rPr>
              <a:t>，成为</a:t>
            </a:r>
            <a:r>
              <a:rPr lang="en-US" altLang="zh-CN" sz="2800" dirty="0" err="1">
                <a:latin typeface="+mn-ea"/>
              </a:rPr>
              <a:t>Huggingface</a:t>
            </a:r>
            <a:r>
              <a:rPr lang="zh-CN" altLang="en-US" sz="2800" dirty="0">
                <a:latin typeface="+mn-ea"/>
              </a:rPr>
              <a:t>大模型榜首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09E821-BD6E-58B7-CE28-59CD68E5C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735" y="2504517"/>
            <a:ext cx="5596065" cy="348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36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6FF5AC9-2D58-6B98-8C74-7057789C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直接复制过来通过</a:t>
            </a:r>
            <a:r>
              <a:rPr lang="en-US" altLang="zh-CN" dirty="0"/>
              <a:t>API</a:t>
            </a:r>
            <a:r>
              <a:rPr lang="zh-CN" altLang="en-US" dirty="0"/>
              <a:t>映射进行迁移</a:t>
            </a:r>
            <a:endParaRPr lang="en-US" altLang="zh-CN" dirty="0"/>
          </a:p>
          <a:p>
            <a:r>
              <a:rPr lang="zh-CN" altLang="en-US" dirty="0"/>
              <a:t>一行行改</a:t>
            </a:r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458948A-3C91-FD32-764D-80FF3A46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误区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CE2BD6B-DC3E-5463-397F-60CB7E50F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59" y="2608968"/>
            <a:ext cx="10915681" cy="309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1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6FF5AC9-2D58-6B98-8C74-7057789CA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1543"/>
            <a:ext cx="10475976" cy="5653577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458948A-3C91-FD32-764D-80FF3A46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模型迁移核心</a:t>
            </a:r>
            <a:r>
              <a:rPr lang="en-US" altLang="zh-CN" dirty="0"/>
              <a:t>——</a:t>
            </a:r>
            <a:r>
              <a:rPr lang="zh-CN" altLang="en-US" dirty="0"/>
              <a:t>计算图</a:t>
            </a:r>
          </a:p>
        </p:txBody>
      </p:sp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5BBF38C2-CC95-60EF-C48A-93C11D25F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00025"/>
            <a:ext cx="7536180" cy="518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3A90639-87E9-54BE-2CAA-C67AB8A04E1D}"/>
              </a:ext>
            </a:extLst>
          </p:cNvPr>
          <p:cNvSpPr txBox="1"/>
          <p:nvPr/>
        </p:nvSpPr>
        <p:spPr>
          <a:xfrm>
            <a:off x="8719566" y="3232280"/>
            <a:ext cx="2807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动态图？</a:t>
            </a:r>
            <a:endParaRPr lang="en-US" altLang="zh-CN" sz="4000" dirty="0">
              <a:latin typeface="+mn-ea"/>
            </a:endParaRPr>
          </a:p>
          <a:p>
            <a:r>
              <a:rPr lang="zh-CN" altLang="en-US" sz="4000" dirty="0">
                <a:latin typeface="+mn-ea"/>
              </a:rPr>
              <a:t>静态图？</a:t>
            </a:r>
          </a:p>
        </p:txBody>
      </p:sp>
    </p:spTree>
    <p:extLst>
      <p:ext uri="{BB962C8B-B14F-4D97-AF65-F5344CB8AC3E}">
        <p14:creationId xmlns:p14="http://schemas.microsoft.com/office/powerpoint/2010/main" val="318081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AFAF4A6-D632-91B3-0C82-8E5968D97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以计算图作为中间表示，模块化迁移算子，先进行单模块迁移验证，最后进行整网验证。</a:t>
            </a:r>
            <a:endParaRPr lang="en-US" altLang="zh-CN" dirty="0"/>
          </a:p>
          <a:p>
            <a:r>
              <a:rPr lang="zh-CN" altLang="en-US" dirty="0"/>
              <a:t>以计算图为标准重新实现，而非按行查询</a:t>
            </a:r>
            <a:r>
              <a:rPr lang="en-US" altLang="zh-CN" dirty="0" err="1"/>
              <a:t>api</a:t>
            </a:r>
            <a:r>
              <a:rPr lang="zh-CN" altLang="en-US" dirty="0"/>
              <a:t>映射表修改源码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8DAC65B-6AB7-B90D-D6A5-C8ECBCF4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模型实现</a:t>
            </a:r>
            <a:r>
              <a:rPr lang="en-US" altLang="zh-CN" dirty="0"/>
              <a:t>=</a:t>
            </a:r>
            <a:r>
              <a:rPr lang="zh-CN" altLang="en-US" dirty="0"/>
              <a:t>画计算图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FA36A6-2046-3802-D313-19A4063B4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64" y="2935224"/>
            <a:ext cx="11559871" cy="23594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775FE71-148B-F70F-97F7-3D43E270C45B}"/>
              </a:ext>
            </a:extLst>
          </p:cNvPr>
          <p:cNvSpPr txBox="1"/>
          <p:nvPr/>
        </p:nvSpPr>
        <p:spPr>
          <a:xfrm>
            <a:off x="1118615" y="5090655"/>
            <a:ext cx="4977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Pythonic</a:t>
            </a:r>
            <a:r>
              <a:rPr lang="zh-CN" altLang="en-US" sz="2800" dirty="0">
                <a:latin typeface="+mn-ea"/>
              </a:rPr>
              <a:t>语法糖</a:t>
            </a:r>
          </a:p>
        </p:txBody>
      </p:sp>
    </p:spTree>
    <p:extLst>
      <p:ext uri="{BB962C8B-B14F-4D97-AF65-F5344CB8AC3E}">
        <p14:creationId xmlns:p14="http://schemas.microsoft.com/office/powerpoint/2010/main" val="390926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458948A-3C91-FD32-764D-80FF3A46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正确的模型复现</a:t>
            </a:r>
            <a:r>
              <a:rPr lang="en-US" altLang="zh-CN" dirty="0"/>
              <a:t>pipeline</a:t>
            </a:r>
            <a:endParaRPr lang="zh-CN" altLang="en-US" dirty="0"/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47AF7893-0023-4BBF-CE5F-5CBF6CBCF4B6}"/>
              </a:ext>
            </a:extLst>
          </p:cNvPr>
          <p:cNvSpPr/>
          <p:nvPr/>
        </p:nvSpPr>
        <p:spPr>
          <a:xfrm>
            <a:off x="650417" y="1837944"/>
            <a:ext cx="2359152" cy="1170432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原模型结果复现</a:t>
            </a:r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40A27D5C-B40D-3FA8-7D38-0C48E0AECDC2}"/>
              </a:ext>
            </a:extLst>
          </p:cNvPr>
          <p:cNvSpPr/>
          <p:nvPr/>
        </p:nvSpPr>
        <p:spPr>
          <a:xfrm>
            <a:off x="3572256" y="1837944"/>
            <a:ext cx="2359152" cy="1170432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分析模型结构</a:t>
            </a: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3309140A-55E7-E6FF-B0B4-058DCAFDBBBC}"/>
              </a:ext>
            </a:extLst>
          </p:cNvPr>
          <p:cNvSpPr/>
          <p:nvPr/>
        </p:nvSpPr>
        <p:spPr>
          <a:xfrm>
            <a:off x="6494097" y="1837944"/>
            <a:ext cx="2359152" cy="1170432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MindSpore</a:t>
            </a:r>
            <a:endParaRPr lang="en-US" altLang="zh-CN" dirty="0"/>
          </a:p>
          <a:p>
            <a:pPr algn="ctr"/>
            <a:r>
              <a:rPr lang="zh-CN" altLang="en-US" dirty="0"/>
              <a:t>版本实现</a:t>
            </a: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CC8B1675-C2AE-AAAC-B6BD-096A67170514}"/>
              </a:ext>
            </a:extLst>
          </p:cNvPr>
          <p:cNvSpPr/>
          <p:nvPr/>
        </p:nvSpPr>
        <p:spPr>
          <a:xfrm>
            <a:off x="9415938" y="1837944"/>
            <a:ext cx="2359152" cy="1170432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调参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828E1D-9E31-20FE-50B0-54C88FD450D7}"/>
              </a:ext>
            </a:extLst>
          </p:cNvPr>
          <p:cNvSpPr txBox="1"/>
          <p:nvPr/>
        </p:nvSpPr>
        <p:spPr>
          <a:xfrm>
            <a:off x="520877" y="3429000"/>
            <a:ext cx="2825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是否能用开源代码达到</a:t>
            </a:r>
            <a:r>
              <a:rPr lang="en-US" altLang="zh-CN" sz="2400" dirty="0">
                <a:latin typeface="+mn-ea"/>
              </a:rPr>
              <a:t>paper</a:t>
            </a:r>
            <a:r>
              <a:rPr lang="zh-CN" altLang="en-US" sz="2400" dirty="0">
                <a:latin typeface="+mn-ea"/>
              </a:rPr>
              <a:t>给出的精度</a:t>
            </a:r>
            <a:endParaRPr lang="en-US" altLang="zh-CN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了解模型训练方法，数据集，参数设置等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D9A872-E0A8-3E61-0599-DB22918CAFA9}"/>
              </a:ext>
            </a:extLst>
          </p:cNvPr>
          <p:cNvSpPr txBox="1"/>
          <p:nvPr/>
        </p:nvSpPr>
        <p:spPr>
          <a:xfrm>
            <a:off x="3346705" y="3407664"/>
            <a:ext cx="2825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算子构成</a:t>
            </a:r>
            <a:endParaRPr lang="en-US" altLang="zh-CN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参数初始化情况</a:t>
            </a:r>
            <a:endParaRPr lang="en-US" altLang="zh-CN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训练过程中的</a:t>
            </a:r>
            <a:r>
              <a:rPr lang="en-US" altLang="zh-CN" sz="2400" dirty="0">
                <a:latin typeface="+mn-ea"/>
              </a:rPr>
              <a:t>trick</a:t>
            </a:r>
            <a:r>
              <a:rPr lang="zh-CN" altLang="en-US" sz="2400" dirty="0">
                <a:latin typeface="+mn-ea"/>
              </a:rPr>
              <a:t>（自定义优化器、数据的处理等）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87817E-36DC-6097-5DD7-52A00839D459}"/>
              </a:ext>
            </a:extLst>
          </p:cNvPr>
          <p:cNvSpPr txBox="1"/>
          <p:nvPr/>
        </p:nvSpPr>
        <p:spPr>
          <a:xfrm>
            <a:off x="6260759" y="3429000"/>
            <a:ext cx="2825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对着计算图写</a:t>
            </a:r>
            <a:r>
              <a:rPr lang="en-US" altLang="zh-CN" sz="2400" dirty="0" err="1">
                <a:latin typeface="+mn-ea"/>
              </a:rPr>
              <a:t>MindSpore</a:t>
            </a:r>
            <a:r>
              <a:rPr lang="zh-CN" altLang="en-US" sz="2400" dirty="0">
                <a:latin typeface="+mn-ea"/>
              </a:rPr>
              <a:t>实现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261BAD5-D529-09AC-F522-B05D3EFFA873}"/>
              </a:ext>
            </a:extLst>
          </p:cNvPr>
          <p:cNvSpPr txBox="1"/>
          <p:nvPr/>
        </p:nvSpPr>
        <p:spPr>
          <a:xfrm>
            <a:off x="9086587" y="3429000"/>
            <a:ext cx="2825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保证参数初始化一致，结构相同，相同超参达到相近精度</a:t>
            </a:r>
          </a:p>
        </p:txBody>
      </p:sp>
    </p:spTree>
    <p:extLst>
      <p:ext uri="{BB962C8B-B14F-4D97-AF65-F5344CB8AC3E}">
        <p14:creationId xmlns:p14="http://schemas.microsoft.com/office/powerpoint/2010/main" val="355233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3CC6E0E-75C0-802A-2A60-DBD9B873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9405"/>
            <a:ext cx="10515600" cy="132556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Python API</a:t>
            </a:r>
            <a:r>
              <a:rPr lang="zh-CN" altLang="en-US" dirty="0"/>
              <a:t>构造缺失</a:t>
            </a:r>
            <a:r>
              <a:rPr lang="en-US" dirty="0"/>
              <a:t>API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A21C8D4-C4C2-28B9-F6D5-9363A288E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缺失</a:t>
            </a:r>
            <a:r>
              <a:rPr lang="en-US" altLang="zh-CN" dirty="0"/>
              <a:t>API</a:t>
            </a:r>
          </a:p>
        </p:txBody>
      </p:sp>
      <p:pic>
        <p:nvPicPr>
          <p:cNvPr id="6" name="图片 5" descr="截图_选择区域_20220426235824">
            <a:extLst>
              <a:ext uri="{FF2B5EF4-FFF2-40B4-BE49-F238E27FC236}">
                <a16:creationId xmlns:a16="http://schemas.microsoft.com/office/drawing/2014/main" id="{BF241B0D-C42A-D41F-16EC-6626462DA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305" y="1164405"/>
            <a:ext cx="7961630" cy="21437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84F06A-55F2-FDA5-095B-FDA69553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" y="3055752"/>
            <a:ext cx="10719435" cy="29635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EC52830-418C-89BF-077F-3A13605BE02C}"/>
              </a:ext>
            </a:extLst>
          </p:cNvPr>
          <p:cNvSpPr txBox="1"/>
          <p:nvPr/>
        </p:nvSpPr>
        <p:spPr>
          <a:xfrm>
            <a:off x="1016697" y="6176963"/>
            <a:ext cx="6140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API</a:t>
            </a:r>
            <a:r>
              <a:rPr lang="zh-CN" altLang="en-US" sz="2800" dirty="0">
                <a:latin typeface="+mn-ea"/>
              </a:rPr>
              <a:t>功能对齐，权重初始化对齐</a:t>
            </a:r>
          </a:p>
        </p:txBody>
      </p:sp>
    </p:spTree>
    <p:extLst>
      <p:ext uri="{BB962C8B-B14F-4D97-AF65-F5344CB8AC3E}">
        <p14:creationId xmlns:p14="http://schemas.microsoft.com/office/powerpoint/2010/main" val="4070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087B9AF-7BC6-B7C6-C0BC-304E5EB97375}"/>
              </a:ext>
            </a:extLst>
          </p:cNvPr>
          <p:cNvSpPr txBox="1">
            <a:spLocks/>
          </p:cNvSpPr>
          <p:nvPr/>
        </p:nvSpPr>
        <p:spPr>
          <a:xfrm>
            <a:off x="838200" y="201600"/>
            <a:ext cx="4143703" cy="8235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单模块迁移验证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C00EF1B-0EF1-4660-63C1-5D3974AE5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377"/>
            <a:ext cx="4570379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kumimoji="1" lang="zh-CN" altLang="en-US" dirty="0"/>
              <a:t>使用</a:t>
            </a:r>
            <a:r>
              <a:rPr kumimoji="1" lang="en-US" altLang="zh-CN" dirty="0" err="1"/>
              <a:t>numpy</a:t>
            </a:r>
            <a:r>
              <a:rPr kumimoji="1" lang="zh-CN" altLang="en-US" dirty="0"/>
              <a:t>构造模拟输入</a:t>
            </a:r>
            <a:endParaRPr kumimoji="1" lang="en-US" altLang="zh-CN" dirty="0"/>
          </a:p>
          <a:p>
            <a:pPr>
              <a:lnSpc>
                <a:spcPct val="160000"/>
              </a:lnSpc>
            </a:pPr>
            <a:r>
              <a:rPr kumimoji="1" lang="zh-CN" altLang="en-US" dirty="0"/>
              <a:t>将模拟输入分别转为</a:t>
            </a:r>
            <a:r>
              <a:rPr kumimoji="1" lang="en-US" altLang="zh-CN" dirty="0" err="1"/>
              <a:t>Pytorch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MindSpore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Tensor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>
              <a:lnSpc>
                <a:spcPct val="160000"/>
              </a:lnSpc>
            </a:pPr>
            <a:r>
              <a:rPr kumimoji="1" lang="zh-CN" altLang="en-US" dirty="0"/>
              <a:t>将</a:t>
            </a:r>
            <a:r>
              <a:rPr kumimoji="1" lang="en-US" altLang="zh-CN" dirty="0" err="1"/>
              <a:t>Pytorch</a:t>
            </a:r>
            <a:r>
              <a:rPr kumimoji="1" lang="zh-CN" altLang="en-US" dirty="0"/>
              <a:t>模块的参数，加载到</a:t>
            </a:r>
            <a:r>
              <a:rPr kumimoji="1" lang="en-US" altLang="zh-CN" dirty="0" err="1"/>
              <a:t>MindSpore</a:t>
            </a:r>
            <a:r>
              <a:rPr kumimoji="1" lang="zh-CN" altLang="en-US" dirty="0"/>
              <a:t>上。</a:t>
            </a:r>
            <a:endParaRPr kumimoji="1" lang="en-US" altLang="zh-CN" dirty="0"/>
          </a:p>
          <a:p>
            <a:pPr>
              <a:lnSpc>
                <a:spcPct val="160000"/>
              </a:lnSpc>
            </a:pPr>
            <a:r>
              <a:rPr kumimoji="1" lang="zh-CN" altLang="en-US" dirty="0"/>
              <a:t>送入输入</a:t>
            </a:r>
            <a:r>
              <a:rPr kumimoji="1" lang="en-US" altLang="zh-CN" dirty="0"/>
              <a:t>Tensor</a:t>
            </a:r>
            <a:r>
              <a:rPr kumimoji="1" lang="zh-CN" altLang="en-US" dirty="0"/>
              <a:t>，得到输出</a:t>
            </a:r>
            <a:endParaRPr kumimoji="1" lang="en-US" altLang="zh-CN" dirty="0"/>
          </a:p>
          <a:p>
            <a:pPr>
              <a:lnSpc>
                <a:spcPct val="160000"/>
              </a:lnSpc>
            </a:pPr>
            <a:r>
              <a:rPr kumimoji="1" lang="zh-CN" altLang="en-US" dirty="0"/>
              <a:t>使用</a:t>
            </a:r>
            <a:r>
              <a:rPr kumimoji="1" lang="en-US" altLang="zh-CN" dirty="0" err="1"/>
              <a:t>np.allclose</a:t>
            </a:r>
            <a:r>
              <a:rPr kumimoji="1" lang="zh-CN" altLang="en-US" dirty="0"/>
              <a:t>对比输出精度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7D748F-E3D2-7120-0223-744A28000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27661"/>
            <a:ext cx="5249918" cy="464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4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266</Words>
  <Application>Microsoft Office PowerPoint</Application>
  <PresentationFormat>宽屏</PresentationFormat>
  <Paragraphs>45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微软雅黑</vt:lpstr>
      <vt:lpstr>Arial</vt:lpstr>
      <vt:lpstr>Times New Roman</vt:lpstr>
      <vt:lpstr>A000120140530A99PPBG</vt:lpstr>
      <vt:lpstr>Falcon模型迁移</vt:lpstr>
      <vt:lpstr>Falcon</vt:lpstr>
      <vt:lpstr>误区</vt:lpstr>
      <vt:lpstr>模型迁移核心——计算图</vt:lpstr>
      <vt:lpstr>模型实现=画计算图</vt:lpstr>
      <vt:lpstr>正确的模型复现pipeline</vt:lpstr>
      <vt:lpstr>使用Python API构造缺失API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25</cp:revision>
  <dcterms:created xsi:type="dcterms:W3CDTF">2018-08-10T09:41:38Z</dcterms:created>
  <dcterms:modified xsi:type="dcterms:W3CDTF">2023-10-26T02:41:45Z</dcterms:modified>
</cp:coreProperties>
</file>