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269" r:id="rId3"/>
    <p:sldId id="271" r:id="rId4"/>
    <p:sldId id="270" r:id="rId5"/>
    <p:sldId id="272" r:id="rId6"/>
    <p:sldId id="273" r:id="rId7"/>
    <p:sldId id="274" r:id="rId8"/>
    <p:sldId id="275" r:id="rId9"/>
    <p:sldId id="279" r:id="rId10"/>
    <p:sldId id="278" r:id="rId11"/>
    <p:sldId id="276" r:id="rId12"/>
    <p:sldId id="277" r:id="rId13"/>
    <p:sldId id="266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1324"/>
    <a:srgbClr val="0C4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79924" autoAdjust="0"/>
  </p:normalViewPr>
  <p:slideViewPr>
    <p:cSldViewPr snapToGrid="0" showGuides="1">
      <p:cViewPr varScale="1">
        <p:scale>
          <a:sx n="62" d="100"/>
          <a:sy n="62" d="100"/>
        </p:scale>
        <p:origin x="96" y="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BCEC9-DDE4-4B30-87D6-0017517D5E27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4487E-253C-4F2A-AD3B-D7DF4058A6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2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照片为学生拍摄的礼堂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F000F6D-74D8-0C46-B428-4DE0EB03488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9339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826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2C326A-3541-E547-8C03-5779D23648EF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2023/11/16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597BDB-C194-6F4E-8639-1B954A600FDB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6794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0768"/>
            <a:ext cx="10515600" cy="5061482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r>
              <a:rPr lang="en-US" altLang="zh-CN" dirty="0"/>
              <a:t>·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7777B4F-0286-DE44-939A-59B26D3141B7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2023/11/16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DB0674-9F2F-9048-8F8C-240B2AE1FAC2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38791" cy="102154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000"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8" name="直接连接符 7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横版组合——透明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154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F89CA9-0F6A-E745-B1B5-0B3A7BE5D970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2023/11/16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B721F5A-A6F2-4C4E-BFC8-8F7E8C0B0E84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15600" cy="102154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100000"/>
              </a:lnSpc>
              <a:defRPr lang="en-US" sz="4000" b="1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7" name="直接连接符 6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8" descr="横版组合——透明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060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E72066-6174-6145-AA6B-3DE5C9EA0DC8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2023/11/16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0C70D4-B8A7-1C47-A003-56128FA9BF31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972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2098675" y="2108200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1EA215-7A23-544C-A92E-4577682AAD9A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2023/11/16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0E2911-4B38-3847-BB6A-657490750D80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6236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674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575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3C5E0C2-28B8-CE44-9D60-588CFEE87B31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2023/11/16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093995-55F8-9440-9010-524D68AC1856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5512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5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hqprint">
            <a:alphaModFix amt="4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2088106"/>
            <a:ext cx="12192000" cy="255927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933085"/>
            <a:ext cx="9144000" cy="1992963"/>
          </a:xfrm>
        </p:spPr>
        <p:txBody>
          <a:bodyPr>
            <a:normAutofit/>
          </a:bodyPr>
          <a:lstStyle/>
          <a:p>
            <a:r>
              <a:rPr lang="zh-CN" altLang="en-US" b="1" dirty="0"/>
              <a:t>基于</a:t>
            </a:r>
            <a:r>
              <a:rPr lang="en-US" altLang="zh-CN" b="1" dirty="0" err="1"/>
              <a:t>MindSpore</a:t>
            </a:r>
            <a:r>
              <a:rPr lang="zh-CN" altLang="en-US" b="1" dirty="0"/>
              <a:t>的</a:t>
            </a:r>
            <a:r>
              <a:rPr lang="en-US" altLang="zh-CN" b="1" dirty="0"/>
              <a:t>Falcon</a:t>
            </a:r>
            <a:r>
              <a:rPr lang="zh-CN" altLang="en-US" b="1" dirty="0"/>
              <a:t>大模型迁移研究与应用</a:t>
            </a:r>
          </a:p>
        </p:txBody>
      </p:sp>
      <p:pic>
        <p:nvPicPr>
          <p:cNvPr id="6" name="图片 5" descr="横版组合——透明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23853" y="698565"/>
            <a:ext cx="5144295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1E53391-BBA8-D57E-7641-BDA515C31DE8}"/>
              </a:ext>
            </a:extLst>
          </p:cNvPr>
          <p:cNvSpPr txBox="1"/>
          <p:nvPr/>
        </p:nvSpPr>
        <p:spPr>
          <a:xfrm>
            <a:off x="4139513" y="6242447"/>
            <a:ext cx="39129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+mn-ea"/>
              </a:rPr>
              <a:t>曾子瑄</a:t>
            </a:r>
            <a:endParaRPr lang="en-US" altLang="zh-CN" sz="2000" dirty="0">
              <a:latin typeface="+mn-ea"/>
            </a:endParaRPr>
          </a:p>
          <a:p>
            <a:pPr algn="ctr"/>
            <a:r>
              <a:rPr lang="en-US" altLang="zh-CN">
                <a:latin typeface="+mn-ea"/>
              </a:rPr>
              <a:t>2023.11.09</a:t>
            </a:r>
            <a:endParaRPr lang="zh-CN" altLang="en-US" dirty="0">
              <a:latin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1C2EFCD-EFDC-32E5-269A-C40FE3CE6DBB}"/>
              </a:ext>
            </a:extLst>
          </p:cNvPr>
          <p:cNvSpPr txBox="1"/>
          <p:nvPr/>
        </p:nvSpPr>
        <p:spPr>
          <a:xfrm>
            <a:off x="5435081" y="5780782"/>
            <a:ext cx="1321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Week 2</a:t>
            </a:r>
            <a:endParaRPr lang="zh-CN" altLang="en-US" sz="2400" b="1" dirty="0"/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CA41BE9F-F188-9F99-99D2-0C3E30548C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5618"/>
            <a:ext cx="9144000" cy="1970829"/>
          </a:xfrm>
        </p:spPr>
        <p:txBody>
          <a:bodyPr>
            <a:normAutofit/>
          </a:bodyPr>
          <a:lstStyle/>
          <a:p>
            <a:r>
              <a:rPr lang="en-US" altLang="zh-CN" sz="2800" dirty="0" err="1"/>
              <a:t>Roformer</a:t>
            </a:r>
            <a:r>
              <a:rPr lang="en-US" altLang="zh-CN" sz="2800" dirty="0"/>
              <a:t>: Enhanced Transformer With </a:t>
            </a:r>
            <a:r>
              <a:rPr lang="en-US" altLang="zh-CN" sz="2800" dirty="0" err="1"/>
              <a:t>Rotaryposition</a:t>
            </a:r>
            <a:r>
              <a:rPr lang="en-US" altLang="zh-CN" sz="2800" dirty="0"/>
              <a:t> Embedding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4848664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E0AC541-8659-E5A5-DD70-34B59AE3A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RoPE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4CA10B-2A69-EF7D-1500-5984CFABF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367" y="2205950"/>
            <a:ext cx="4523907" cy="296556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7D0EFCA-EA54-258F-DF74-72A33257F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1274" y="2577760"/>
            <a:ext cx="4009489" cy="268274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298D592-7008-2534-B568-6C422A1DA3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9746" y="5999277"/>
            <a:ext cx="5048598" cy="617888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A0E463CB-8DB5-8C2D-552F-209C19AAE492}"/>
              </a:ext>
            </a:extLst>
          </p:cNvPr>
          <p:cNvSpPr txBox="1"/>
          <p:nvPr/>
        </p:nvSpPr>
        <p:spPr>
          <a:xfrm>
            <a:off x="1380327" y="6077388"/>
            <a:ext cx="4902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多维情况：</a:t>
            </a:r>
            <a:endParaRPr lang="en-US" altLang="zh-CN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D85DFC7-7CCB-8B7B-559A-364ED202C501}"/>
              </a:ext>
            </a:extLst>
          </p:cNvPr>
          <p:cNvSpPr txBox="1"/>
          <p:nvPr/>
        </p:nvSpPr>
        <p:spPr>
          <a:xfrm>
            <a:off x="815009" y="1298646"/>
            <a:ext cx="4902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矩阵形式：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295860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E0AC541-8659-E5A5-DD70-34B59AE3A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RoPE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298D592-7008-2534-B568-6C422A1DA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61" y="1194017"/>
            <a:ext cx="5048598" cy="617888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A0E463CB-8DB5-8C2D-552F-209C19AAE492}"/>
              </a:ext>
            </a:extLst>
          </p:cNvPr>
          <p:cNvSpPr txBox="1"/>
          <p:nvPr/>
        </p:nvSpPr>
        <p:spPr>
          <a:xfrm>
            <a:off x="815009" y="1272123"/>
            <a:ext cx="4902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多维情况：</a:t>
            </a:r>
            <a:endParaRPr lang="en-US" altLang="zh-CN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FC084DC-FE36-9965-0F67-AD019E3D5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562" y="2614915"/>
            <a:ext cx="7504087" cy="90206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DA2B09B-4B4F-37D7-19D7-EBD8B81D2EAA}"/>
              </a:ext>
            </a:extLst>
          </p:cNvPr>
          <p:cNvSpPr txBox="1"/>
          <p:nvPr/>
        </p:nvSpPr>
        <p:spPr>
          <a:xfrm>
            <a:off x="815009" y="1984368"/>
            <a:ext cx="50485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将</a:t>
            </a:r>
            <a:r>
              <a:rPr lang="en-US" altLang="zh-CN" sz="2400" dirty="0"/>
              <a:t>q</a:t>
            </a:r>
            <a:r>
              <a:rPr lang="zh-CN" altLang="en-US" sz="2400" dirty="0"/>
              <a:t>、</a:t>
            </a:r>
            <a:r>
              <a:rPr lang="en-US" altLang="zh-CN" sz="2400" dirty="0"/>
              <a:t>k</a:t>
            </a:r>
            <a:r>
              <a:rPr lang="zh-CN" altLang="en-US" sz="2400" dirty="0"/>
              <a:t>两两分组后，它们加上</a:t>
            </a:r>
            <a:r>
              <a:rPr lang="en-US" altLang="zh-CN" sz="2400" dirty="0" err="1"/>
              <a:t>RoPE</a:t>
            </a:r>
            <a:r>
              <a:rPr lang="zh-CN" altLang="en-US" sz="2400" dirty="0"/>
              <a:t>后的内积可以用复数乘法表示为：</a:t>
            </a:r>
            <a:endParaRPr lang="en-US" altLang="zh-CN" sz="2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E97D0DF-9ADA-6127-6594-B977822E9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508" y="4319990"/>
            <a:ext cx="7877985" cy="90206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7201067-C7DE-DF6A-61F0-983CE5A6D7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508" y="3591970"/>
            <a:ext cx="2979839" cy="59896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595C213-5F11-2258-C7C1-DF24F42217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4181" y="3636842"/>
            <a:ext cx="813973" cy="59896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645B3E9-C44B-E2B6-9A04-8A7ACBE5B1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18077" y="3636842"/>
            <a:ext cx="2511782" cy="59896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8930BEE-4C52-8CF7-02E4-E52942A67D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5009" y="5225466"/>
            <a:ext cx="3202505" cy="1619244"/>
          </a:xfrm>
          <a:prstGeom prst="rect">
            <a:avLst/>
          </a:prstGeom>
        </p:spPr>
      </p:pic>
      <p:sp>
        <p:nvSpPr>
          <p:cNvPr id="17" name="椭圆 16">
            <a:extLst>
              <a:ext uri="{FF2B5EF4-FFF2-40B4-BE49-F238E27FC236}">
                <a16:creationId xmlns:a16="http://schemas.microsoft.com/office/drawing/2014/main" id="{69B185D5-939B-F666-9C9B-E7496AD20828}"/>
              </a:ext>
            </a:extLst>
          </p:cNvPr>
          <p:cNvSpPr/>
          <p:nvPr/>
        </p:nvSpPr>
        <p:spPr>
          <a:xfrm>
            <a:off x="2775153" y="5927076"/>
            <a:ext cx="1242361" cy="9020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C563FF4-1FB5-16A1-E8CB-ED0525F06C0E}"/>
              </a:ext>
            </a:extLst>
          </p:cNvPr>
          <p:cNvSpPr txBox="1"/>
          <p:nvPr/>
        </p:nvSpPr>
        <p:spPr>
          <a:xfrm>
            <a:off x="7359496" y="1227460"/>
            <a:ext cx="4902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(Sinusoidal</a:t>
            </a:r>
            <a:r>
              <a:rPr lang="zh-CN" altLang="en-US" sz="2400" dirty="0"/>
              <a:t>编码方案</a:t>
            </a:r>
            <a:r>
              <a:rPr lang="en-US" altLang="zh-CN" sz="2400" dirty="0"/>
              <a:t>)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8F882E1-A842-E841-9285-2F5E5C78E84E}"/>
              </a:ext>
            </a:extLst>
          </p:cNvPr>
          <p:cNvSpPr txBox="1"/>
          <p:nvPr/>
        </p:nvSpPr>
        <p:spPr>
          <a:xfrm>
            <a:off x="8805124" y="4540187"/>
            <a:ext cx="2848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Abel</a:t>
            </a:r>
            <a:r>
              <a:rPr lang="zh-CN" altLang="en-US" sz="2400" dirty="0"/>
              <a:t>分部求和公式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87545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E0AC541-8659-E5A5-DD70-34B59AE3A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RoPE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B5DFE09-6F8A-52A6-0E56-EED953BC0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139" y="2170568"/>
            <a:ext cx="6553721" cy="378178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DD71D36-E7E1-5CF5-9041-ED8F1190C0DC}"/>
              </a:ext>
            </a:extLst>
          </p:cNvPr>
          <p:cNvSpPr txBox="1"/>
          <p:nvPr/>
        </p:nvSpPr>
        <p:spPr>
          <a:xfrm>
            <a:off x="5993499" y="1397880"/>
            <a:ext cx="4902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假设满足远程衰减性</a:t>
            </a:r>
            <a:endParaRPr lang="en-US" altLang="zh-CN" sz="24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09DE283-150E-0953-A4A0-42566EBC5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009" y="1366947"/>
            <a:ext cx="5048598" cy="61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095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9555" y="358903"/>
            <a:ext cx="4265218" cy="90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6677" y="2252370"/>
            <a:ext cx="7998645" cy="235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41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E12B750-D149-BFF2-F8CB-6E6524466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Model</a:t>
            </a:r>
            <a:r>
              <a:rPr kumimoji="1" lang="zh-CN" altLang="en-US" dirty="0"/>
              <a:t> </a:t>
            </a:r>
            <a:r>
              <a:rPr kumimoji="1" lang="en-US" altLang="zh-CN" dirty="0"/>
              <a:t>Trick—</a:t>
            </a:r>
            <a:r>
              <a:rPr kumimoji="1" lang="en-US" altLang="zh-CN" dirty="0" err="1"/>
              <a:t>RoPE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C9B6B30-7755-D4C2-12B8-84E1588D9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rotary position embedding - </a:t>
            </a:r>
            <a:r>
              <a:rPr lang="en-US" altLang="zh-CN" dirty="0" err="1"/>
              <a:t>RoPE</a:t>
            </a:r>
            <a:r>
              <a:rPr lang="zh-CN" altLang="en-US" dirty="0"/>
              <a:t>，旋转位置嵌入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/>
              <a:t>用一个旋转矩阵</a:t>
            </a:r>
            <a:r>
              <a:rPr lang="en-US" altLang="zh-CN" sz="2400" dirty="0"/>
              <a:t>rotation matrix</a:t>
            </a:r>
            <a:r>
              <a:rPr lang="zh-CN" altLang="en-US" sz="2400" dirty="0"/>
              <a:t>来对绝对位置进行编码</a:t>
            </a:r>
            <a:endParaRPr lang="en-US" altLang="zh-CN" sz="24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/>
              <a:t>在自注意力机制中引入显式位置依赖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A91EDFA-D360-B245-C38F-5375A2860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26194"/>
            <a:ext cx="6908824" cy="389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882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AB19321-96AF-577C-1248-2CB1BB5F3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Attention 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DCED2BB-D357-195E-5778-A781F5C2B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954" y="1127346"/>
            <a:ext cx="3083416" cy="412474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3A62575-A278-2C11-C166-8A82FD3B0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444" y="5140572"/>
            <a:ext cx="4456413" cy="80295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58E886E-A9BD-C373-D7DC-CD771DADF0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4404" y="5140572"/>
            <a:ext cx="5173346" cy="80295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E49FA57-EB71-EF69-7616-10BCF7F232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1892" y="1238865"/>
            <a:ext cx="3083417" cy="390170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8E05816-29B7-E43E-2D2B-C2E028093B69}"/>
              </a:ext>
            </a:extLst>
          </p:cNvPr>
          <p:cNvSpPr txBox="1"/>
          <p:nvPr/>
        </p:nvSpPr>
        <p:spPr>
          <a:xfrm>
            <a:off x="9271032" y="1896292"/>
            <a:ext cx="27620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用多个</a:t>
            </a:r>
            <a:r>
              <a:rPr lang="en-US" altLang="zh-CN" sz="2000" dirty="0"/>
              <a:t>W</a:t>
            </a:r>
            <a:r>
              <a:rPr lang="zh-CN" altLang="en-US" sz="2000" dirty="0"/>
              <a:t>生成多个子空间或者对输入进行分段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540947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1FA8A64-281E-E9F8-03BD-4BC05E324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Position Embedding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B9C9128-DDBF-75BC-5943-60EFE20D1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226" y="2636055"/>
            <a:ext cx="6736667" cy="75304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A949DB9-3E5C-E662-EA69-0FF69ABA2CBE}"/>
              </a:ext>
            </a:extLst>
          </p:cNvPr>
          <p:cNvSpPr txBox="1"/>
          <p:nvPr/>
        </p:nvSpPr>
        <p:spPr>
          <a:xfrm>
            <a:off x="3081226" y="3704530"/>
            <a:ext cx="673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同时完成位置编码与线性变换</a:t>
            </a:r>
            <a:endParaRPr lang="en-US" altLang="zh-CN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62712CC-ACF8-D4CB-B2AB-AD27B0EB3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1226" y="4534708"/>
            <a:ext cx="4664404" cy="1021543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3C531250-CF4A-B744-71F9-45F2BE57B5D0}"/>
              </a:ext>
            </a:extLst>
          </p:cNvPr>
          <p:cNvCxnSpPr/>
          <p:nvPr/>
        </p:nvCxnSpPr>
        <p:spPr>
          <a:xfrm>
            <a:off x="5775648" y="4909082"/>
            <a:ext cx="1091681" cy="1073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DB518A4D-72C3-A23E-5AA4-5935DAFC8E68}"/>
              </a:ext>
            </a:extLst>
          </p:cNvPr>
          <p:cNvSpPr txBox="1"/>
          <p:nvPr/>
        </p:nvSpPr>
        <p:spPr>
          <a:xfrm>
            <a:off x="6321488" y="5952756"/>
            <a:ext cx="1308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等效于</a:t>
            </a:r>
            <a:r>
              <a:rPr lang="en-US" altLang="zh-CN" sz="2400" dirty="0" err="1"/>
              <a:t>i</a:t>
            </a:r>
            <a:endParaRPr lang="en-US" altLang="zh-CN" sz="2400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C640436-5444-57E8-8EE3-CBA52F395D32}"/>
              </a:ext>
            </a:extLst>
          </p:cNvPr>
          <p:cNvCxnSpPr>
            <a:cxnSpLocks/>
          </p:cNvCxnSpPr>
          <p:nvPr/>
        </p:nvCxnSpPr>
        <p:spPr>
          <a:xfrm flipH="1">
            <a:off x="3247052" y="5019741"/>
            <a:ext cx="674362" cy="766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54398C59-B7CE-BBF7-F90A-61D11AA9B7EC}"/>
              </a:ext>
            </a:extLst>
          </p:cNvPr>
          <p:cNvSpPr txBox="1"/>
          <p:nvPr/>
        </p:nvSpPr>
        <p:spPr>
          <a:xfrm>
            <a:off x="2465845" y="5924764"/>
            <a:ext cx="284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Pi</a:t>
            </a:r>
            <a:r>
              <a:rPr lang="zh-CN" altLang="en-US" sz="2400" dirty="0"/>
              <a:t>向量的第</a:t>
            </a:r>
            <a:r>
              <a:rPr lang="en-US" altLang="zh-CN" sz="2400" dirty="0"/>
              <a:t>2t</a:t>
            </a:r>
            <a:r>
              <a:rPr lang="zh-CN" altLang="en-US" sz="2400" dirty="0"/>
              <a:t>个元素</a:t>
            </a:r>
            <a:endParaRPr lang="en-US" altLang="zh-CN" sz="2400" dirty="0"/>
          </a:p>
        </p:txBody>
      </p:sp>
      <p:sp>
        <p:nvSpPr>
          <p:cNvPr id="14" name="内容占位符 5">
            <a:extLst>
              <a:ext uri="{FF2B5EF4-FFF2-40B4-BE49-F238E27FC236}">
                <a16:creationId xmlns:a16="http://schemas.microsoft.com/office/drawing/2014/main" id="{56E0F620-AC50-1F78-9092-624B69AF8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0768"/>
            <a:ext cx="10515600" cy="5061482"/>
          </a:xfrm>
        </p:spPr>
        <p:txBody>
          <a:bodyPr/>
          <a:lstStyle/>
          <a:p>
            <a:r>
              <a:rPr lang="en-US" altLang="zh-CN" dirty="0"/>
              <a:t>Absolute Position Embedding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/>
              <a:t>直接将位置编码当作可训练参数</a:t>
            </a:r>
            <a:endParaRPr lang="en-US" altLang="zh-CN" sz="24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/>
              <a:t>Sinusoidal</a:t>
            </a:r>
            <a:r>
              <a:rPr lang="zh-CN" altLang="en-US" sz="2400" dirty="0"/>
              <a:t>位置编码</a:t>
            </a:r>
          </a:p>
        </p:txBody>
      </p:sp>
    </p:spTree>
    <p:extLst>
      <p:ext uri="{BB962C8B-B14F-4D97-AF65-F5344CB8AC3E}">
        <p14:creationId xmlns:p14="http://schemas.microsoft.com/office/powerpoint/2010/main" val="4235683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1FA8A64-281E-E9F8-03BD-4BC05E324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Position Embedding</a:t>
            </a:r>
            <a:endParaRPr lang="zh-CN" altLang="en-US" dirty="0"/>
          </a:p>
        </p:txBody>
      </p:sp>
      <p:sp>
        <p:nvSpPr>
          <p:cNvPr id="14" name="内容占位符 5">
            <a:extLst>
              <a:ext uri="{FF2B5EF4-FFF2-40B4-BE49-F238E27FC236}">
                <a16:creationId xmlns:a16="http://schemas.microsoft.com/office/drawing/2014/main" id="{56E0F620-AC50-1F78-9092-624B69AF8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0768"/>
            <a:ext cx="10515600" cy="5061482"/>
          </a:xfrm>
        </p:spPr>
        <p:txBody>
          <a:bodyPr/>
          <a:lstStyle/>
          <a:p>
            <a:r>
              <a:rPr lang="en-US" altLang="zh-CN" dirty="0"/>
              <a:t>Relative Position Embedding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46E4886-DD33-C0B8-1D4B-F6754814C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950" y="2018088"/>
            <a:ext cx="2966884" cy="2265174"/>
          </a:xfrm>
          <a:prstGeom prst="rect">
            <a:avLst/>
          </a:prstGeom>
        </p:spPr>
      </p:pic>
      <p:sp>
        <p:nvSpPr>
          <p:cNvPr id="7" name="箭头: 燕尾形 6">
            <a:extLst>
              <a:ext uri="{FF2B5EF4-FFF2-40B4-BE49-F238E27FC236}">
                <a16:creationId xmlns:a16="http://schemas.microsoft.com/office/drawing/2014/main" id="{CA088DE4-94F8-D4E2-4AF7-0DAAA6F05FF5}"/>
              </a:ext>
            </a:extLst>
          </p:cNvPr>
          <p:cNvSpPr/>
          <p:nvPr/>
        </p:nvSpPr>
        <p:spPr>
          <a:xfrm>
            <a:off x="5935534" y="2883779"/>
            <a:ext cx="1352938" cy="447869"/>
          </a:xfrm>
          <a:prstGeom prst="notched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C371D8D-D506-60DC-9496-3D79A0446ED3}"/>
              </a:ext>
            </a:extLst>
          </p:cNvPr>
          <p:cNvSpPr txBox="1"/>
          <p:nvPr/>
        </p:nvSpPr>
        <p:spPr>
          <a:xfrm>
            <a:off x="5800237" y="2493334"/>
            <a:ext cx="1693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expansion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2DE3F33-DE40-3BC5-5B00-ACAAC459C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346" y="4150420"/>
            <a:ext cx="8363264" cy="671050"/>
          </a:xfrm>
          <a:prstGeom prst="rect">
            <a:avLst/>
          </a:prstGeom>
        </p:spPr>
      </p:pic>
      <p:sp>
        <p:nvSpPr>
          <p:cNvPr id="15" name="乘号 14">
            <a:extLst>
              <a:ext uri="{FF2B5EF4-FFF2-40B4-BE49-F238E27FC236}">
                <a16:creationId xmlns:a16="http://schemas.microsoft.com/office/drawing/2014/main" id="{817C9784-89E9-A5EC-2619-EC1364973F5E}"/>
              </a:ext>
            </a:extLst>
          </p:cNvPr>
          <p:cNvSpPr/>
          <p:nvPr/>
        </p:nvSpPr>
        <p:spPr>
          <a:xfrm>
            <a:off x="6345992" y="4116274"/>
            <a:ext cx="831126" cy="789674"/>
          </a:xfrm>
          <a:prstGeom prst="mathMultiply">
            <a:avLst/>
          </a:prstGeom>
          <a:solidFill>
            <a:schemeClr val="accent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6DB4008D-3B23-5148-C0E8-8496E26B8A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505" y="5175815"/>
            <a:ext cx="4657387" cy="863380"/>
          </a:xfrm>
          <a:prstGeom prst="rect">
            <a:avLst/>
          </a:prstGeom>
        </p:spPr>
      </p:pic>
      <p:sp>
        <p:nvSpPr>
          <p:cNvPr id="17" name="箭头: 燕尾形 16">
            <a:extLst>
              <a:ext uri="{FF2B5EF4-FFF2-40B4-BE49-F238E27FC236}">
                <a16:creationId xmlns:a16="http://schemas.microsoft.com/office/drawing/2014/main" id="{8F9C1421-4615-4E97-B96A-9950E84D3525}"/>
              </a:ext>
            </a:extLst>
          </p:cNvPr>
          <p:cNvSpPr/>
          <p:nvPr/>
        </p:nvSpPr>
        <p:spPr>
          <a:xfrm>
            <a:off x="9765700" y="4262010"/>
            <a:ext cx="1352938" cy="447869"/>
          </a:xfrm>
          <a:prstGeom prst="notched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CB00473A-1500-6C8F-099D-EACB9647C9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8554" y="5121971"/>
            <a:ext cx="3379909" cy="917224"/>
          </a:xfrm>
          <a:prstGeom prst="rect">
            <a:avLst/>
          </a:prstGeom>
        </p:spPr>
      </p:pic>
      <p:sp>
        <p:nvSpPr>
          <p:cNvPr id="19" name="箭头: 燕尾形 18">
            <a:extLst>
              <a:ext uri="{FF2B5EF4-FFF2-40B4-BE49-F238E27FC236}">
                <a16:creationId xmlns:a16="http://schemas.microsoft.com/office/drawing/2014/main" id="{BEE77BCB-416A-03EF-5C5D-58B157DD736E}"/>
              </a:ext>
            </a:extLst>
          </p:cNvPr>
          <p:cNvSpPr/>
          <p:nvPr/>
        </p:nvSpPr>
        <p:spPr>
          <a:xfrm>
            <a:off x="5824180" y="5416307"/>
            <a:ext cx="1352938" cy="447869"/>
          </a:xfrm>
          <a:prstGeom prst="notched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E0DADFAE-2AB1-2777-455B-B5A118BAB8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12797" y="1113817"/>
            <a:ext cx="3741830" cy="1021543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6D1D075A-B478-802C-60BF-B9C87583F33F}"/>
              </a:ext>
            </a:extLst>
          </p:cNvPr>
          <p:cNvSpPr/>
          <p:nvPr/>
        </p:nvSpPr>
        <p:spPr>
          <a:xfrm>
            <a:off x="9268508" y="1322960"/>
            <a:ext cx="360443" cy="794592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D3462487-7399-B6EC-729C-EB00028D7823}"/>
              </a:ext>
            </a:extLst>
          </p:cNvPr>
          <p:cNvCxnSpPr>
            <a:stCxn id="4" idx="4"/>
          </p:cNvCxnSpPr>
          <p:nvPr/>
        </p:nvCxnSpPr>
        <p:spPr>
          <a:xfrm flipH="1">
            <a:off x="8847909" y="2117552"/>
            <a:ext cx="600821" cy="230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5208B558-728F-493C-1827-B3AB5910F7F2}"/>
              </a:ext>
            </a:extLst>
          </p:cNvPr>
          <p:cNvSpPr txBox="1"/>
          <p:nvPr/>
        </p:nvSpPr>
        <p:spPr>
          <a:xfrm>
            <a:off x="8601974" y="2280653"/>
            <a:ext cx="2275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绝对位置编码</a:t>
            </a:r>
            <a:endParaRPr lang="en-US" altLang="zh-CN" sz="2400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8912BD4-1936-C002-05FC-21353B1C6BC2}"/>
              </a:ext>
            </a:extLst>
          </p:cNvPr>
          <p:cNvCxnSpPr/>
          <p:nvPr/>
        </p:nvCxnSpPr>
        <p:spPr>
          <a:xfrm>
            <a:off x="9765700" y="2018088"/>
            <a:ext cx="1781866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A0723E7-4429-E12D-F8E2-114C0B193F18}"/>
              </a:ext>
            </a:extLst>
          </p:cNvPr>
          <p:cNvCxnSpPr>
            <a:cxnSpLocks/>
          </p:cNvCxnSpPr>
          <p:nvPr/>
        </p:nvCxnSpPr>
        <p:spPr>
          <a:xfrm>
            <a:off x="10958463" y="2039033"/>
            <a:ext cx="254238" cy="84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245DFF22-E1DB-4929-7D2B-A5F5462AA7AA}"/>
              </a:ext>
            </a:extLst>
          </p:cNvPr>
          <p:cNvSpPr txBox="1"/>
          <p:nvPr/>
        </p:nvSpPr>
        <p:spPr>
          <a:xfrm>
            <a:off x="10005973" y="2858993"/>
            <a:ext cx="2275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相对位置信息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404347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554BAEF-A635-90BF-3647-A51376A3FF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4963" y="1384743"/>
            <a:ext cx="5481535" cy="649327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70492623-006B-4753-A695-658DFDD74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RoPE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25B10AE-E1A3-2F1D-F992-665027BD38E0}"/>
              </a:ext>
            </a:extLst>
          </p:cNvPr>
          <p:cNvSpPr txBox="1"/>
          <p:nvPr/>
        </p:nvSpPr>
        <p:spPr>
          <a:xfrm>
            <a:off x="815009" y="1478575"/>
            <a:ext cx="284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Target: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1D3C481-B6B9-058B-FA8F-037680C93ABD}"/>
              </a:ext>
            </a:extLst>
          </p:cNvPr>
          <p:cNvSpPr txBox="1"/>
          <p:nvPr/>
        </p:nvSpPr>
        <p:spPr>
          <a:xfrm>
            <a:off x="815009" y="2330771"/>
            <a:ext cx="284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 2D case: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7624022-80DA-C762-52B1-1DE6D4185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1918" y="2127902"/>
            <a:ext cx="5777022" cy="1266196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807A192-713B-4F5B-0B1A-ACA25694831F}"/>
              </a:ext>
            </a:extLst>
          </p:cNvPr>
          <p:cNvCxnSpPr/>
          <p:nvPr/>
        </p:nvCxnSpPr>
        <p:spPr>
          <a:xfrm>
            <a:off x="4775730" y="2561603"/>
            <a:ext cx="89728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C4A2A60-42C3-9658-AFBB-B08274C96313}"/>
              </a:ext>
            </a:extLst>
          </p:cNvPr>
          <p:cNvCxnSpPr>
            <a:cxnSpLocks/>
          </p:cNvCxnSpPr>
          <p:nvPr/>
        </p:nvCxnSpPr>
        <p:spPr>
          <a:xfrm>
            <a:off x="5169159" y="2561603"/>
            <a:ext cx="1618861" cy="330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A420C9E7-5857-4A0D-D3D3-8DE51B574E3E}"/>
              </a:ext>
            </a:extLst>
          </p:cNvPr>
          <p:cNvSpPr/>
          <p:nvPr/>
        </p:nvSpPr>
        <p:spPr>
          <a:xfrm>
            <a:off x="5822302" y="2194401"/>
            <a:ext cx="401216" cy="202869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938D0B4-5D0C-6F28-D955-E835AEC2AA28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6022910" y="2059995"/>
            <a:ext cx="496080" cy="134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28281B82-0FD9-17B0-9405-9133354AD7F1}"/>
              </a:ext>
            </a:extLst>
          </p:cNvPr>
          <p:cNvSpPr txBox="1"/>
          <p:nvPr/>
        </p:nvSpPr>
        <p:spPr>
          <a:xfrm>
            <a:off x="6523247" y="1868935"/>
            <a:ext cx="3322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包含角度的位置信息</a:t>
            </a:r>
            <a:endParaRPr lang="en-US" altLang="zh-CN" sz="20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BC691B5-41EE-C9E1-C932-2ACB4A4F7B90}"/>
              </a:ext>
            </a:extLst>
          </p:cNvPr>
          <p:cNvSpPr txBox="1"/>
          <p:nvPr/>
        </p:nvSpPr>
        <p:spPr>
          <a:xfrm>
            <a:off x="6729210" y="2631513"/>
            <a:ext cx="3322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线性变换</a:t>
            </a:r>
            <a:endParaRPr lang="en-US" altLang="zh-CN" sz="2000" dirty="0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C04CAF18-CF7A-CFDF-9CB3-D9448154DF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1918" y="3470335"/>
            <a:ext cx="5535874" cy="1484177"/>
          </a:xfrm>
          <a:prstGeom prst="rect">
            <a:avLst/>
          </a:prstGeom>
        </p:spPr>
      </p:pic>
      <p:sp>
        <p:nvSpPr>
          <p:cNvPr id="25" name="椭圆 24">
            <a:extLst>
              <a:ext uri="{FF2B5EF4-FFF2-40B4-BE49-F238E27FC236}">
                <a16:creationId xmlns:a16="http://schemas.microsoft.com/office/drawing/2014/main" id="{7CB5168F-162D-4ACD-6EF7-D61A82D05FCC}"/>
              </a:ext>
            </a:extLst>
          </p:cNvPr>
          <p:cNvSpPr/>
          <p:nvPr/>
        </p:nvSpPr>
        <p:spPr>
          <a:xfrm>
            <a:off x="7055203" y="2936540"/>
            <a:ext cx="922589" cy="294608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593DDA7-823B-6227-7100-CC67E99B8234}"/>
              </a:ext>
            </a:extLst>
          </p:cNvPr>
          <p:cNvCxnSpPr>
            <a:cxnSpLocks/>
            <a:stCxn id="25" idx="4"/>
          </p:cNvCxnSpPr>
          <p:nvPr/>
        </p:nvCxnSpPr>
        <p:spPr>
          <a:xfrm flipH="1">
            <a:off x="3658280" y="3231148"/>
            <a:ext cx="3858218" cy="1171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31" name="图片 30">
            <a:extLst>
              <a:ext uri="{FF2B5EF4-FFF2-40B4-BE49-F238E27FC236}">
                <a16:creationId xmlns:a16="http://schemas.microsoft.com/office/drawing/2014/main" id="{525C86E7-4F86-8693-3B61-D85DA709A0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3231" y="4903379"/>
            <a:ext cx="5233002" cy="903476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C3B11F10-F9EF-7A23-1E9D-959361732C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198" y="4860231"/>
            <a:ext cx="4570532" cy="903477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11523410-A16A-32A9-1EF9-7D93A2BA95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8129" y="5611247"/>
            <a:ext cx="5424883" cy="696581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8968DDF6-D3E7-023E-82AD-EB8D4FBCEB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8129" y="6253663"/>
            <a:ext cx="7035116" cy="419854"/>
          </a:xfrm>
          <a:prstGeom prst="rect">
            <a:avLst/>
          </a:prstGeom>
        </p:spPr>
      </p:pic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F1F3D2B-1537-BA98-1A91-BE3A9E7407BD}"/>
              </a:ext>
            </a:extLst>
          </p:cNvPr>
          <p:cNvCxnSpPr/>
          <p:nvPr/>
        </p:nvCxnSpPr>
        <p:spPr>
          <a:xfrm>
            <a:off x="3892731" y="5547360"/>
            <a:ext cx="1584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06C372B4-F7F3-8E89-AD2A-E058A07F31E2}"/>
              </a:ext>
            </a:extLst>
          </p:cNvPr>
          <p:cNvSpPr txBox="1"/>
          <p:nvPr/>
        </p:nvSpPr>
        <p:spPr>
          <a:xfrm>
            <a:off x="7193395" y="3435243"/>
            <a:ext cx="4249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Re</a:t>
            </a:r>
            <a:r>
              <a:rPr lang="zh-CN" altLang="en-US" sz="2000" dirty="0"/>
              <a:t>表示取实数部分，</a:t>
            </a:r>
            <a:r>
              <a:rPr lang="en-US" altLang="zh-CN" sz="2000" dirty="0"/>
              <a:t>*</a:t>
            </a:r>
            <a:r>
              <a:rPr lang="zh-CN" altLang="en-US" sz="2000" dirty="0"/>
              <a:t>是取共轭复数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923261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E0AC541-8659-E5A5-DD70-34B59AE3A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RoPE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9EFC507-AB2C-9F7B-7F9C-35DDE2A1D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009" y="1332131"/>
            <a:ext cx="7790157" cy="55566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82201D0-031A-A81E-4749-6DCA7121ED96}"/>
              </a:ext>
            </a:extLst>
          </p:cNvPr>
          <p:cNvSpPr txBox="1"/>
          <p:nvPr/>
        </p:nvSpPr>
        <p:spPr>
          <a:xfrm>
            <a:off x="1005409" y="1397946"/>
            <a:ext cx="284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实数向量形式：</a:t>
            </a:r>
            <a:endParaRPr lang="en-US" altLang="zh-CN" sz="2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5519AC1-2994-2864-EDE7-F3ECD8FE6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1009" y="2085901"/>
            <a:ext cx="6512567" cy="1733932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45756FB-BD19-458B-E12C-0F37BF8F4CFE}"/>
              </a:ext>
            </a:extLst>
          </p:cNvPr>
          <p:cNvCxnSpPr>
            <a:cxnSpLocks/>
          </p:cNvCxnSpPr>
          <p:nvPr/>
        </p:nvCxnSpPr>
        <p:spPr>
          <a:xfrm flipH="1">
            <a:off x="3303639" y="3111910"/>
            <a:ext cx="1371600" cy="317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DC97B1BB-092B-8879-9EBB-E0F183DF87E5}"/>
              </a:ext>
            </a:extLst>
          </p:cNvPr>
          <p:cNvSpPr txBox="1"/>
          <p:nvPr/>
        </p:nvSpPr>
        <p:spPr>
          <a:xfrm>
            <a:off x="2260351" y="3358168"/>
            <a:ext cx="1883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旋转矩阵</a:t>
            </a:r>
            <a:endParaRPr lang="en-US" altLang="zh-CN" sz="24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D28DE24-B645-39C3-F38B-AC4FDDA306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3639" y="4225134"/>
            <a:ext cx="5999006" cy="173393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48FB2E3-BCAA-DDDE-E583-D0A5863FF3C0}"/>
              </a:ext>
            </a:extLst>
          </p:cNvPr>
          <p:cNvSpPr txBox="1"/>
          <p:nvPr/>
        </p:nvSpPr>
        <p:spPr>
          <a:xfrm>
            <a:off x="1005409" y="4173515"/>
            <a:ext cx="1883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同理：</a:t>
            </a:r>
            <a:endParaRPr lang="en-US" altLang="zh-CN" sz="2400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E49DAA0-33AD-DF90-F084-C37498497DDD}"/>
              </a:ext>
            </a:extLst>
          </p:cNvPr>
          <p:cNvCxnSpPr/>
          <p:nvPr/>
        </p:nvCxnSpPr>
        <p:spPr>
          <a:xfrm>
            <a:off x="4675239" y="3727269"/>
            <a:ext cx="266608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461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E0AC541-8659-E5A5-DD70-34B59AE3A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RoPE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326B33E-8B49-48AB-D982-F84B12E52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498" y="2173734"/>
            <a:ext cx="5288953" cy="169286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47267A1-245C-51B6-8199-1C4BFE2B4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5744" y="3959753"/>
            <a:ext cx="7251704" cy="187083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ECA11B3-58D2-8C05-BE5C-D94EB18F96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0308" y="1252061"/>
            <a:ext cx="5635014" cy="56653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1103F6C-9C88-4A2C-69C8-9BA6AEA3D275}"/>
              </a:ext>
            </a:extLst>
          </p:cNvPr>
          <p:cNvSpPr txBox="1"/>
          <p:nvPr/>
        </p:nvSpPr>
        <p:spPr>
          <a:xfrm>
            <a:off x="815009" y="1303668"/>
            <a:ext cx="284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推导</a:t>
            </a:r>
            <a:r>
              <a:rPr lang="en-US" altLang="zh-CN" sz="2400" dirty="0"/>
              <a:t>g</a:t>
            </a:r>
            <a:r>
              <a:rPr lang="zh-CN" altLang="en-US" sz="2400" dirty="0"/>
              <a:t>：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24932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50FF7F3-028D-2E5A-5BCA-6477B9315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RoPE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0CE78D2-BA97-4B06-E8D9-37AE11574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583" y="1454331"/>
            <a:ext cx="7169488" cy="429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999094"/>
      </p:ext>
    </p:extLst>
  </p:cSld>
  <p:clrMapOvr>
    <a:masterClrMapping/>
  </p:clrMapOvr>
</p:sld>
</file>

<file path=ppt/theme/theme1.xml><?xml version="1.0" encoding="utf-8"?>
<a:theme xmlns:a="http://schemas.openxmlformats.org/drawingml/2006/main" name="A000120140530A99PPBG">
  <a:themeElements>
    <a:clrScheme name="自定义 1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C4994"/>
      </a:accent1>
      <a:accent2>
        <a:srgbClr val="0AA3D4"/>
      </a:accent2>
      <a:accent3>
        <a:srgbClr val="DB1F1F"/>
      </a:accent3>
      <a:accent4>
        <a:srgbClr val="247B95"/>
      </a:accent4>
      <a:accent5>
        <a:srgbClr val="AE1324"/>
      </a:accent5>
      <a:accent6>
        <a:srgbClr val="045A88"/>
      </a:accent6>
      <a:hlink>
        <a:srgbClr val="004986"/>
      </a:hlink>
      <a:folHlink>
        <a:srgbClr val="BFBFBF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2373</TotalTime>
  <Words>205</Words>
  <Application>Microsoft Office PowerPoint</Application>
  <PresentationFormat>宽屏</PresentationFormat>
  <Paragraphs>49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黑体</vt:lpstr>
      <vt:lpstr>Arial</vt:lpstr>
      <vt:lpstr>A000120140530A99PPBG</vt:lpstr>
      <vt:lpstr>基于MindSpore的Falcon大模型迁移研究与应用</vt:lpstr>
      <vt:lpstr>Model Trick—RoPE</vt:lpstr>
      <vt:lpstr>Attention </vt:lpstr>
      <vt:lpstr>Position Embedding</vt:lpstr>
      <vt:lpstr>Position Embedding</vt:lpstr>
      <vt:lpstr>RoPE</vt:lpstr>
      <vt:lpstr>RoPE</vt:lpstr>
      <vt:lpstr>RoPE</vt:lpstr>
      <vt:lpstr>RoPE</vt:lpstr>
      <vt:lpstr>RoPE</vt:lpstr>
      <vt:lpstr>RoPE</vt:lpstr>
      <vt:lpstr>RoPE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WJT</dc:creator>
  <cp:lastModifiedBy>Jeffrey</cp:lastModifiedBy>
  <cp:revision>30</cp:revision>
  <dcterms:created xsi:type="dcterms:W3CDTF">2018-08-10T09:41:38Z</dcterms:created>
  <dcterms:modified xsi:type="dcterms:W3CDTF">2023-11-16T02:46:48Z</dcterms:modified>
</cp:coreProperties>
</file>