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1" r:id="rId4"/>
    <p:sldId id="273" r:id="rId5"/>
    <p:sldId id="274" r:id="rId6"/>
    <p:sldId id="272" r:id="rId7"/>
    <p:sldId id="275" r:id="rId8"/>
    <p:sldId id="277" r:id="rId9"/>
    <p:sldId id="276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110" d="100"/>
          <a:sy n="110" d="100"/>
        </p:scale>
        <p:origin x="2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2023/11/16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2023.11.16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3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Multi Query Attention &amp; </a:t>
            </a:r>
            <a:r>
              <a:rPr lang="en-US" altLang="zh-CN" sz="2800" dirty="0" err="1"/>
              <a:t>ALiBi</a:t>
            </a:r>
            <a:r>
              <a:rPr lang="en-US" altLang="zh-CN" sz="2800" dirty="0"/>
              <a:t> &amp; Flash Attention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Trick—MQA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4204E9-E423-A06B-6AD8-367E4739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9721645" cy="6797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以微小的模型效果损失为代价加快</a:t>
            </a:r>
            <a:r>
              <a:rPr lang="en-US" altLang="zh-CN" dirty="0"/>
              <a:t>decoder</a:t>
            </a:r>
            <a:r>
              <a:rPr lang="zh-CN" altLang="en-US" dirty="0"/>
              <a:t>的提速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1CEF24B5-079A-D7A6-ECEA-3CDB22E56290}"/>
              </a:ext>
            </a:extLst>
          </p:cNvPr>
          <p:cNvSpPr txBox="1">
            <a:spLocks/>
          </p:cNvSpPr>
          <p:nvPr/>
        </p:nvSpPr>
        <p:spPr>
          <a:xfrm>
            <a:off x="838200" y="2241755"/>
            <a:ext cx="10538792" cy="571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21212"/>
                </a:solidFill>
                <a:effectLst/>
              </a:rPr>
              <a:t>Multi Head Attention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MHA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）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==&gt; Multi Query Attention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MQA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）</a:t>
            </a:r>
            <a:endParaRPr lang="en-US" altLang="zh-CN" sz="2400" dirty="0">
              <a:effectLst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F9F1F64-435A-D0A4-55AB-C2D2CE80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" y="2957456"/>
            <a:ext cx="8859934" cy="28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108A17C9-F7A2-9DC0-7BB7-EA950ED5E91D}"/>
              </a:ext>
            </a:extLst>
          </p:cNvPr>
          <p:cNvSpPr txBox="1">
            <a:spLocks/>
          </p:cNvSpPr>
          <p:nvPr/>
        </p:nvSpPr>
        <p:spPr>
          <a:xfrm>
            <a:off x="9067800" y="3513586"/>
            <a:ext cx="3704303" cy="166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所有</a:t>
            </a:r>
            <a:r>
              <a:rPr lang="en-US" altLang="zh-CN" sz="2400" dirty="0">
                <a:effectLst/>
              </a:rPr>
              <a:t>head</a:t>
            </a:r>
            <a:r>
              <a:rPr lang="zh-CN" altLang="en-US" sz="2400" dirty="0">
                <a:effectLst/>
              </a:rPr>
              <a:t>共享</a:t>
            </a:r>
            <a:r>
              <a:rPr lang="en-US" altLang="zh-CN" sz="2400" dirty="0" err="1">
                <a:effectLst/>
              </a:rPr>
              <a:t>kv</a:t>
            </a:r>
            <a:r>
              <a:rPr lang="zh-CN" altLang="en-US" sz="2400" dirty="0">
                <a:effectLst/>
              </a:rPr>
              <a:t>权重</a:t>
            </a:r>
            <a:endParaRPr lang="en-US" altLang="zh-CN" sz="240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只保留多个</a:t>
            </a:r>
            <a:r>
              <a:rPr lang="en-US" altLang="zh-CN" sz="2400" dirty="0">
                <a:effectLst/>
              </a:rPr>
              <a:t>query</a:t>
            </a:r>
            <a:endParaRPr lang="en-US" altLang="zh-CN" sz="2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大大减少了参数量</a:t>
            </a:r>
          </a:p>
        </p:txBody>
      </p:sp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58C43-C716-0207-5D36-2D020E4E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26" y="1316149"/>
            <a:ext cx="5411891" cy="513866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41F81D-5BD8-C794-F973-CE615EEB0E11}"/>
              </a:ext>
            </a:extLst>
          </p:cNvPr>
          <p:cNvCxnSpPr/>
          <p:nvPr/>
        </p:nvCxnSpPr>
        <p:spPr>
          <a:xfrm>
            <a:off x="2708365" y="3196044"/>
            <a:ext cx="41017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01E261-ECC6-C4C8-1305-C4ADA4A41339}"/>
              </a:ext>
            </a:extLst>
          </p:cNvPr>
          <p:cNvCxnSpPr/>
          <p:nvPr/>
        </p:nvCxnSpPr>
        <p:spPr>
          <a:xfrm>
            <a:off x="2708365" y="4001587"/>
            <a:ext cx="41017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49EBEBE2-D8C7-C694-5062-A5029C3CC1E3}"/>
              </a:ext>
            </a:extLst>
          </p:cNvPr>
          <p:cNvSpPr txBox="1">
            <a:spLocks/>
          </p:cNvSpPr>
          <p:nvPr/>
        </p:nvSpPr>
        <p:spPr>
          <a:xfrm>
            <a:off x="8022771" y="3669572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只改变</a:t>
            </a:r>
            <a:r>
              <a:rPr lang="en-US" altLang="zh-CN" sz="2400" dirty="0" err="1">
                <a:effectLst/>
              </a:rPr>
              <a:t>kv</a:t>
            </a:r>
            <a:r>
              <a:rPr lang="zh-CN" altLang="en-US" sz="2400" dirty="0">
                <a:effectLst/>
              </a:rPr>
              <a:t>的维度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3594C9DB-525C-C72C-0A05-BDD59FBBB6FD}"/>
              </a:ext>
            </a:extLst>
          </p:cNvPr>
          <p:cNvSpPr txBox="1">
            <a:spLocks/>
          </p:cNvSpPr>
          <p:nvPr/>
        </p:nvSpPr>
        <p:spPr>
          <a:xfrm>
            <a:off x="815009" y="1838664"/>
            <a:ext cx="1617617" cy="571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21212"/>
                </a:solidFill>
                <a:effectLst/>
              </a:rPr>
              <a:t>Definition in Falcon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27DD7B-467B-E168-B2D9-3A1FC5DC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768"/>
            <a:ext cx="10538791" cy="10215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在短序列上训练的模型，不用长序列数据进行微调，仍然在长序列任务中会保持不错的效果。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85B044-199C-8C64-CB54-0B30E75A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长度外推性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768431-C6AB-4520-7222-D51B474C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27" y="2198594"/>
            <a:ext cx="6998225" cy="433968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F8825B-F3A1-6F29-A013-991652CFBB4E}"/>
              </a:ext>
            </a:extLst>
          </p:cNvPr>
          <p:cNvSpPr txBox="1">
            <a:spLocks/>
          </p:cNvSpPr>
          <p:nvPr/>
        </p:nvSpPr>
        <p:spPr>
          <a:xfrm>
            <a:off x="8612706" y="4100862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Attention mask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8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8B3D33-EC89-BBDA-3915-E7C68A2E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42" y="2846439"/>
            <a:ext cx="6936043" cy="368477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BEF40FF-9A29-2BF5-1BBB-C372D79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6EC5286-2C0F-9AEE-626B-FCD4FA4EB971}"/>
              </a:ext>
            </a:extLst>
          </p:cNvPr>
          <p:cNvSpPr txBox="1">
            <a:spLocks/>
          </p:cNvSpPr>
          <p:nvPr/>
        </p:nvSpPr>
        <p:spPr>
          <a:xfrm>
            <a:off x="838199" y="1340768"/>
            <a:ext cx="10538791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给注意力加上线性偏置。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4B5CDA0-D1D0-9820-E0D5-011E06040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76854"/>
              </p:ext>
            </p:extLst>
          </p:nvPr>
        </p:nvGraphicFramePr>
        <p:xfrm>
          <a:off x="61468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C0822C7-40B2-0A6E-4A05-5956197E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856" y="2222583"/>
            <a:ext cx="572969" cy="432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534432-AC12-492A-C6FE-CBDB75EE9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243" y="2222583"/>
            <a:ext cx="1611934" cy="45895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E3FC62-C838-F884-7B07-15AF6249BF8E}"/>
              </a:ext>
            </a:extLst>
          </p:cNvPr>
          <p:cNvCxnSpPr>
            <a:cxnSpLocks/>
          </p:cNvCxnSpPr>
          <p:nvPr/>
        </p:nvCxnSpPr>
        <p:spPr>
          <a:xfrm>
            <a:off x="3039291" y="2527216"/>
            <a:ext cx="100148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84C02ABE-DEB4-89F3-46C5-6DE20793499A}"/>
              </a:ext>
            </a:extLst>
          </p:cNvPr>
          <p:cNvSpPr txBox="1">
            <a:spLocks/>
          </p:cNvSpPr>
          <p:nvPr/>
        </p:nvSpPr>
        <p:spPr>
          <a:xfrm>
            <a:off x="8551746" y="4146258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平滑注意力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58A524-CA72-B706-7C59-936ECD5BA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333" y="2119884"/>
            <a:ext cx="647316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D25E45-A0EC-148D-8C7A-9C4562B3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B6BE9-6D77-EF5C-E3CF-B4FBDF1F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1" y="2058943"/>
            <a:ext cx="9140557" cy="34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4E6C8-B53A-62FE-3854-585B177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93BFB9-42DE-79E4-E31F-18AFB2801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32" y="1376273"/>
            <a:ext cx="6832679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CBFBBC-F53D-C217-220F-1574AB91B1E3}"/>
              </a:ext>
            </a:extLst>
          </p:cNvPr>
          <p:cNvCxnSpPr>
            <a:cxnSpLocks/>
          </p:cNvCxnSpPr>
          <p:nvPr/>
        </p:nvCxnSpPr>
        <p:spPr>
          <a:xfrm>
            <a:off x="4937760" y="2081349"/>
            <a:ext cx="3753394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3F6E8CC-F620-92E2-1DEB-F8EC1D38F77B}"/>
              </a:ext>
            </a:extLst>
          </p:cNvPr>
          <p:cNvSpPr txBox="1">
            <a:spLocks/>
          </p:cNvSpPr>
          <p:nvPr/>
        </p:nvSpPr>
        <p:spPr>
          <a:xfrm>
            <a:off x="8603997" y="2081349"/>
            <a:ext cx="3344163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c</a:t>
            </a:r>
            <a:r>
              <a:rPr lang="en-US" altLang="zh-CN" sz="2000" dirty="0">
                <a:effectLst/>
              </a:rPr>
              <a:t>losest_power_of_2</a:t>
            </a:r>
            <a:r>
              <a:rPr lang="zh-CN" altLang="en-US" sz="2000" dirty="0">
                <a:effectLst/>
              </a:rPr>
              <a:t>找到与</a:t>
            </a:r>
            <a:r>
              <a:rPr lang="en-US" altLang="zh-CN" sz="2000" dirty="0" err="1">
                <a:effectLst/>
              </a:rPr>
              <a:t>num_heads</a:t>
            </a:r>
            <a:r>
              <a:rPr lang="zh-CN" altLang="en-US" sz="2000" dirty="0"/>
              <a:t>最接近的</a:t>
            </a:r>
            <a:r>
              <a:rPr lang="en-US" altLang="zh-CN" sz="2000" dirty="0"/>
              <a:t>2</a:t>
            </a:r>
            <a:r>
              <a:rPr lang="zh-CN" altLang="en-US" sz="2000" dirty="0"/>
              <a:t>的幂</a:t>
            </a:r>
            <a:endParaRPr lang="zh-CN" altLang="en-US" sz="2000" dirty="0">
              <a:effectLst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57B226-8C10-7D9A-20D7-A53F97DC08BF}"/>
              </a:ext>
            </a:extLst>
          </p:cNvPr>
          <p:cNvCxnSpPr>
            <a:cxnSpLocks/>
          </p:cNvCxnSpPr>
          <p:nvPr/>
        </p:nvCxnSpPr>
        <p:spPr>
          <a:xfrm>
            <a:off x="3487783" y="3141155"/>
            <a:ext cx="4703717" cy="28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678BFD3A-8A7D-937D-C8DF-044475EB67DC}"/>
              </a:ext>
            </a:extLst>
          </p:cNvPr>
          <p:cNvSpPr txBox="1">
            <a:spLocks/>
          </p:cNvSpPr>
          <p:nvPr/>
        </p:nvSpPr>
        <p:spPr>
          <a:xfrm>
            <a:off x="8191500" y="3267659"/>
            <a:ext cx="3344163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effectLst/>
              </a:rPr>
              <a:t>num_heads</a:t>
            </a:r>
            <a:r>
              <a:rPr lang="zh-CN" altLang="en-US" sz="2000" dirty="0">
                <a:effectLst/>
              </a:rPr>
              <a:t>不是</a:t>
            </a:r>
            <a:r>
              <a:rPr lang="en-US" altLang="zh-CN" sz="2000" dirty="0"/>
              <a:t>2</a:t>
            </a:r>
            <a:r>
              <a:rPr lang="zh-CN" altLang="en-US" sz="2000" dirty="0"/>
              <a:t>的幂，则需要添加额外的项</a:t>
            </a:r>
            <a:endParaRPr lang="zh-CN" altLang="en-US" sz="2000" dirty="0">
              <a:effectLst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9EE36A-0F2F-0659-6D64-EF0F8A64D12B}"/>
              </a:ext>
            </a:extLst>
          </p:cNvPr>
          <p:cNvCxnSpPr/>
          <p:nvPr/>
        </p:nvCxnSpPr>
        <p:spPr>
          <a:xfrm>
            <a:off x="2306281" y="5181600"/>
            <a:ext cx="45970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464FCC-B0B6-6938-8941-A680A05B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目标一：在不访问整个输入的情况下计算</a:t>
            </a:r>
            <a:r>
              <a:rPr lang="en-US" altLang="zh-CN" dirty="0" err="1"/>
              <a:t>softmax</a:t>
            </a:r>
            <a:r>
              <a:rPr lang="zh-CN" altLang="en-US" dirty="0"/>
              <a:t>函数的缩减；</a:t>
            </a:r>
          </a:p>
          <a:p>
            <a:r>
              <a:rPr lang="zh-CN" altLang="en-US" dirty="0"/>
              <a:t>目标二：在后向传播中不能存储中间注意力矩阵。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F28F15-1112-DBDE-6371-02EE0EBA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4388F-2FBC-2B25-51BD-E934037D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6" y="3020937"/>
            <a:ext cx="8348863" cy="29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103772-159E-B6BF-6604-5E511A79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82D4E-5B3C-C2A8-7CB5-BC47F023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1785795"/>
            <a:ext cx="11095238" cy="2085714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076BDF-1F83-B410-9CF4-F7458ECA1418}"/>
              </a:ext>
            </a:extLst>
          </p:cNvPr>
          <p:cNvSpPr txBox="1">
            <a:spLocks/>
          </p:cNvSpPr>
          <p:nvPr/>
        </p:nvSpPr>
        <p:spPr>
          <a:xfrm>
            <a:off x="3548355" y="4891186"/>
            <a:ext cx="4759622" cy="48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effectLst/>
              </a:rPr>
              <a:t>目前支持设备有限，且不支持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effectLst/>
              </a:rPr>
              <a:t>indSpore</a:t>
            </a: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667415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Words>205</Words>
  <Application>Microsoft Office PowerPoint</Application>
  <PresentationFormat>宽屏</PresentationFormat>
  <Paragraphs>32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黑体</vt:lpstr>
      <vt:lpstr>Arial</vt:lpstr>
      <vt:lpstr>A000120140530A99PPBG</vt:lpstr>
      <vt:lpstr>Equation</vt:lpstr>
      <vt:lpstr>基于MindSpore的Falcon大模型迁移研究与应用</vt:lpstr>
      <vt:lpstr>Model Trick—MQA</vt:lpstr>
      <vt:lpstr>MQA</vt:lpstr>
      <vt:lpstr>长度外推性</vt:lpstr>
      <vt:lpstr>ALiBi</vt:lpstr>
      <vt:lpstr>ALiBi</vt:lpstr>
      <vt:lpstr>ALiBi</vt:lpstr>
      <vt:lpstr>Flash Attention</vt:lpstr>
      <vt:lpstr>Flash Attention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35</cp:revision>
  <dcterms:created xsi:type="dcterms:W3CDTF">2018-08-10T09:41:38Z</dcterms:created>
  <dcterms:modified xsi:type="dcterms:W3CDTF">2023-11-16T12:54:44Z</dcterms:modified>
</cp:coreProperties>
</file>