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314" r:id="rId3"/>
    <p:sldId id="315" r:id="rId4"/>
    <p:sldId id="316" r:id="rId5"/>
    <p:sldId id="317" r:id="rId6"/>
    <p:sldId id="318" r:id="rId7"/>
    <p:sldId id="325" r:id="rId8"/>
    <p:sldId id="319" r:id="rId9"/>
    <p:sldId id="320" r:id="rId10"/>
    <p:sldId id="321" r:id="rId11"/>
    <p:sldId id="322" r:id="rId12"/>
    <p:sldId id="323" r:id="rId13"/>
    <p:sldId id="32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79924" autoAdjust="0"/>
  </p:normalViewPr>
  <p:slideViewPr>
    <p:cSldViewPr snapToGrid="0" showGuides="1">
      <p:cViewPr varScale="1">
        <p:scale>
          <a:sx n="110" d="100"/>
          <a:sy n="110" d="100"/>
        </p:scale>
        <p:origin x="4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2024/3/30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2024/3/30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2024/3/30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2024/3/30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2024/3/30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2024/3/30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Intel CPU inference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 dirty="0">
                <a:latin typeface="+mn-ea"/>
              </a:rPr>
              <a:t>2024.03.30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9FA33-BB1E-BA58-102F-3FCC0134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TMUL Unit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23A28D-D91E-E720-26C5-62C0A7C2F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56" y="1165288"/>
            <a:ext cx="6458793" cy="404314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F7EC238-87E7-8403-6046-584FA7679946}"/>
              </a:ext>
            </a:extLst>
          </p:cNvPr>
          <p:cNvSpPr txBox="1"/>
          <p:nvPr/>
        </p:nvSpPr>
        <p:spPr>
          <a:xfrm>
            <a:off x="1304503" y="5851307"/>
            <a:ext cx="3714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一条</a:t>
            </a:r>
            <a:r>
              <a:rPr lang="en-US" altLang="zh-CN" b="1" dirty="0"/>
              <a:t>TMUL</a:t>
            </a:r>
            <a:r>
              <a:rPr lang="zh-CN" altLang="en-US" b="1" dirty="0"/>
              <a:t>指令完成了一个矩阵乘加</a:t>
            </a:r>
            <a:r>
              <a:rPr lang="en-US" altLang="zh-CN" b="1" dirty="0"/>
              <a:t>C[M][N] += A[M][K] * B[K][N]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AF8790-C9B6-F77D-3864-4A5D128AF1B1}"/>
              </a:ext>
            </a:extLst>
          </p:cNvPr>
          <p:cNvSpPr txBox="1"/>
          <p:nvPr/>
        </p:nvSpPr>
        <p:spPr>
          <a:xfrm>
            <a:off x="7841799" y="2003488"/>
            <a:ext cx="32480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AMX</a:t>
            </a:r>
            <a:r>
              <a:rPr lang="zh-CN" altLang="en-US" dirty="0"/>
              <a:t>阵列是一个二维阵列，一次完成一个向量矩阵乘</a:t>
            </a:r>
            <a:r>
              <a:rPr lang="en-US" altLang="zh-CN" dirty="0"/>
              <a:t>C[1][N]+=A[1][K]*B[K][N]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AMX</a:t>
            </a:r>
            <a:r>
              <a:rPr lang="zh-CN" altLang="en-US" dirty="0"/>
              <a:t>阵列是一个脉动阵列，脉动方向从</a:t>
            </a:r>
            <a:r>
              <a:rPr lang="en-US" altLang="zh-CN" dirty="0"/>
              <a:t>Top-to-Down</a:t>
            </a:r>
          </a:p>
          <a:p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D1F465D-1C26-100E-6A62-7D360C73A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150642"/>
              </p:ext>
            </p:extLst>
          </p:nvPr>
        </p:nvGraphicFramePr>
        <p:xfrm>
          <a:off x="6247978" y="4115524"/>
          <a:ext cx="5701822" cy="2473304"/>
        </p:xfrm>
        <a:graphic>
          <a:graphicData uri="http://schemas.openxmlformats.org/drawingml/2006/table">
            <a:tbl>
              <a:tblPr/>
              <a:tblGrid>
                <a:gridCol w="1134446">
                  <a:extLst>
                    <a:ext uri="{9D8B030D-6E8A-4147-A177-3AD203B41FA5}">
                      <a16:colId xmlns:a16="http://schemas.microsoft.com/office/drawing/2014/main" val="3839501968"/>
                    </a:ext>
                  </a:extLst>
                </a:gridCol>
                <a:gridCol w="1134446">
                  <a:extLst>
                    <a:ext uri="{9D8B030D-6E8A-4147-A177-3AD203B41FA5}">
                      <a16:colId xmlns:a16="http://schemas.microsoft.com/office/drawing/2014/main" val="624013130"/>
                    </a:ext>
                  </a:extLst>
                </a:gridCol>
                <a:gridCol w="1134446">
                  <a:extLst>
                    <a:ext uri="{9D8B030D-6E8A-4147-A177-3AD203B41FA5}">
                      <a16:colId xmlns:a16="http://schemas.microsoft.com/office/drawing/2014/main" val="2025051057"/>
                    </a:ext>
                  </a:extLst>
                </a:gridCol>
                <a:gridCol w="1134446">
                  <a:extLst>
                    <a:ext uri="{9D8B030D-6E8A-4147-A177-3AD203B41FA5}">
                      <a16:colId xmlns:a16="http://schemas.microsoft.com/office/drawing/2014/main" val="193144365"/>
                    </a:ext>
                  </a:extLst>
                </a:gridCol>
                <a:gridCol w="1164038">
                  <a:extLst>
                    <a:ext uri="{9D8B030D-6E8A-4147-A177-3AD203B41FA5}">
                      <a16:colId xmlns:a16="http://schemas.microsoft.com/office/drawing/2014/main" val="1723195311"/>
                    </a:ext>
                  </a:extLst>
                </a:gridCol>
              </a:tblGrid>
              <a:tr h="4597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>
                          <a:solidFill>
                            <a:srgbClr val="191B1F"/>
                          </a:solidFill>
                          <a:effectLst/>
                        </a:rPr>
                        <a:t>时间轴</a:t>
                      </a:r>
                      <a:endParaRPr lang="zh-CN" alt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>
                          <a:solidFill>
                            <a:srgbClr val="191B1F"/>
                          </a:solidFill>
                          <a:effectLst/>
                        </a:rPr>
                        <a:t>对应阵列行</a:t>
                      </a:r>
                      <a:endParaRPr lang="zh-CN" alt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dirty="0">
                          <a:solidFill>
                            <a:srgbClr val="191B1F"/>
                          </a:solidFill>
                          <a:effectLst/>
                        </a:rPr>
                        <a:t>累加和的脉动过程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dirty="0">
                          <a:solidFill>
                            <a:srgbClr val="191B1F"/>
                          </a:solidFill>
                          <a:effectLst/>
                        </a:rPr>
                        <a:t>配套的</a:t>
                      </a:r>
                      <a:r>
                        <a:rPr lang="en-US" sz="1200" dirty="0">
                          <a:solidFill>
                            <a:srgbClr val="191B1F"/>
                          </a:solidFill>
                          <a:effectLst/>
                        </a:rPr>
                        <a:t>A</a:t>
                      </a:r>
                      <a:r>
                        <a:rPr lang="zh-CN" altLang="en-US" sz="1200" dirty="0">
                          <a:solidFill>
                            <a:srgbClr val="191B1F"/>
                          </a:solidFill>
                          <a:effectLst/>
                        </a:rPr>
                        <a:t>输入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dirty="0">
                          <a:solidFill>
                            <a:srgbClr val="191B1F"/>
                          </a:solidFill>
                          <a:effectLst/>
                        </a:rPr>
                        <a:t>固定的</a:t>
                      </a:r>
                      <a:r>
                        <a:rPr lang="en-US" sz="1200" dirty="0">
                          <a:solidFill>
                            <a:srgbClr val="191B1F"/>
                          </a:solidFill>
                          <a:effectLst/>
                        </a:rPr>
                        <a:t>B</a:t>
                      </a:r>
                      <a:r>
                        <a:rPr lang="zh-CN" altLang="en-US" sz="1200" dirty="0">
                          <a:solidFill>
                            <a:srgbClr val="191B1F"/>
                          </a:solidFill>
                          <a:effectLst/>
                        </a:rPr>
                        <a:t>输入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164524"/>
                  </a:ext>
                </a:extLst>
              </a:tr>
              <a:tr h="3218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Time0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Row0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C[m-K+1][0]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A[m-K+1][0]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B[0][:N]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585465"/>
                  </a:ext>
                </a:extLst>
              </a:tr>
              <a:tr h="3218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191B1F"/>
                          </a:solidFill>
                          <a:effectLst/>
                        </a:rPr>
                        <a:t>Time1</a:t>
                      </a:r>
                      <a:endParaRPr lang="en-US" sz="1200" dirty="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Row1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191B1F"/>
                          </a:solidFill>
                          <a:effectLst/>
                        </a:rPr>
                        <a:t>C[m-K+1][0]</a:t>
                      </a:r>
                      <a:endParaRPr lang="en-US" sz="1200" dirty="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A[m-K+1][1]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191B1F"/>
                          </a:solidFill>
                          <a:effectLst/>
                        </a:rPr>
                        <a:t>B[1][:N]</a:t>
                      </a:r>
                      <a:endParaRPr lang="en-US" sz="1200" dirty="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784695"/>
                  </a:ext>
                </a:extLst>
              </a:tr>
              <a:tr h="3218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Time2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Row2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C[m-K+1][0]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A[m-K+1][2]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B[2][:N]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022042"/>
                  </a:ext>
                </a:extLst>
              </a:tr>
              <a:tr h="3218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Time3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Row3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C[m-K+1][0]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A[m-K+1][3]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B[3][:N]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718207"/>
                  </a:ext>
                </a:extLst>
              </a:tr>
              <a:tr h="2486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>
                          <a:solidFill>
                            <a:srgbClr val="191B1F"/>
                          </a:solidFill>
                          <a:effectLst/>
                        </a:rPr>
                        <a:t>…</a:t>
                      </a:r>
                      <a:endParaRPr lang="zh-CN" alt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>
                          <a:solidFill>
                            <a:srgbClr val="191B1F"/>
                          </a:solidFill>
                          <a:effectLst/>
                        </a:rPr>
                        <a:t>…</a:t>
                      </a:r>
                      <a:endParaRPr lang="zh-CN" alt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>
                          <a:solidFill>
                            <a:srgbClr val="191B1F"/>
                          </a:solidFill>
                          <a:effectLst/>
                        </a:rPr>
                        <a:t>…</a:t>
                      </a:r>
                      <a:endParaRPr lang="zh-CN" alt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>
                          <a:solidFill>
                            <a:srgbClr val="191B1F"/>
                          </a:solidFill>
                          <a:effectLst/>
                        </a:rPr>
                        <a:t>…</a:t>
                      </a:r>
                      <a:endParaRPr lang="zh-CN" alt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>
                          <a:solidFill>
                            <a:srgbClr val="191B1F"/>
                          </a:solidFill>
                          <a:effectLst/>
                        </a:rPr>
                        <a:t>…</a:t>
                      </a:r>
                      <a:endParaRPr lang="zh-CN" alt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030195"/>
                  </a:ext>
                </a:extLst>
              </a:tr>
              <a:tr h="4597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TimeK-1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RowK-1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C[m-K+1][0]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A[m-K+1][K-1]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191B1F"/>
                          </a:solidFill>
                          <a:effectLst/>
                        </a:rPr>
                        <a:t>B[K-1][:N]</a:t>
                      </a:r>
                      <a:endParaRPr lang="en-US" sz="1200" dirty="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20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259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49E28-F9F9-DC95-7466-573A5735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Intel</a:t>
            </a:r>
            <a:r>
              <a:rPr lang="en-US" altLang="zh-CN" sz="4000" b="0" i="0" dirty="0">
                <a:solidFill>
                  <a:srgbClr val="191B1F"/>
                </a:solidFill>
                <a:effectLst/>
                <a:latin typeface="-apple-system"/>
              </a:rPr>
              <a:t>® </a:t>
            </a:r>
            <a:r>
              <a:rPr lang="en-US" altLang="zh-CN" dirty="0"/>
              <a:t>Neural Compressor</a:t>
            </a:r>
            <a:endParaRPr lang="zh-CN" altLang="en-US" dirty="0"/>
          </a:p>
        </p:txBody>
      </p:sp>
      <p:pic>
        <p:nvPicPr>
          <p:cNvPr id="3074" name="Picture 2" descr="Architecture">
            <a:extLst>
              <a:ext uri="{FF2B5EF4-FFF2-40B4-BE49-F238E27FC236}">
                <a16:creationId xmlns:a16="http://schemas.microsoft.com/office/drawing/2014/main" id="{8DC28B7B-11DF-FC4E-F622-722237C6F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08" y="1685617"/>
            <a:ext cx="9953897" cy="505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8B49803-9A4E-3D9F-6CF5-41AF98E52A38}"/>
              </a:ext>
            </a:extLst>
          </p:cNvPr>
          <p:cNvSpPr txBox="1"/>
          <p:nvPr/>
        </p:nvSpPr>
        <p:spPr>
          <a:xfrm>
            <a:off x="923108" y="1122747"/>
            <a:ext cx="3714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Architecture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0415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5F5F3-3A34-2922-EF03-BC748EB5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Intel</a:t>
            </a:r>
            <a:r>
              <a:rPr lang="en-US" altLang="zh-CN" sz="4000" b="0" i="0" dirty="0">
                <a:solidFill>
                  <a:srgbClr val="191B1F"/>
                </a:solidFill>
                <a:effectLst/>
                <a:latin typeface="-apple-system"/>
              </a:rPr>
              <a:t>® </a:t>
            </a:r>
            <a:r>
              <a:rPr lang="en-US" altLang="zh-CN" dirty="0"/>
              <a:t>Neural Compressor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EFE30-0D68-F0DB-5CD4-F0DF5EA0837A}"/>
              </a:ext>
            </a:extLst>
          </p:cNvPr>
          <p:cNvSpPr txBox="1"/>
          <p:nvPr/>
        </p:nvSpPr>
        <p:spPr>
          <a:xfrm>
            <a:off x="923108" y="1122747"/>
            <a:ext cx="3714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Workflow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4AA063-A7E2-813B-F1DA-10E62149D4EE}"/>
              </a:ext>
            </a:extLst>
          </p:cNvPr>
          <p:cNvSpPr txBox="1"/>
          <p:nvPr/>
        </p:nvSpPr>
        <p:spPr>
          <a:xfrm>
            <a:off x="8972697" y="1132194"/>
            <a:ext cx="37147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模型优化技术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1F1586-5301-6BD9-686F-30146B857E8B}"/>
              </a:ext>
            </a:extLst>
          </p:cNvPr>
          <p:cNvSpPr txBox="1"/>
          <p:nvPr/>
        </p:nvSpPr>
        <p:spPr>
          <a:xfrm>
            <a:off x="7753137" y="1583693"/>
            <a:ext cx="40895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将激活和权重量化为 </a:t>
            </a:r>
            <a:r>
              <a:rPr lang="en-US" altLang="zh-CN" sz="1600" dirty="0"/>
              <a:t>int4</a:t>
            </a:r>
            <a:r>
              <a:rPr lang="zh-CN" altLang="en-US" sz="1600" dirty="0"/>
              <a:t>，</a:t>
            </a:r>
            <a:r>
              <a:rPr lang="en-US" altLang="zh-CN" sz="1600" dirty="0"/>
              <a:t>int8</a:t>
            </a:r>
            <a:r>
              <a:rPr lang="zh-CN" altLang="en-US" sz="1600" dirty="0"/>
              <a:t>，</a:t>
            </a:r>
            <a:r>
              <a:rPr lang="en-US" altLang="zh-CN" sz="1600" dirty="0"/>
              <a:t>bfloat16</a:t>
            </a:r>
            <a:r>
              <a:rPr lang="zh-CN" altLang="en-US" sz="1600" dirty="0"/>
              <a:t>或者 </a:t>
            </a:r>
            <a:r>
              <a:rPr lang="en-US" altLang="zh-CN" sz="1600" dirty="0"/>
              <a:t>FP32</a:t>
            </a:r>
            <a:r>
              <a:rPr lang="zh-CN" altLang="en-US" sz="1600" dirty="0"/>
              <a:t>，</a:t>
            </a:r>
            <a:r>
              <a:rPr lang="en-US" altLang="zh-CN" sz="1600" dirty="0"/>
              <a:t>bfloat16</a:t>
            </a:r>
            <a:r>
              <a:rPr lang="zh-CN" altLang="en-US" sz="1600" dirty="0"/>
              <a:t>和 </a:t>
            </a:r>
            <a:r>
              <a:rPr lang="en-US" altLang="zh-CN" sz="1600" dirty="0"/>
              <a:t>int8</a:t>
            </a:r>
            <a:r>
              <a:rPr lang="zh-CN" altLang="en-US" sz="1600" dirty="0"/>
              <a:t>的混合精度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对精度影响最小的参数剪枝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自动调整量化和剪枝策略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知识蒸馏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使用先进的技术定制量化，如 </a:t>
            </a:r>
            <a:r>
              <a:rPr lang="en-US" altLang="zh-CN" sz="1600" dirty="0" err="1"/>
              <a:t>SmoothQuant</a:t>
            </a:r>
            <a:r>
              <a:rPr lang="zh-CN" altLang="en-US" sz="1600" dirty="0"/>
              <a:t>、分层量化和权重量化</a:t>
            </a:r>
            <a:r>
              <a:rPr lang="en-US" altLang="zh-CN" sz="1600" dirty="0"/>
              <a:t>(WOQ)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使用</a:t>
            </a:r>
            <a:r>
              <a:rPr lang="en-US" altLang="zh-CN" sz="1600" dirty="0"/>
              <a:t>Neural Insights</a:t>
            </a:r>
            <a:r>
              <a:rPr lang="zh-CN" altLang="en-US" sz="1600" dirty="0"/>
              <a:t>可视化量化精度损失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EF3743-9765-CD6A-08B1-ABE3FB99B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016" y="4274290"/>
            <a:ext cx="6450641" cy="250813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B1D5BDC-3D03-23A9-A41E-DED3158800F6}"/>
              </a:ext>
            </a:extLst>
          </p:cNvPr>
          <p:cNvSpPr txBox="1"/>
          <p:nvPr/>
        </p:nvSpPr>
        <p:spPr>
          <a:xfrm>
            <a:off x="1253196" y="5408615"/>
            <a:ext cx="37147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自动化技术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E2B05B-DC7E-679B-0B75-5B6E0981A628}"/>
              </a:ext>
            </a:extLst>
          </p:cNvPr>
          <p:cNvSpPr txBox="1"/>
          <p:nvPr/>
        </p:nvSpPr>
        <p:spPr>
          <a:xfrm>
            <a:off x="1509451" y="5909717"/>
            <a:ext cx="37147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互通性</a:t>
            </a:r>
          </a:p>
        </p:txBody>
      </p:sp>
      <p:pic>
        <p:nvPicPr>
          <p:cNvPr id="4098" name="Picture 2" descr="Workflow">
            <a:extLst>
              <a:ext uri="{FF2B5EF4-FFF2-40B4-BE49-F238E27FC236}">
                <a16:creationId xmlns:a16="http://schemas.microsoft.com/office/drawing/2014/main" id="{1AB54FB8-70C8-69AA-CA7F-7E47771E8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56" y="1834855"/>
            <a:ext cx="6830143" cy="318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BEE7F4A-FBBD-60F6-5D58-5ACAB74A3790}"/>
              </a:ext>
            </a:extLst>
          </p:cNvPr>
          <p:cNvSpPr txBox="1"/>
          <p:nvPr/>
        </p:nvSpPr>
        <p:spPr>
          <a:xfrm>
            <a:off x="9525080" y="6396335"/>
            <a:ext cx="2485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Neural Insights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6968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29B55-24DC-6E20-B5F6-8DE1B383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 ECS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5122C5-4CCE-E01D-7407-8884897F8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9" y="1244602"/>
            <a:ext cx="4071261" cy="27464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169AA2D-CD16-5E4A-5DBE-57FC7F25B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67" y="3991039"/>
            <a:ext cx="8133806" cy="26561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BB4D373-3D47-92AA-8CC0-61A37C64DA9F}"/>
              </a:ext>
            </a:extLst>
          </p:cNvPr>
          <p:cNvSpPr txBox="1"/>
          <p:nvPr/>
        </p:nvSpPr>
        <p:spPr>
          <a:xfrm>
            <a:off x="5651864" y="176762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通过硬件升级与软件优化手段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加速模型推理，提升</a:t>
            </a:r>
            <a:r>
              <a:rPr lang="en-US" altLang="zh-CN" dirty="0" err="1"/>
              <a:t>Qos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降低模型推理成本与门槛</a:t>
            </a:r>
            <a:r>
              <a:rPr lang="en-US" altLang="zh-CN" dirty="0"/>
              <a:t>,</a:t>
            </a:r>
            <a:r>
              <a:rPr lang="zh-CN" altLang="en-US" dirty="0"/>
              <a:t>不需要专用硬件加速器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提升应对负载的灵活性</a:t>
            </a:r>
            <a:endParaRPr lang="en-US" altLang="zh-CN" dirty="0"/>
          </a:p>
          <a:p>
            <a:r>
              <a:rPr lang="zh-CN" altLang="en-US" dirty="0"/>
              <a:t>可以满足模型推理之外其他场景的需求</a:t>
            </a:r>
          </a:p>
        </p:txBody>
      </p:sp>
    </p:spTree>
    <p:extLst>
      <p:ext uri="{BB962C8B-B14F-4D97-AF65-F5344CB8AC3E}">
        <p14:creationId xmlns:p14="http://schemas.microsoft.com/office/powerpoint/2010/main" val="215955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F75D7-4A92-23D5-086E-3596DFB5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End-to-End Pipeline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5EB0D9-E138-3817-2AAA-F8CDD7630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0583"/>
            <a:ext cx="12192000" cy="358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6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011CA-7672-41C1-EA35-C86BEBDB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8" y="0"/>
            <a:ext cx="11376991" cy="1021543"/>
          </a:xfrm>
        </p:spPr>
        <p:txBody>
          <a:bodyPr>
            <a:noAutofit/>
          </a:bodyPr>
          <a:lstStyle/>
          <a:p>
            <a:r>
              <a:rPr lang="en-US" altLang="zh-CN" sz="3200" dirty="0" err="1"/>
              <a:t>Intel</a:t>
            </a:r>
            <a:r>
              <a:rPr lang="en-US" altLang="zh-CN" sz="3200" b="0" i="0" dirty="0" err="1">
                <a:solidFill>
                  <a:srgbClr val="191B1F"/>
                </a:solidFill>
                <a:effectLst/>
                <a:latin typeface="-apple-system"/>
              </a:rPr>
              <a:t>®</a:t>
            </a:r>
            <a:r>
              <a:rPr lang="en-US" altLang="zh-CN" sz="3200" dirty="0" err="1"/>
              <a:t>Xeon</a:t>
            </a:r>
            <a:r>
              <a:rPr lang="en-US" altLang="zh-CN" sz="3200" b="0" i="0" dirty="0">
                <a:solidFill>
                  <a:srgbClr val="191B1F"/>
                </a:solidFill>
                <a:effectLst/>
                <a:latin typeface="-apple-system"/>
              </a:rPr>
              <a:t>®</a:t>
            </a:r>
            <a:r>
              <a:rPr lang="en-US" altLang="zh-CN" sz="3200" dirty="0"/>
              <a:t> CPU Addresses the End-to-End </a:t>
            </a:r>
            <a:r>
              <a:rPr lang="en-US" altLang="zh-CN" sz="3200" dirty="0" err="1"/>
              <a:t>AIPipeline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8A321F-325C-8750-CC5A-09D04836C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6757"/>
            <a:ext cx="12192000" cy="46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9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E371F-EB27-DBF5-C7B9-0F2B3ED1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Customers Inference Usage Model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180674-C171-1188-ED5E-B745AB73F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5206"/>
            <a:ext cx="12192000" cy="405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4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A942E-8E62-42E7-2369-7D48C4D9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Real Workloads: SLA Compliance with Outstanding Performance Per Watt 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34CCB6-B13D-1611-3AD7-6E4B8BE1D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3212"/>
            <a:ext cx="12192000" cy="50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4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6260A-03C3-E963-A2BA-570C0312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5</a:t>
            </a:r>
            <a:r>
              <a:rPr lang="en-US" altLang="zh-CN" sz="4000" baseline="30000" dirty="0"/>
              <a:t>th</a:t>
            </a:r>
            <a:r>
              <a:rPr lang="en-US" altLang="zh-CN" sz="4000" dirty="0"/>
              <a:t> Gen </a:t>
            </a:r>
            <a:r>
              <a:rPr lang="en-US" altLang="zh-CN" sz="4000" dirty="0" err="1"/>
              <a:t>Intel</a:t>
            </a:r>
            <a:r>
              <a:rPr lang="en-US" altLang="zh-CN" sz="4000" b="0" i="0" dirty="0" err="1">
                <a:solidFill>
                  <a:srgbClr val="191B1F"/>
                </a:solidFill>
                <a:effectLst/>
                <a:latin typeface="-apple-system"/>
              </a:rPr>
              <a:t>®</a:t>
            </a:r>
            <a:r>
              <a:rPr lang="en-US" altLang="zh-CN" sz="4000" dirty="0" err="1"/>
              <a:t>Xeon</a:t>
            </a:r>
            <a:r>
              <a:rPr lang="en-US" altLang="zh-CN" sz="4000" b="0" i="0" dirty="0">
                <a:solidFill>
                  <a:srgbClr val="191B1F"/>
                </a:solidFill>
                <a:effectLst/>
                <a:latin typeface="-apple-system"/>
              </a:rPr>
              <a:t>® </a:t>
            </a:r>
            <a:r>
              <a:rPr lang="en-US" altLang="zh-CN" dirty="0"/>
              <a:t>Scalable Processor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899573-F862-7369-B766-A0A4FE786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708862"/>
            <a:ext cx="8963025" cy="43055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13D7C76-72B4-8C6B-8088-1A518512B929}"/>
              </a:ext>
            </a:extLst>
          </p:cNvPr>
          <p:cNvSpPr txBox="1"/>
          <p:nvPr/>
        </p:nvSpPr>
        <p:spPr>
          <a:xfrm>
            <a:off x="9144000" y="310583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每个内核都具备</a:t>
            </a:r>
            <a:r>
              <a:rPr lang="en-US" altLang="zh-CN" dirty="0">
                <a:latin typeface="+mn-ea"/>
              </a:rPr>
              <a:t>AI</a:t>
            </a:r>
            <a:r>
              <a:rPr lang="zh-CN" altLang="en-US" dirty="0">
                <a:latin typeface="+mn-ea"/>
              </a:rPr>
              <a:t>加速功能，无需添加独立加速器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可对</a:t>
            </a:r>
            <a:r>
              <a:rPr lang="en-US" altLang="zh-CN" dirty="0">
                <a:latin typeface="+mn-ea"/>
              </a:rPr>
              <a:t>200</a:t>
            </a:r>
            <a:r>
              <a:rPr lang="zh-CN" altLang="en-US" dirty="0">
                <a:latin typeface="+mn-ea"/>
              </a:rPr>
              <a:t>亿参数的模型进行推理调优</a:t>
            </a:r>
          </a:p>
        </p:txBody>
      </p:sp>
    </p:spTree>
    <p:extLst>
      <p:ext uri="{BB962C8B-B14F-4D97-AF65-F5344CB8AC3E}">
        <p14:creationId xmlns:p14="http://schemas.microsoft.com/office/powerpoint/2010/main" val="215749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1BC40-A7AE-18D3-9B3E-F44C9E84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</a:t>
            </a:r>
            <a:r>
              <a:rPr lang="en-US" altLang="zh-CN" dirty="0" err="1"/>
              <a:t>Processore</a:t>
            </a:r>
            <a:r>
              <a:rPr lang="en-US" altLang="zh-CN" dirty="0"/>
              <a:t> for Scalar Vector Matrix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FB220A-A317-6818-F751-ABC9B7B53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707"/>
            <a:ext cx="12192000" cy="549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0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6C809-3235-923D-9409-B7494C08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Intel</a:t>
            </a:r>
            <a:r>
              <a:rPr lang="en-US" altLang="zh-CN" sz="4000" b="0" i="0" dirty="0">
                <a:solidFill>
                  <a:srgbClr val="191B1F"/>
                </a:solidFill>
                <a:effectLst/>
                <a:latin typeface="-apple-system"/>
              </a:rPr>
              <a:t>®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AMX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30174A-6F6C-560C-F20C-EDAE87B60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995"/>
            <a:ext cx="12192000" cy="52612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FDF42D1-2793-2722-1C12-0E394CD1FE64}"/>
              </a:ext>
            </a:extLst>
          </p:cNvPr>
          <p:cNvSpPr txBox="1"/>
          <p:nvPr/>
        </p:nvSpPr>
        <p:spPr>
          <a:xfrm>
            <a:off x="4610100" y="63947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支持</a:t>
            </a:r>
            <a:r>
              <a:rPr lang="en-US" altLang="zh-CN" dirty="0">
                <a:latin typeface="+mn-ea"/>
              </a:rPr>
              <a:t>BF16</a:t>
            </a:r>
            <a:r>
              <a:rPr lang="zh-CN" altLang="en-US" dirty="0">
                <a:latin typeface="+mn-ea"/>
              </a:rPr>
              <a:t>（训推）和</a:t>
            </a:r>
            <a:r>
              <a:rPr lang="en-US" altLang="zh-CN" dirty="0">
                <a:latin typeface="+mn-ea"/>
              </a:rPr>
              <a:t>INT8</a:t>
            </a:r>
            <a:r>
              <a:rPr lang="zh-CN" altLang="en-US" dirty="0">
                <a:latin typeface="+mn-ea"/>
              </a:rPr>
              <a:t>（推理）</a:t>
            </a:r>
          </a:p>
        </p:txBody>
      </p:sp>
    </p:spTree>
    <p:extLst>
      <p:ext uri="{BB962C8B-B14F-4D97-AF65-F5344CB8AC3E}">
        <p14:creationId xmlns:p14="http://schemas.microsoft.com/office/powerpoint/2010/main" val="213422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AAC4F-CE7D-1E9C-8E9B-81612EB0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Intel</a:t>
            </a:r>
            <a:r>
              <a:rPr lang="en-US" altLang="zh-CN" sz="4000" b="0" i="0" dirty="0">
                <a:solidFill>
                  <a:srgbClr val="191B1F"/>
                </a:solidFill>
                <a:effectLst/>
                <a:latin typeface="-apple-system"/>
              </a:rPr>
              <a:t>® </a:t>
            </a:r>
            <a:r>
              <a:rPr lang="en-US" altLang="zh-CN" dirty="0"/>
              <a:t>AMX Architecture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B1572B-4779-FF9D-FAC1-42EEC8286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2" y="1828800"/>
            <a:ext cx="7738298" cy="37903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73AF402-4ABD-1C2D-9840-19AE4EF4AAE2}"/>
              </a:ext>
            </a:extLst>
          </p:cNvPr>
          <p:cNvSpPr txBox="1"/>
          <p:nvPr/>
        </p:nvSpPr>
        <p:spPr>
          <a:xfrm>
            <a:off x="8091350" y="1687250"/>
            <a:ext cx="37433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IA host</a:t>
            </a:r>
            <a:r>
              <a:rPr lang="zh-CN" altLang="en-US" dirty="0"/>
              <a:t>，</a:t>
            </a:r>
            <a:r>
              <a:rPr lang="en-US" altLang="zh-CN" dirty="0"/>
              <a:t>Intel Architecture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AMX</a:t>
            </a:r>
            <a:r>
              <a:rPr lang="zh-CN" altLang="en-US" dirty="0"/>
              <a:t>是一个可扩展架构，</a:t>
            </a:r>
            <a:r>
              <a:rPr lang="en-US" altLang="zh-CN" dirty="0"/>
              <a:t>TMUL</a:t>
            </a:r>
            <a:r>
              <a:rPr lang="zh-CN" altLang="en-US" dirty="0"/>
              <a:t>加速器</a:t>
            </a:r>
            <a:r>
              <a:rPr lang="en-US" altLang="zh-CN" dirty="0"/>
              <a:t>accelerator1</a:t>
            </a:r>
            <a:r>
              <a:rPr lang="zh-CN" altLang="en-US" dirty="0"/>
              <a:t>用来加速</a:t>
            </a:r>
            <a:r>
              <a:rPr lang="en-US" altLang="zh-CN" dirty="0"/>
              <a:t>GEMM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TILECFG</a:t>
            </a:r>
            <a:r>
              <a:rPr lang="zh-CN" altLang="en-US" dirty="0"/>
              <a:t>是配置空间，存放</a:t>
            </a:r>
            <a:r>
              <a:rPr lang="en-US" altLang="zh-CN" dirty="0"/>
              <a:t>TMUL</a:t>
            </a:r>
            <a:r>
              <a:rPr lang="zh-CN" altLang="en-US" dirty="0"/>
              <a:t>计算的</a:t>
            </a:r>
            <a:r>
              <a:rPr lang="en-US" altLang="zh-CN" dirty="0"/>
              <a:t>M/N/K</a:t>
            </a:r>
            <a:r>
              <a:rPr lang="zh-CN" altLang="en-US" dirty="0"/>
              <a:t>等信息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TMM[0~n-1]</a:t>
            </a:r>
            <a:r>
              <a:rPr lang="zh-CN" altLang="en-US" dirty="0"/>
              <a:t>是一组二维矩阵寄存器；每个二维矩阵可以存储</a:t>
            </a:r>
            <a:r>
              <a:rPr lang="en-US" altLang="zh-CN" dirty="0"/>
              <a:t>16*64</a:t>
            </a:r>
            <a:r>
              <a:rPr lang="zh-CN" altLang="en-US" dirty="0"/>
              <a:t>大约</a:t>
            </a:r>
            <a:r>
              <a:rPr lang="en-US" altLang="zh-CN" dirty="0"/>
              <a:t>1KB</a:t>
            </a:r>
            <a:r>
              <a:rPr lang="zh-CN" altLang="en-US" dirty="0"/>
              <a:t>数据。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TMUL</a:t>
            </a:r>
            <a:r>
              <a:rPr lang="zh-CN" altLang="en-US" dirty="0"/>
              <a:t>指令一次完成一个</a:t>
            </a:r>
            <a:r>
              <a:rPr lang="en-US" altLang="zh-CN" dirty="0"/>
              <a:t>GEMM</a:t>
            </a:r>
            <a:r>
              <a:rPr lang="zh-CN" altLang="en-US" dirty="0"/>
              <a:t>运算</a:t>
            </a:r>
            <a:r>
              <a:rPr lang="en-US" altLang="zh-CN" dirty="0"/>
              <a:t>C[M][N] += A[M][K] * B[K][N]</a:t>
            </a:r>
            <a:r>
              <a:rPr lang="zh-CN" altLang="en-US" dirty="0"/>
              <a:t>，</a:t>
            </a:r>
            <a:r>
              <a:rPr lang="en-US" altLang="zh-CN" dirty="0"/>
              <a:t>TMUL</a:t>
            </a:r>
            <a:r>
              <a:rPr lang="zh-CN" altLang="en-US" dirty="0"/>
              <a:t>是</a:t>
            </a:r>
            <a:r>
              <a:rPr lang="en-US" altLang="zh-CN" dirty="0"/>
              <a:t>reg-reg</a:t>
            </a:r>
            <a:r>
              <a:rPr lang="zh-CN" altLang="en-US" dirty="0"/>
              <a:t>的操作，可以读写</a:t>
            </a:r>
            <a:r>
              <a:rPr lang="en-US" altLang="zh-CN" dirty="0"/>
              <a:t>TMM</a:t>
            </a:r>
            <a:r>
              <a:rPr lang="zh-CN" altLang="en-US" dirty="0"/>
              <a:t>寄存器组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AMX</a:t>
            </a:r>
            <a:r>
              <a:rPr lang="zh-CN" altLang="en-US" dirty="0"/>
              <a:t>指令对</a:t>
            </a:r>
            <a:r>
              <a:rPr lang="en-US" altLang="zh-CN" dirty="0"/>
              <a:t>system memory</a:t>
            </a:r>
            <a:r>
              <a:rPr lang="zh-CN" altLang="en-US" dirty="0"/>
              <a:t>操作是符合</a:t>
            </a:r>
            <a:r>
              <a:rPr lang="en-US" altLang="zh-CN" dirty="0"/>
              <a:t>Intel</a:t>
            </a:r>
            <a:r>
              <a:rPr lang="zh-CN" altLang="en-US" dirty="0"/>
              <a:t>的</a:t>
            </a:r>
            <a:r>
              <a:rPr lang="en-US" altLang="zh-CN" dirty="0"/>
              <a:t>memory consistency model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50200336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8278</TotalTime>
  <Words>553</Words>
  <Application>Microsoft Office PowerPoint</Application>
  <PresentationFormat>宽屏</PresentationFormat>
  <Paragraphs>81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-apple-system</vt:lpstr>
      <vt:lpstr>等线</vt:lpstr>
      <vt:lpstr>Arial</vt:lpstr>
      <vt:lpstr>A000120140530A99PPBG</vt:lpstr>
      <vt:lpstr>Intel CPU inference</vt:lpstr>
      <vt:lpstr>The End-to-End Pipeline</vt:lpstr>
      <vt:lpstr>Intel®Xeon® CPU Addresses the End-to-End AIPipeline</vt:lpstr>
      <vt:lpstr>Customers Inference Usage Model</vt:lpstr>
      <vt:lpstr>Real Workloads: SLA Compliance with Outstanding Performance Per Watt </vt:lpstr>
      <vt:lpstr>5th Gen Intel®Xeon® Scalable Processor</vt:lpstr>
      <vt:lpstr>Single Processore for Scalar Vector Matrix</vt:lpstr>
      <vt:lpstr>Intel® AMX</vt:lpstr>
      <vt:lpstr>Intel® AMX Architecture</vt:lpstr>
      <vt:lpstr>TMUL Unit</vt:lpstr>
      <vt:lpstr>Intel® Neural Compressor</vt:lpstr>
      <vt:lpstr>Intel® Neural Compressor</vt:lpstr>
      <vt:lpstr>JD ECS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71</cp:revision>
  <dcterms:created xsi:type="dcterms:W3CDTF">2018-08-10T09:41:38Z</dcterms:created>
  <dcterms:modified xsi:type="dcterms:W3CDTF">2024-03-30T06:33:26Z</dcterms:modified>
</cp:coreProperties>
</file>