
<file path=[Content_Types].xml><?xml version="1.0" encoding="utf-8"?>
<Types xmlns="http://schemas.openxmlformats.org/package/2006/content-types">
  <Default Extension="png" ContentType="image/png"/>
  <Default Extension="jpeg" ContentType="image/jpe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62" r:id="rId7"/>
    <p:sldId id="271" r:id="rId8"/>
    <p:sldId id="351" r:id="rId9"/>
    <p:sldId id="352" r:id="rId10"/>
    <p:sldId id="303" r:id="rId11"/>
    <p:sldId id="304" r:id="rId12"/>
    <p:sldId id="305" r:id="rId13"/>
    <p:sldId id="328" r:id="rId14"/>
    <p:sldId id="379" r:id="rId15"/>
    <p:sldId id="330" r:id="rId16"/>
    <p:sldId id="307" r:id="rId17"/>
    <p:sldId id="329" r:id="rId18"/>
    <p:sldId id="308" r:id="rId19"/>
    <p:sldId id="264" r:id="rId20"/>
    <p:sldId id="309" r:id="rId21"/>
    <p:sldId id="391" r:id="rId22"/>
    <p:sldId id="331" r:id="rId23"/>
    <p:sldId id="392" r:id="rId24"/>
    <p:sldId id="327" r:id="rId25"/>
    <p:sldId id="283" r:id="rId26"/>
    <p:sldId id="401" r:id="rId27"/>
    <p:sldId id="399" r:id="rId28"/>
    <p:sldId id="393" r:id="rId29"/>
    <p:sldId id="394" r:id="rId30"/>
    <p:sldId id="400" r:id="rId31"/>
    <p:sldId id="268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F0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8" autoAdjust="0"/>
  </p:normalViewPr>
  <p:slideViewPr>
    <p:cSldViewPr snapToGrid="0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600">
        <a:latin typeface="+mn-lt"/>
        <a:ea typeface="+mn-ea"/>
        <a:cs typeface="+mn-cs"/>
        <a:sym typeface="PingFang SC Regular" panose="020B0400000000000000" charset="-122"/>
      </a:defRPr>
    </a:lvl1pPr>
    <a:lvl2pPr indent="228600" latinLnBrk="0">
      <a:defRPr sz="1600">
        <a:latin typeface="+mn-lt"/>
        <a:ea typeface="+mn-ea"/>
        <a:cs typeface="+mn-cs"/>
        <a:sym typeface="PingFang SC Regular" panose="020B0400000000000000" charset="-122"/>
      </a:defRPr>
    </a:lvl2pPr>
    <a:lvl3pPr indent="457200" latinLnBrk="0">
      <a:defRPr sz="1600">
        <a:latin typeface="+mn-lt"/>
        <a:ea typeface="+mn-ea"/>
        <a:cs typeface="+mn-cs"/>
        <a:sym typeface="PingFang SC Regular" panose="020B0400000000000000" charset="-122"/>
      </a:defRPr>
    </a:lvl3pPr>
    <a:lvl4pPr indent="685800" latinLnBrk="0">
      <a:defRPr sz="1600">
        <a:latin typeface="+mn-lt"/>
        <a:ea typeface="+mn-ea"/>
        <a:cs typeface="+mn-cs"/>
        <a:sym typeface="PingFang SC Regular" panose="020B0400000000000000" charset="-122"/>
      </a:defRPr>
    </a:lvl4pPr>
    <a:lvl5pPr indent="914400" latinLnBrk="0">
      <a:defRPr sz="1600">
        <a:latin typeface="+mn-lt"/>
        <a:ea typeface="+mn-ea"/>
        <a:cs typeface="+mn-cs"/>
        <a:sym typeface="PingFang SC Regular" panose="020B0400000000000000" charset="-122"/>
      </a:defRPr>
    </a:lvl5pPr>
    <a:lvl6pPr indent="1143000" latinLnBrk="0">
      <a:defRPr sz="1600">
        <a:latin typeface="+mn-lt"/>
        <a:ea typeface="+mn-ea"/>
        <a:cs typeface="+mn-cs"/>
        <a:sym typeface="PingFang SC Regular" panose="020B0400000000000000" charset="-122"/>
      </a:defRPr>
    </a:lvl6pPr>
    <a:lvl7pPr indent="1371600" latinLnBrk="0">
      <a:defRPr sz="1600">
        <a:latin typeface="+mn-lt"/>
        <a:ea typeface="+mn-ea"/>
        <a:cs typeface="+mn-cs"/>
        <a:sym typeface="PingFang SC Regular" panose="020B0400000000000000" charset="-122"/>
      </a:defRPr>
    </a:lvl7pPr>
    <a:lvl8pPr indent="1600200" latinLnBrk="0">
      <a:defRPr sz="1600">
        <a:latin typeface="+mn-lt"/>
        <a:ea typeface="+mn-ea"/>
        <a:cs typeface="+mn-cs"/>
        <a:sym typeface="PingFang SC Regular" panose="020B0400000000000000" charset="-122"/>
      </a:defRPr>
    </a:lvl8pPr>
    <a:lvl9pPr indent="1828800" latinLnBrk="0">
      <a:defRPr sz="1600">
        <a:latin typeface="+mn-lt"/>
        <a:ea typeface="+mn-ea"/>
        <a:cs typeface="+mn-cs"/>
        <a:sym typeface="PingFang SC Regular" panose="020B0400000000000000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123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0"/>
          <p:cNvGrpSpPr/>
          <p:nvPr/>
        </p:nvGrpSpPr>
        <p:grpSpPr>
          <a:xfrm>
            <a:off x="1" y="0"/>
            <a:ext cx="12191999" cy="6858636"/>
            <a:chOff x="0" y="0"/>
            <a:chExt cx="12191998" cy="6858634"/>
          </a:xfrm>
        </p:grpSpPr>
        <p:grpSp>
          <p:nvGrpSpPr>
            <p:cNvPr id="17" name="组合 3"/>
            <p:cNvGrpSpPr/>
            <p:nvPr/>
          </p:nvGrpSpPr>
          <p:grpSpPr>
            <a:xfrm>
              <a:off x="0" y="0"/>
              <a:ext cx="12192000" cy="6858635"/>
              <a:chOff x="0" y="0"/>
              <a:chExt cx="12191998" cy="6858634"/>
            </a:xfrm>
          </p:grpSpPr>
          <p:pic>
            <p:nvPicPr>
              <p:cNvPr id="15" name="图片 2" descr="图片 2"/>
              <p:cNvPicPr>
                <a:picLocks noChangeAspect="1"/>
              </p:cNvPicPr>
              <p:nvPr/>
            </p:nvPicPr>
            <p:blipFill>
              <a:blip r:embed="rId2"/>
              <a:srcRect t="16724" r="48847" b="65929"/>
              <a:stretch>
                <a:fillRect/>
              </a:stretch>
            </p:blipFill>
            <p:spPr>
              <a:xfrm>
                <a:off x="0" y="0"/>
                <a:ext cx="12192000" cy="6858635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pic>
            <p:nvPicPr>
              <p:cNvPr id="16" name="图片 1" descr="图片 1"/>
              <p:cNvPicPr>
                <a:picLocks noChangeAspect="1"/>
              </p:cNvPicPr>
              <p:nvPr/>
            </p:nvPicPr>
            <p:blipFill>
              <a:blip r:embed="rId2"/>
              <a:srcRect l="42685"/>
              <a:stretch>
                <a:fillRect/>
              </a:stretch>
            </p:blipFill>
            <p:spPr>
              <a:xfrm>
                <a:off x="6809543" y="0"/>
                <a:ext cx="5382051" cy="5573378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pic>
          <p:nvPicPr>
            <p:cNvPr id="18" name="图片 7" descr="图片 7"/>
            <p:cNvPicPr>
              <a:picLocks noChangeAspect="1"/>
            </p:cNvPicPr>
            <p:nvPr/>
          </p:nvPicPr>
          <p:blipFill>
            <a:blip r:embed="rId3"/>
            <a:srcRect l="12083" t="23744" b="29487"/>
            <a:stretch>
              <a:fillRect/>
            </a:stretch>
          </p:blipFill>
          <p:spPr>
            <a:xfrm>
              <a:off x="608329" y="230504"/>
              <a:ext cx="2461261" cy="71628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115" name="图片 8" descr="图片 8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16" name="图片 9" descr="图片 9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121" name="组合 2"/>
          <p:cNvGrpSpPr/>
          <p:nvPr/>
        </p:nvGrpSpPr>
        <p:grpSpPr>
          <a:xfrm>
            <a:off x="589504" y="154494"/>
            <a:ext cx="1043876" cy="1032494"/>
            <a:chOff x="0" y="0"/>
            <a:chExt cx="1043874" cy="1032492"/>
          </a:xfrm>
        </p:grpSpPr>
        <p:sp>
          <p:nvSpPr>
            <p:cNvPr id="118" name="Freeform 60"/>
            <p:cNvSpPr/>
            <p:nvPr/>
          </p:nvSpPr>
          <p:spPr>
            <a:xfrm>
              <a:off x="25708" y="0"/>
              <a:ext cx="992453" cy="41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1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9" name="Freeform 61"/>
            <p:cNvSpPr/>
            <p:nvPr/>
          </p:nvSpPr>
          <p:spPr>
            <a:xfrm>
              <a:off x="0" y="172961"/>
              <a:ext cx="4962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7" y="18373"/>
                  </a:lnTo>
                  <a:lnTo>
                    <a:pt x="11917" y="10800"/>
                  </a:lnTo>
                  <a:cubicBezTo>
                    <a:pt x="11917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0" name="Freeform 62"/>
            <p:cNvSpPr/>
            <p:nvPr/>
          </p:nvSpPr>
          <p:spPr>
            <a:xfrm>
              <a:off x="547711" y="172963"/>
              <a:ext cx="4961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2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06730" y="316865"/>
            <a:ext cx="9436101" cy="6483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123" name="图片 1" descr="图片 1"/>
          <p:cNvPicPr>
            <a:picLocks noChangeAspect="1"/>
          </p:cNvPicPr>
          <p:nvPr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4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©20201深圳万拓科技创新有限公司版权所有</a:t>
            </a:r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34" name="图片 8" descr="图片 8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5" name="图片 9" descr="图片 9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40" name="组合 2"/>
          <p:cNvGrpSpPr/>
          <p:nvPr/>
        </p:nvGrpSpPr>
        <p:grpSpPr>
          <a:xfrm>
            <a:off x="589504" y="154494"/>
            <a:ext cx="1043876" cy="1032494"/>
            <a:chOff x="0" y="0"/>
            <a:chExt cx="1043874" cy="1032492"/>
          </a:xfrm>
        </p:grpSpPr>
        <p:sp>
          <p:nvSpPr>
            <p:cNvPr id="37" name="Freeform 60"/>
            <p:cNvSpPr/>
            <p:nvPr/>
          </p:nvSpPr>
          <p:spPr>
            <a:xfrm>
              <a:off x="25708" y="0"/>
              <a:ext cx="992453" cy="41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1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8" name="Freeform 61"/>
            <p:cNvSpPr/>
            <p:nvPr/>
          </p:nvSpPr>
          <p:spPr>
            <a:xfrm>
              <a:off x="0" y="172961"/>
              <a:ext cx="4962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7" y="18373"/>
                  </a:lnTo>
                  <a:lnTo>
                    <a:pt x="11917" y="10800"/>
                  </a:lnTo>
                  <a:cubicBezTo>
                    <a:pt x="11917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9" name="Freeform 62"/>
            <p:cNvSpPr/>
            <p:nvPr/>
          </p:nvSpPr>
          <p:spPr>
            <a:xfrm>
              <a:off x="547711" y="172963"/>
              <a:ext cx="4961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4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06730" y="316865"/>
            <a:ext cx="9436101" cy="6483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42" name="图片 1" descr="图片 1"/>
          <p:cNvPicPr>
            <a:picLocks noChangeAspect="1"/>
          </p:cNvPicPr>
          <p:nvPr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1" descr="图片 1"/>
          <p:cNvPicPr>
            <a:picLocks noChangeAspect="1"/>
          </p:cNvPicPr>
          <p:nvPr/>
        </p:nvPicPr>
        <p:blipFill>
          <a:blip r:embed="rId2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54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52" name="图片 2" descr="图片 2"/>
            <p:cNvPicPr>
              <a:picLocks noChangeAspect="1"/>
            </p:cNvPicPr>
            <p:nvPr/>
          </p:nvPicPr>
          <p:blipFill>
            <a:blip r:embed="rId3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3" name="图片 3" descr="图片 3"/>
            <p:cNvPicPr>
              <a:picLocks noChangeAspect="1"/>
            </p:cNvPicPr>
            <p:nvPr/>
          </p:nvPicPr>
          <p:blipFill>
            <a:blip r:embed="rId3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5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5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63" name="图片 7" descr="图片 7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4" name="图片 8" descr="图片 8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6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5" descr="图片 5"/>
          <p:cNvPicPr>
            <a:picLocks noChangeAspect="1"/>
          </p:cNvPicPr>
          <p:nvPr/>
        </p:nvPicPr>
        <p:blipFill>
          <a:blip r:embed="rId2"/>
          <a:srcRect t="2100" b="1898"/>
          <a:stretch>
            <a:fillRect/>
          </a:stretch>
        </p:blipFill>
        <p:spPr>
          <a:xfrm>
            <a:off x="-78106" y="-40006"/>
            <a:ext cx="12270107" cy="69380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" name="图片 1" descr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5300979"/>
            <a:ext cx="8648700" cy="10591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8421" y="608452"/>
            <a:ext cx="10969575" cy="64805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46727" y="6338743"/>
            <a:ext cx="231268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46727" y="6338743"/>
            <a:ext cx="231268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98" name="图片 8" descr="图片 8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9" name="图片 9" descr="图片 9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104" name="组合 2"/>
          <p:cNvGrpSpPr/>
          <p:nvPr/>
        </p:nvGrpSpPr>
        <p:grpSpPr>
          <a:xfrm>
            <a:off x="589504" y="154494"/>
            <a:ext cx="1043876" cy="1032494"/>
            <a:chOff x="0" y="0"/>
            <a:chExt cx="1043874" cy="1032492"/>
          </a:xfrm>
        </p:grpSpPr>
        <p:sp>
          <p:nvSpPr>
            <p:cNvPr id="101" name="Freeform 60"/>
            <p:cNvSpPr/>
            <p:nvPr/>
          </p:nvSpPr>
          <p:spPr>
            <a:xfrm>
              <a:off x="25708" y="0"/>
              <a:ext cx="992453" cy="41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1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02" name="Freeform 61"/>
            <p:cNvSpPr/>
            <p:nvPr/>
          </p:nvSpPr>
          <p:spPr>
            <a:xfrm>
              <a:off x="0" y="172961"/>
              <a:ext cx="4962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7" y="18373"/>
                  </a:lnTo>
                  <a:lnTo>
                    <a:pt x="11917" y="10800"/>
                  </a:lnTo>
                  <a:cubicBezTo>
                    <a:pt x="11917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03" name="Freeform 62"/>
            <p:cNvSpPr/>
            <p:nvPr/>
          </p:nvSpPr>
          <p:spPr>
            <a:xfrm>
              <a:off x="547711" y="172963"/>
              <a:ext cx="4961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06730" y="316865"/>
            <a:ext cx="9436101" cy="6483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106" name="图片 1" descr="图片 1"/>
          <p:cNvPicPr>
            <a:picLocks noChangeAspect="1"/>
          </p:cNvPicPr>
          <p:nvPr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8.png"/><Relationship Id="rId11" Type="http://schemas.openxmlformats.org/officeDocument/2006/relationships/image" Target="../media/image7.bmp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图片 6"/>
          <p:cNvPicPr>
            <a:picLocks noChangeAspect="1"/>
          </p:cNvPicPr>
          <p:nvPr/>
        </p:nvPicPr>
        <p:blipFill>
          <a:blip r:embed="rId12"/>
          <a:srcRect r="49857" b="16415"/>
          <a:stretch>
            <a:fillRect/>
          </a:stretch>
        </p:blipFill>
        <p:spPr>
          <a:xfrm>
            <a:off x="0" y="0"/>
            <a:ext cx="4005580" cy="39630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1" descr="图片 1"/>
          <p:cNvPicPr>
            <a:picLocks noChangeAspect="1"/>
          </p:cNvPicPr>
          <p:nvPr/>
        </p:nvPicPr>
        <p:blipFill>
          <a:blip r:embed="rId1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2" descr="图片 2"/>
          <p:cNvPicPr>
            <a:picLocks noChangeAspect="1"/>
          </p:cNvPicPr>
          <p:nvPr/>
        </p:nvPicPr>
        <p:blipFill>
          <a:blip r:embed="rId12"/>
          <a:srcRect l="49811" t="15929" r="16527" b="65928"/>
          <a:stretch>
            <a:fillRect/>
          </a:stretch>
        </p:blipFill>
        <p:spPr>
          <a:xfrm>
            <a:off x="4290694" y="1403985"/>
            <a:ext cx="3610611" cy="11550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1pPr>
      <a:lvl2pPr marL="685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2pPr>
      <a:lvl3pPr marL="1143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3pPr>
      <a:lvl4pPr marL="1600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4pPr>
      <a:lvl5pPr marL="20574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5pPr>
      <a:lvl6pPr marL="24892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6pPr>
      <a:lvl7pPr marL="29464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7pPr>
      <a:lvl8pPr marL="34036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8pPr>
      <a:lvl9pPr marL="38608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9"/>
          <p:cNvSpPr txBox="1"/>
          <p:nvPr/>
        </p:nvSpPr>
        <p:spPr>
          <a:xfrm>
            <a:off x="621081" y="2307946"/>
            <a:ext cx="9793462" cy="5988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zh-CN"/>
              <a:t>函数式编程的应用与范式</a:t>
            </a:r>
            <a:endParaRPr lang="zh-CN"/>
          </a:p>
        </p:txBody>
      </p:sp>
      <p:sp>
        <p:nvSpPr>
          <p:cNvPr id="135" name="文本框 9"/>
          <p:cNvSpPr txBox="1"/>
          <p:nvPr/>
        </p:nvSpPr>
        <p:spPr>
          <a:xfrm>
            <a:off x="621081" y="3470224"/>
            <a:ext cx="9793462" cy="968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900">
                <a:solidFill>
                  <a:srgbClr val="FFFFFF"/>
                </a:solidFill>
              </a:defRPr>
            </a:lvl1pPr>
          </a:lstStyle>
          <a:p>
            <a:r>
              <a:t>分享人：</a:t>
            </a:r>
            <a:r>
              <a:rPr lang="zh-CN"/>
              <a:t>曾令涌</a:t>
            </a:r>
            <a:endParaRPr lang="zh-CN"/>
          </a:p>
          <a:p>
            <a:endParaRPr lang="zh-CN"/>
          </a:p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01</a:t>
            </a:r>
            <a:r>
              <a:rPr lang="zh-CN" altLang="en-US"/>
              <a:t>月</a:t>
            </a:r>
            <a:r>
              <a:rPr lang="en-US" altLang="zh-CN"/>
              <a:t>22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sp>
        <p:nvSpPr>
          <p:cNvPr id="12" name="文本框 11"/>
          <p:cNvSpPr txBox="1"/>
          <p:nvPr/>
        </p:nvSpPr>
        <p:spPr>
          <a:xfrm>
            <a:off x="914400" y="2294255"/>
            <a:ext cx="4801870" cy="29083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5353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创建阶段：函数被调用，创建执行上下文</a:t>
            </a:r>
            <a:endParaRPr kumimoji="0" lang="zh-CN" altLang="en-US" b="0" i="0" u="sng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创建变量对象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初始 </a:t>
            </a:r>
            <a:r>
              <a:rPr lang="en-US" altLang="zh-CN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arguments </a:t>
            </a: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对象（并赋值）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函数声明（并赋值）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变量声明，函数表达式声明（未赋值）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确定 </a:t>
            </a:r>
            <a:r>
              <a:rPr lang="en-US" altLang="zh-CN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this </a:t>
            </a: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指向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确定作用域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3990" y="2294255"/>
            <a:ext cx="4607560" cy="2493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5353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执行阶段：运行函数中代码，进入执行阶段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变量对象赋值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变量赋值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函数表达式赋值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调用函数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执行其它代码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</p:txBody>
      </p:sp>
      <p:sp>
        <p:nvSpPr>
          <p:cNvPr id="3" name="TypeScript = Types + JavaScript"/>
          <p:cNvSpPr txBox="1"/>
          <p:nvPr/>
        </p:nvSpPr>
        <p:spPr>
          <a:xfrm>
            <a:off x="834390" y="1447800"/>
            <a:ext cx="4636770" cy="368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altLang="en-US" sz="2400" dirty="0">
                <a:latin typeface="PingFang SC Medium" panose="020B0400000000000000" charset="-122"/>
                <a:ea typeface="PingFang SC Medium" panose="020B0400000000000000" charset="-122"/>
              </a:rPr>
              <a:t>函数生命周期</a:t>
            </a:r>
            <a:endParaRPr lang="zh-CN" altLang="en-US" sz="2400" dirty="0"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06135" y="1774825"/>
            <a:ext cx="36000" cy="3946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4675" y="3256915"/>
            <a:ext cx="8950325" cy="3176905"/>
          </a:xfrm>
          <a:prstGeom prst="rect">
            <a:avLst/>
          </a:prstGeom>
        </p:spPr>
      </p:pic>
      <p:pic>
        <p:nvPicPr>
          <p:cNvPr id="5" name="图片 4" descr="carbon (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1003300"/>
            <a:ext cx="5309235" cy="2548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12000" y="944245"/>
            <a:ext cx="3573780" cy="22155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栈顶：当前正在执行的函数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栈底：全局环境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函数开始调用：入栈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函数结束调用：出栈（等待回收）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sp>
        <p:nvSpPr>
          <p:cNvPr id="3" name="TypeScript = Types + JavaScript"/>
          <p:cNvSpPr txBox="1"/>
          <p:nvPr/>
        </p:nvSpPr>
        <p:spPr>
          <a:xfrm>
            <a:off x="5975350" y="1293495"/>
            <a:ext cx="5590540" cy="368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altLang="en-US" sz="2400" dirty="0">
                <a:latin typeface="PingFang SC Medium" panose="020B0400000000000000" charset="-122"/>
                <a:ea typeface="PingFang SC Medium" panose="020B0400000000000000" charset="-122"/>
              </a:rPr>
              <a:t>闭包 </a:t>
            </a:r>
            <a:r>
              <a:rPr lang="zh-CN" altLang="en-US" dirty="0">
                <a:latin typeface="PingFang SC Light" panose="020B0400000000000000" charset="-122"/>
                <a:ea typeface="PingFang SC Light" panose="020B0400000000000000" charset="-122"/>
              </a:rPr>
              <a:t>函数执行完成后内部变量仍被另一函数所引用</a:t>
            </a:r>
            <a:endParaRPr lang="zh-CN" altLang="en-US" dirty="0">
              <a:latin typeface="PingFang SC Light" panose="020B0400000000000000" charset="-122"/>
              <a:ea typeface="PingFang SC Light" panose="020B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75350" y="1768475"/>
            <a:ext cx="5269865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342900" marR="0" indent="-3429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延长变量对象的作用域范围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342900" marR="0" indent="-3429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延长变量对象的生命周期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</p:txBody>
      </p:sp>
      <p:pic>
        <p:nvPicPr>
          <p:cNvPr id="8" name="图片 7" descr="carb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974090"/>
            <a:ext cx="4990465" cy="2835910"/>
          </a:xfrm>
          <a:prstGeom prst="rect">
            <a:avLst/>
          </a:prstGeom>
        </p:spPr>
      </p:pic>
      <p:pic>
        <p:nvPicPr>
          <p:cNvPr id="5" name="图片 4" descr="3580725965-5d15c7cdc4c8f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25" y="3250565"/>
            <a:ext cx="7678420" cy="34740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函数式编程基础</a:t>
            </a:r>
            <a:endParaRPr lang="zh-CN" altLang="en-US"/>
          </a:p>
        </p:txBody>
      </p:sp>
      <p:sp>
        <p:nvSpPr>
          <p:cNvPr id="13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430530" y="2056130"/>
            <a:ext cx="4870450" cy="36531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pPr algn="l"/>
            <a:r>
              <a:rPr lang="zh-CN" dirty="0" err="1"/>
              <a:t>常用高阶函数：</a:t>
            </a:r>
            <a:endParaRPr lang="zh-CN" dirty="0" err="1"/>
          </a:p>
          <a:p>
            <a:pPr algn="l"/>
            <a:r>
              <a:rPr lang="en-US" altLang="zh-CN" b="1" dirty="0" err="1">
                <a:solidFill>
                  <a:srgbClr val="00A1F0"/>
                </a:solidFill>
                <a:latin typeface="Heiti SC Medium" panose="02000000000000000000" charset="-122"/>
                <a:ea typeface="Heiti SC Medium" panose="02000000000000000000" charset="-122"/>
              </a:rPr>
              <a:t>forEach/map/filter/every/some/find</a:t>
            </a:r>
            <a:r>
              <a:rPr lang="en-US" altLang="zh-CN" dirty="0" err="1"/>
              <a:t>...</a:t>
            </a:r>
            <a:endParaRPr lang="en-US" altLang="zh-CN" dirty="0" err="1"/>
          </a:p>
          <a:p>
            <a:pPr algn="l"/>
            <a:endParaRPr lang="zh-CN" altLang="en-US" dirty="0" err="1"/>
          </a:p>
          <a:p>
            <a:pPr algn="l"/>
            <a:r>
              <a:rPr lang="zh-CN" altLang="en-US" dirty="0" err="1">
                <a:sym typeface="+mn-ea"/>
              </a:rPr>
              <a:t>作用：抽象屏蔽实现细节，只需关注实现目标</a:t>
            </a:r>
            <a:endParaRPr lang="zh-CN" altLang="en-US" dirty="0" err="1"/>
          </a:p>
          <a:p>
            <a:pPr algn="l"/>
            <a:endParaRPr lang="zh-CN" altLang="en-US" dirty="0" err="1"/>
          </a:p>
          <a:p>
            <a:pPr algn="l"/>
            <a:r>
              <a:rPr lang="zh-CN" altLang="en-US" dirty="0" err="1">
                <a:sym typeface="+mn-ea"/>
              </a:rPr>
              <a:t>以</a:t>
            </a:r>
            <a:r>
              <a:rPr lang="zh-CN" altLang="en-US" dirty="0" err="1">
                <a:solidFill>
                  <a:srgbClr val="00A1F0"/>
                </a:solidFill>
                <a:sym typeface="+mn-ea"/>
              </a:rPr>
              <a:t> </a:t>
            </a:r>
            <a:r>
              <a:rPr lang="en-US" altLang="zh-CN" b="1" dirty="0" err="1">
                <a:solidFill>
                  <a:srgbClr val="00A1F0"/>
                </a:solidFill>
                <a:latin typeface="Heiti SC Medium" panose="02000000000000000000" charset="-122"/>
                <a:ea typeface="Heiti SC Medium" panose="02000000000000000000" charset="-122"/>
                <a:sym typeface="+mn-ea"/>
              </a:rPr>
              <a:t>filter </a:t>
            </a:r>
            <a:r>
              <a:rPr lang="zh-CN" altLang="en-US" dirty="0" err="1">
                <a:sym typeface="+mn-ea"/>
              </a:rPr>
              <a:t>为例，过滤功能的实现需要遍历数组项进行比对，遍历是固定不变部分，但比对逻辑是可变的。抽象提取遍历过程，并为比对逻辑提供配置入口，调用者只需关注比对逻辑。</a:t>
            </a:r>
            <a:endParaRPr lang="zh-CN" altLang="en-US" dirty="0" err="1"/>
          </a:p>
          <a:p>
            <a:pPr algn="l"/>
            <a:endParaRPr lang="zh-CN" altLang="en-US" dirty="0" err="1"/>
          </a:p>
          <a:p>
            <a:pPr algn="l"/>
            <a:r>
              <a:rPr lang="zh-CN" altLang="en-US" dirty="0" err="1">
                <a:sym typeface="+mn-ea"/>
              </a:rPr>
              <a:t>“程序的封装，首先都是从</a:t>
            </a:r>
            <a:r>
              <a:rPr lang="zh-CN" altLang="en-US" dirty="0" err="1">
                <a:solidFill>
                  <a:srgbClr val="00A1F0"/>
                </a:solidFill>
                <a:sym typeface="+mn-ea"/>
              </a:rPr>
              <a:t>不变</a:t>
            </a:r>
            <a:r>
              <a:rPr lang="zh-CN" altLang="en-US" dirty="0" err="1">
                <a:sym typeface="+mn-ea"/>
              </a:rPr>
              <a:t>部分开始”</a:t>
            </a:r>
            <a:endParaRPr lang="zh-CN" altLang="en-US" dirty="0" err="1">
              <a:sym typeface="+mn-ea"/>
            </a:endParaRPr>
          </a:p>
        </p:txBody>
      </p:sp>
      <p:pic>
        <p:nvPicPr>
          <p:cNvPr id="6" name="图片 5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3840" y="1666875"/>
            <a:ext cx="6725285" cy="4393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3070" y="1285240"/>
            <a:ext cx="45720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400" dirty="0" err="1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sym typeface="+mn-ea"/>
              </a:rPr>
              <a:t>高阶函数：函数作为参数或返回值</a:t>
            </a:r>
            <a:endParaRPr kumimoji="0" lang="zh-CN" altLang="en-US" sz="2400" i="0" u="none" strike="noStrike" cap="none" spc="0" normalizeH="0" baseline="0" dirty="0" err="1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函数式编程基础</a:t>
            </a:r>
            <a:endParaRPr lang="zh-CN" altLang="en-US"/>
          </a:p>
        </p:txBody>
      </p:sp>
      <p:sp>
        <p:nvSpPr>
          <p:cNvPr id="13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702945" y="4775200"/>
            <a:ext cx="5527675" cy="166052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dirty="0" err="1">
                <a:latin typeface="PingFang SC Medium" panose="020B0400000000000000" charset="-122"/>
                <a:ea typeface="PingFang SC Medium" panose="020B0400000000000000" charset="-122"/>
              </a:rPr>
              <a:t>副作用来源</a:t>
            </a:r>
            <a:r>
              <a:rPr lang="zh-CN" dirty="0" err="1"/>
              <a:t>（所有外部交互都可能带来副作用）</a:t>
            </a:r>
            <a:endParaRPr lang="zh-CN" dirty="0" err="1"/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配置文件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数据库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用户输入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函数内部直接改变数据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</p:txBody>
      </p:sp>
      <p:pic>
        <p:nvPicPr>
          <p:cNvPr id="2" name="图片 1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0620" y="1367155"/>
            <a:ext cx="5549265" cy="5068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2945" y="1223645"/>
            <a:ext cx="9144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400" dirty="0" err="1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sym typeface="+mn-ea"/>
              </a:rPr>
              <a:t>纯函数</a:t>
            </a:r>
            <a:endParaRPr kumimoji="0" lang="zh-CN" altLang="en-US" sz="2400" i="0" u="none" strike="noStrike" cap="none" spc="0" normalizeH="0" baseline="0" dirty="0" err="1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+mn-cs"/>
              <a:sym typeface="+mn-ea"/>
            </a:endParaRPr>
          </a:p>
        </p:txBody>
      </p:sp>
      <p:pic>
        <p:nvPicPr>
          <p:cNvPr id="4" name="图片 3" descr="carbon (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2254885"/>
            <a:ext cx="5249807" cy="2520000"/>
          </a:xfrm>
          <a:prstGeom prst="rect">
            <a:avLst/>
          </a:prstGeom>
        </p:spPr>
      </p:pic>
      <p:sp>
        <p:nvSpPr>
          <p:cNvPr id="5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702945" y="1624965"/>
            <a:ext cx="5698490" cy="6642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固定的输入对应固定的输出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无副作用（数据污染）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函数式编程基础</a:t>
            </a:r>
            <a:endParaRPr lang="zh-CN" altLang="en-US"/>
          </a:p>
        </p:txBody>
      </p:sp>
      <p:sp>
        <p:nvSpPr>
          <p:cNvPr id="13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770123" y="1776594"/>
            <a:ext cx="10651450" cy="24371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altLang="en-US" sz="2400" b="1" dirty="0" err="1">
                <a:latin typeface="PingFang SC Semibold" panose="020B0400000000000000" charset="-122"/>
                <a:ea typeface="PingFang SC Semibold" panose="020B0400000000000000" charset="-122"/>
              </a:rPr>
              <a:t>纯函数的优点  </a:t>
            </a:r>
            <a:r>
              <a:rPr lang="zh-CN" altLang="en-US" dirty="0" err="1"/>
              <a:t>首先我很纯</a:t>
            </a:r>
            <a:endParaRPr lang="zh-CN" altLang="en-US" dirty="0" err="1"/>
          </a:p>
          <a:p>
            <a:endParaRPr lang="en-US" altLang="zh-CN" dirty="0" err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稳定输出，可靠辅助（固定输入固定输出）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不抢兵不抢人头（无副作用、不污染数据）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可作缓存（可根据参数作为键值缓存计算结果）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可作测试（数据不反复横跳）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函数式编程的基础</a:t>
            </a:r>
            <a:endParaRPr lang="zh-CN"/>
          </a:p>
        </p:txBody>
      </p:sp>
      <p:pic>
        <p:nvPicPr>
          <p:cNvPr id="3" name="图片 2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4035" y="965200"/>
            <a:ext cx="6400165" cy="5476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8135" y="1374140"/>
            <a:ext cx="5315585" cy="1689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 defTabSz="457200">
              <a:lnSpc>
                <a:spcPct val="120000"/>
              </a:lnSpc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 sz="2400">
                <a:solidFill>
                  <a:srgbClr val="535353"/>
                </a:solidFill>
                <a:latin typeface="+mj-cs"/>
                <a:ea typeface="+mj-cs"/>
                <a:sym typeface="+mn-ea"/>
              </a:rPr>
              <a:t>函数缓存实现性能优化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+mn-ea"/>
              </a:rPr>
              <a:t>借助纯函数固定输入输出，保证其结果可靠性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+mn-ea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+mn-ea"/>
              </a:rPr>
              <a:t>借助闭包维护缓存对象，延长其作用域范围与生命周期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+mn-ea"/>
              <a:sym typeface="PingFang SC Regular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135" y="4014470"/>
            <a:ext cx="5211445" cy="2123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 defTabSz="457200">
              <a:lnSpc>
                <a:spcPct val="150000"/>
              </a:lnSpc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en-US" altLang="zh-CN"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lodash/memoize </a:t>
            </a:r>
            <a:r>
              <a:rPr lang="zh-CN" altLang="en-US"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踩坑：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键值以首参为键，需自行维护多参键值</a:t>
            </a:r>
            <a:endParaRPr lang="zh-CN" altLang="en-US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en-US" altLang="zh-CN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keep-alive </a:t>
            </a: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场景下需自行清空缓存</a:t>
            </a:r>
            <a:endParaRPr lang="zh-CN" altLang="en-US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en-US" altLang="zh-CN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Vue </a:t>
            </a: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默认对 </a:t>
            </a:r>
            <a:r>
              <a:rPr lang="en-US" altLang="zh-CN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methods </a:t>
            </a: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下的方法作 </a:t>
            </a:r>
            <a:r>
              <a:rPr lang="en-US" altLang="zh-CN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this </a:t>
            </a: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绑定，缓存清除时无法获取到缓存对象，需外部定义函数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86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7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8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90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91" name="TextBox 55"/>
          <p:cNvSpPr txBox="1"/>
          <p:nvPr/>
        </p:nvSpPr>
        <p:spPr>
          <a:xfrm>
            <a:off x="2351039" y="2389146"/>
            <a:ext cx="1657483" cy="2413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3</a:t>
            </a:r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t>Third</a:t>
            </a:r>
          </a:p>
        </p:txBody>
      </p:sp>
      <p:sp>
        <p:nvSpPr>
          <p:cNvPr id="192" name="TextBox 56"/>
          <p:cNvSpPr txBox="1"/>
          <p:nvPr/>
        </p:nvSpPr>
        <p:spPr>
          <a:xfrm>
            <a:off x="5803900" y="2734197"/>
            <a:ext cx="5793909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03</a:t>
            </a:r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 altLang="en-US"/>
              <a:t>函数柯里化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7850" y="2461260"/>
            <a:ext cx="11066780" cy="3046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"存款买房"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假设我们有一个目标是买房，那么在买房前，钱不够时我们可以采取存钱的方法作积累。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等到钱存够了，再从银行卡把钱取出来，然后买买买。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函数柯里化，就像我们去银行存钱，银行给了你一张银行卡，可以让你继续往里面存钱，每一次存钱动作都会增加卡里的余额（预存参数），等钱的数量足够支付时，就可以进行取款支付了。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850" y="1297940"/>
            <a:ext cx="10885170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函数调用时，如果形参与实参数量不匹配，且未指定默认值（内部未处理参数缺省），函数无法正常调用。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而 “函数柯里化” 是一种支持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A1F0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预先传参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，可进行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A1F0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部分计算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的一种函数编程方法。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pic>
        <p:nvPicPr>
          <p:cNvPr id="5" name="图片 4" descr="carbon (1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965200"/>
            <a:ext cx="5416550" cy="2835275"/>
          </a:xfrm>
          <a:prstGeom prst="rect">
            <a:avLst/>
          </a:prstGeom>
        </p:spPr>
      </p:pic>
      <p:pic>
        <p:nvPicPr>
          <p:cNvPr id="8" name="图片 7" descr="carbon (1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635" y="2211070"/>
            <a:ext cx="7370445" cy="40913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2165" y="4043680"/>
            <a:ext cx="3176270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对比普通函数，它可以：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部分传参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提前返回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延迟执行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 16"/>
          <p:cNvSpPr txBox="1"/>
          <p:nvPr/>
        </p:nvSpPr>
        <p:spPr>
          <a:xfrm>
            <a:off x="6052819" y="2592704"/>
            <a:ext cx="5426522" cy="24917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为何要学习函数式编程</a:t>
            </a:r>
            <a:endParaRPr lang="zh-CN"/>
          </a:p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函数编程基础</a:t>
            </a:r>
            <a:endParaRPr lang="zh-CN"/>
          </a:p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函数柯里化</a:t>
            </a:r>
            <a:endParaRPr lang="zh-CN"/>
          </a:p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函数组合</a:t>
            </a:r>
            <a:endParaRPr lang="zh-CN"/>
          </a:p>
        </p:txBody>
      </p:sp>
      <p:sp>
        <p:nvSpPr>
          <p:cNvPr id="138" name="文本框 4"/>
          <p:cNvSpPr txBox="1"/>
          <p:nvPr/>
        </p:nvSpPr>
        <p:spPr>
          <a:xfrm>
            <a:off x="4404360" y="2617788"/>
            <a:ext cx="1918336" cy="267589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01</a:t>
            </a:r>
          </a:p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02</a:t>
            </a:r>
          </a:p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03</a:t>
            </a:r>
          </a:p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62610" y="1346200"/>
            <a:ext cx="357441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j-ea"/>
                <a:ea typeface="+mj-ea"/>
                <a:cs typeface="+mn-cs"/>
                <a:sym typeface="PingFang SC Regular" panose="020B0400000000000000" charset="-122"/>
              </a:rPr>
              <a:t>函数柯里化应用例子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j-ea"/>
              <a:ea typeface="+mj-ea"/>
              <a:cs typeface="+mn-cs"/>
              <a:sym typeface="PingFang SC Regular" panose="020B0400000000000000" charset="-122"/>
            </a:endParaRPr>
          </a:p>
        </p:txBody>
      </p:sp>
      <p:pic>
        <p:nvPicPr>
          <p:cNvPr id="3" name="图片 2" descr="carb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4110" y="1212850"/>
            <a:ext cx="6391275" cy="4924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2610" y="2020570"/>
            <a:ext cx="4000500" cy="1246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改变普通函数足额传参的调用方式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预传参的方式，缓存参数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衍生出更具语义，更方便调用的函数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30275" y="1849755"/>
            <a:ext cx="10330815" cy="20770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优点：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允许部分传参，固定易变因素（提前计算，可作缓存）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返回可处理剩余参数的函数（留好接班人）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sym typeface="PingFang SC Regular" panose="020B0400000000000000" charset="-122"/>
              </a:rPr>
              <a:t>可把任意多元函数转化为一元或少元函数（结合函数组合发挥实力）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函数粒度更小，单一职责（柯里化衍生的函数，能让函数调用者了解和使用参数成本降低）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0275" y="4241165"/>
            <a:ext cx="5969000" cy="1246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缺点：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嵌套作用域带来的开销，影响作用域链查找速度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闭包带来的内存占用开销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1254125"/>
            <a:ext cx="707580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+mn-cs"/>
                <a:sym typeface="PingFang SC Regular" panose="020B0400000000000000" charset="-122"/>
              </a:rPr>
              <a:t>函数柯里化总结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86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7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8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90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91" name="TextBox 55"/>
          <p:cNvSpPr txBox="1"/>
          <p:nvPr/>
        </p:nvSpPr>
        <p:spPr>
          <a:xfrm>
            <a:off x="2351039" y="2389146"/>
            <a:ext cx="1657483" cy="20923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en-US"/>
              <a:t>4</a:t>
            </a:r>
            <a:endParaRPr lang="en-US"/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t>Third</a:t>
            </a:r>
          </a:p>
        </p:txBody>
      </p:sp>
      <p:sp>
        <p:nvSpPr>
          <p:cNvPr id="192" name="TextBox 56"/>
          <p:cNvSpPr txBox="1"/>
          <p:nvPr/>
        </p:nvSpPr>
        <p:spPr>
          <a:xfrm>
            <a:off x="5803900" y="2734197"/>
            <a:ext cx="5793909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03</a:t>
            </a:r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 altLang="en-US"/>
              <a:t>函数组合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3405" y="1266825"/>
            <a:ext cx="108388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400" b="0">
                <a:solidFill>
                  <a:srgbClr val="535353"/>
                </a:solidFill>
                <a:latin typeface="+mj-ea"/>
                <a:ea typeface="+mj-ea"/>
                <a:cs typeface="华文黑体" panose="02010600040101010101" charset="-122"/>
              </a:rPr>
              <a:t>组合的思想：管道组装</a:t>
            </a:r>
            <a:endParaRPr lang="zh-CN" altLang="en-US" sz="2400" b="0">
              <a:solidFill>
                <a:srgbClr val="535353"/>
              </a:solidFill>
              <a:latin typeface="+mj-ea"/>
              <a:ea typeface="+mj-ea"/>
              <a:cs typeface="华文黑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175" y="1985010"/>
            <a:ext cx="7905750" cy="9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13" y="3803015"/>
            <a:ext cx="7915275" cy="1790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0850" y="3088640"/>
            <a:ext cx="9144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数据管道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59350" y="5708650"/>
            <a:ext cx="20574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大管道拆分成小管道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5630" y="1431290"/>
            <a:ext cx="108388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400" b="0">
                <a:solidFill>
                  <a:srgbClr val="535353"/>
                </a:solidFill>
                <a:latin typeface="+mj-ea"/>
                <a:ea typeface="+mj-ea"/>
                <a:cs typeface="华文黑体" panose="02010600040101010101" charset="-122"/>
              </a:rPr>
              <a:t>组合的规则</a:t>
            </a:r>
            <a:endParaRPr lang="zh-CN" altLang="en-US" sz="2400" b="0">
              <a:solidFill>
                <a:srgbClr val="535353"/>
              </a:solidFill>
              <a:latin typeface="+mj-ea"/>
              <a:ea typeface="+mj-ea"/>
              <a:cs typeface="华文黑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630" y="2155190"/>
            <a:ext cx="10149205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将多个函数组合成新的函数，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忽略中间部分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，只看最后结果</a:t>
            </a:r>
            <a:endParaRPr kumimoji="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要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满足结合律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，结合顺序不同，结果相同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（既可以把 </a:t>
            </a:r>
            <a:r>
              <a:rPr kumimoji="0" 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f1 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和 </a:t>
            </a:r>
            <a:r>
              <a:rPr kumimoji="0" 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f2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 组合，也可把 f</a:t>
            </a:r>
            <a:r>
              <a:rPr kumimoji="0" 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1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 和 </a:t>
            </a:r>
            <a:r>
              <a:rPr kumimoji="0" 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f3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 组合）</a:t>
            </a:r>
            <a:endParaRPr kumimoji="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函数组合中每个函数需为一元函数，且最终组合后返回的函数也是一元函数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（细粒度，小体量）</a:t>
            </a:r>
            <a:endParaRPr kumimoji="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执行顺序有两种：从右到左（默认）与从左到右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pic>
        <p:nvPicPr>
          <p:cNvPr id="5" name="图片 4" descr="carbon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1546225"/>
            <a:ext cx="5400000" cy="4716093"/>
          </a:xfrm>
          <a:prstGeom prst="rect">
            <a:avLst/>
          </a:prstGeom>
        </p:spPr>
      </p:pic>
      <p:pic>
        <p:nvPicPr>
          <p:cNvPr id="6" name="图片 5" descr="carbon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4921250"/>
            <a:ext cx="5400000" cy="1340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8875" y="2535555"/>
            <a:ext cx="5399405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借用 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工具库，快速上手函数组合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_.flow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（从左到右执行）</a:t>
            </a:r>
            <a:endParaRPr kumimoji="0" lang="en-US" altLang="zh-CN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_.flowRIght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（从右到左执行）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=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我们的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compose</a:t>
            </a:r>
            <a:endParaRPr kumimoji="0" lang="en-US" altLang="zh-CN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结合已提供的常用工具函数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2625" y="1854200"/>
            <a:ext cx="11107420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函数组合的特点是将处理的结果层层传递，逐步传给下一个函数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可实现一个 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log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函数作为中间函数插入，添加本身打印调试功能的同时，需要将处理值透传下去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  <p:pic>
        <p:nvPicPr>
          <p:cNvPr id="5" name="图片 4" descr="carbon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2955925"/>
            <a:ext cx="6577965" cy="3278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2625" y="1224915"/>
            <a:ext cx="3839845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solidFill>
                  <a:srgbClr val="535353"/>
                </a:solidFill>
                <a:latin typeface="+mj-ea"/>
                <a:ea typeface="+mj-ea"/>
                <a:cs typeface="+mn-ea"/>
                <a:sym typeface="PingFang SC Regular" panose="020B0400000000000000" charset="-122"/>
              </a:rPr>
              <a:t>函数组合如何调试</a:t>
            </a:r>
            <a:endParaRPr kumimoji="0" lang="zh-CN" altLang="en-US" sz="2400" b="0" i="0" u="none" strike="noStrike" cap="none" spc="0" normalizeH="0" baseline="0">
              <a:solidFill>
                <a:srgbClr val="535353"/>
              </a:solidFill>
              <a:latin typeface="+mj-ea"/>
              <a:ea typeface="+mj-ea"/>
              <a:cs typeface="+mn-ea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xfrm>
            <a:off x="495300" y="316865"/>
            <a:ext cx="9436101" cy="648335"/>
          </a:xfrm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pic>
        <p:nvPicPr>
          <p:cNvPr id="6" name="图片 5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105" y="835660"/>
            <a:ext cx="6318250" cy="5632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6640" y="1433195"/>
            <a:ext cx="4968875" cy="784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原生实现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功能耦合，函数复用性低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40" y="2639695"/>
            <a:ext cx="4968875" cy="1523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实现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支持函数组合；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数据优先，函数置后；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多元函数需自行柯里化处理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6640" y="4585335"/>
            <a:ext cx="4968875" cy="1153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lodash/fp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实现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多元函数自动柯里化处理；</a:t>
            </a:r>
            <a:endParaRPr kumimoji="0" lang="en-US" altLang="zh-CN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函数优先，数据滞后，无需额外处理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644525" y="1952625"/>
            <a:ext cx="10330815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优点：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合并运算过程，组成强大的功能函数（灵活组合）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忽略中间处理过程，只关注最终运算结果（只要结果）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增强函数复用性，减少强功能函数逻辑代码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525" y="3979545"/>
            <a:ext cx="7246620" cy="1246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缺点：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需要一些辅助的基本函数（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lodash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已提供常用工具函数）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需定义插入 </a:t>
            </a:r>
            <a:r>
              <a:rPr lang="en-US" altLang="zh-CN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log </a:t>
            </a: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函数进行中间结果测试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525" y="1356995"/>
            <a:ext cx="707580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+mn-cs"/>
                <a:sym typeface="PingFang SC Regular" panose="020B0400000000000000" charset="-122"/>
              </a:rPr>
              <a:t>函数组合总结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58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59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60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62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63" name="TextBox 55"/>
          <p:cNvSpPr txBox="1"/>
          <p:nvPr/>
        </p:nvSpPr>
        <p:spPr>
          <a:xfrm>
            <a:off x="2351039" y="2389146"/>
            <a:ext cx="1657483" cy="20923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en-US"/>
              <a:t>1</a:t>
            </a:r>
            <a:endParaRPr lang="en-US"/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rPr lang="en-US"/>
              <a:t>First</a:t>
            </a:r>
            <a:endParaRPr lang="en-US"/>
          </a:p>
        </p:txBody>
      </p:sp>
      <p:sp>
        <p:nvSpPr>
          <p:cNvPr id="164" name="TextBox 56"/>
          <p:cNvSpPr txBox="1"/>
          <p:nvPr/>
        </p:nvSpPr>
        <p:spPr>
          <a:xfrm>
            <a:off x="5803900" y="2734197"/>
            <a:ext cx="5793909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</a:t>
            </a:r>
            <a:r>
              <a:rPr lang="en-US"/>
              <a:t>1</a:t>
            </a:r>
            <a:endParaRPr lang="en-US"/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/>
              <a:t>为何要学习函数式编程</a:t>
            </a:r>
            <a:r>
              <a:t>？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为何要学习函数式编程</a:t>
            </a:r>
            <a:r>
              <a:t>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6480" y="1907540"/>
            <a:ext cx="8651875" cy="3323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Vue3/React </a:t>
            </a: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使用函数实现逻辑复用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可摒弃掉烦人的 </a:t>
            </a:r>
            <a:r>
              <a:rPr lang="en-US" altLang="zh-CN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this </a:t>
            </a: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问题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最大程度地复用函数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方便测试与性能优化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第三方工具库支持：</a:t>
            </a:r>
            <a:r>
              <a:rPr lang="en-US" altLang="zh-CN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lodash/underscore</a:t>
            </a:r>
            <a:endParaRPr lang="en-US" altLang="zh-CN" sz="240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ea"/>
                <a:cs typeface="+mn-ea"/>
                <a:sym typeface="PingFang SC Regular" panose="020B0400000000000000" charset="-122"/>
              </a:rPr>
              <a:t>拓宽解决问题的思路与方法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函数封装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11695" y="2442210"/>
            <a:ext cx="4289425" cy="1800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j-cs"/>
                <a:ea typeface="+mj-cs"/>
                <a:cs typeface="+mn-cs"/>
                <a:sym typeface="PingFang SC Regular" panose="020B0400000000000000" charset="-122"/>
              </a:rPr>
              <a:t>函数封装过程代码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更易复用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更好阅读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更好维护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  <p:pic>
        <p:nvPicPr>
          <p:cNvPr id="11" name="图片 10" descr="carbon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3536950"/>
            <a:ext cx="6264000" cy="3006823"/>
          </a:xfrm>
          <a:prstGeom prst="rect">
            <a:avLst/>
          </a:prstGeom>
        </p:spPr>
      </p:pic>
      <p:pic>
        <p:nvPicPr>
          <p:cNvPr id="12" name="图片 11" descr="carbon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876935"/>
            <a:ext cx="6263640" cy="27355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两种编程思想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25525" y="3190875"/>
            <a:ext cx="315849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j-ea"/>
                <a:ea typeface="+mj-ea"/>
                <a:cs typeface="+mn-cs"/>
                <a:sym typeface="PingFang SC Regular" panose="020B0400000000000000" charset="-122"/>
              </a:rPr>
              <a:t>如何把大象放进冰箱？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j-ea"/>
              <a:ea typeface="+mj-ea"/>
              <a:cs typeface="+mn-cs"/>
              <a:sym typeface="PingFang SC Regular" panose="020B0400000000000000" charset="-122"/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2495" y="1687195"/>
            <a:ext cx="6351270" cy="36963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两种编程思想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9345" y="3837940"/>
            <a:ext cx="6348730" cy="1846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535353"/>
                </a:solidFill>
                <a:latin typeface="PingFang SC Semibold" panose="020B0400000000000000" charset="-122"/>
                <a:ea typeface="PingFang SC Semibold" panose="020B0400000000000000" charset="-122"/>
                <a:sym typeface="PingFang SC Regular" panose="020B0400000000000000" charset="-122"/>
              </a:rPr>
              <a:t>面向对象：对象、接口、类、继承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视      角：从对象的角度去看待问题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优      点：易与维护与扩展，适用于多人开发的大型项目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缺      点：有一定的性能损耗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9345" y="1494790"/>
            <a:ext cx="4540250" cy="1846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535353"/>
                </a:solidFill>
                <a:latin typeface="PingFang SC Semibold" panose="020B0400000000000000" charset="-122"/>
                <a:ea typeface="PingFang SC Semibold" panose="020B0400000000000000" charset="-122"/>
                <a:sym typeface="PingFang SC Regular" panose="020B0400000000000000" charset="-122"/>
              </a:rPr>
              <a:t>面向过程：步骤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视      角：从实现的角度去看待问题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优      点：比较简单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缺      点：功能混合，较难维护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42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43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44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46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47" name="TextBox 55"/>
          <p:cNvSpPr txBox="1"/>
          <p:nvPr/>
        </p:nvSpPr>
        <p:spPr>
          <a:xfrm>
            <a:off x="2351039" y="2389146"/>
            <a:ext cx="1657483" cy="20923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en-US"/>
              <a:t>2</a:t>
            </a:r>
            <a:endParaRPr lang="en-US"/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rPr lang="en-US" spc="-40"/>
              <a:t>Second</a:t>
            </a:r>
            <a:endParaRPr lang="en-US" spc="-40"/>
          </a:p>
        </p:txBody>
      </p:sp>
      <p:sp>
        <p:nvSpPr>
          <p:cNvPr id="148" name="TextBox 56"/>
          <p:cNvSpPr txBox="1"/>
          <p:nvPr/>
        </p:nvSpPr>
        <p:spPr>
          <a:xfrm>
            <a:off x="5803900" y="2734197"/>
            <a:ext cx="4873461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</a:t>
            </a:r>
            <a:r>
              <a:rPr lang="en-US"/>
              <a:t>2</a:t>
            </a:r>
            <a:endParaRPr lang="en-US"/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/>
              <a:t>函数式编程基础</a:t>
            </a:r>
            <a:endParaRPr lang="zh-CN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843280" y="1983740"/>
            <a:ext cx="4540250" cy="1846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函数可以存储在变量中</a:t>
            </a:r>
            <a:endParaRPr lang="zh-CN" altLang="en-US" sz="2000" dirty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函数可作为参数传递</a:t>
            </a:r>
            <a:endParaRPr lang="zh-CN" altLang="en-US" sz="2000" dirty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函数可作为返回值返回</a:t>
            </a:r>
            <a:endParaRPr lang="zh-CN" altLang="en-US" sz="2000" dirty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函数可像对象拥有属性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3280" y="1595755"/>
            <a:ext cx="429895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+mn-cs"/>
                <a:sym typeface="PingFang SC Regular" panose="020B0400000000000000" charset="-122"/>
              </a:rPr>
              <a:t>函数是一等公民 </a:t>
            </a: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+mn-cs"/>
                <a:sym typeface="PingFang SC Regular" panose="020B0400000000000000" charset="-122"/>
              </a:rPr>
              <a:t>其实是普通对象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+mn-cs"/>
              <a:sym typeface="PingFang SC Regular" panose="020B0400000000000000" charset="-122"/>
            </a:endParaRPr>
          </a:p>
        </p:txBody>
      </p:sp>
      <p:pic>
        <p:nvPicPr>
          <p:cNvPr id="4" name="图片 3" descr="carbon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4380" y="1195705"/>
            <a:ext cx="5769610" cy="4769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3280" y="4077335"/>
            <a:ext cx="4298950" cy="1692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+mn-cs"/>
                <a:sym typeface="PingFang SC Regular" panose="020B0400000000000000" charset="-122"/>
              </a:rPr>
              <a:t>其它特性：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Semibold" panose="020B0400000000000000" charset="-122"/>
              <a:ea typeface="PingFang SC Semibold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函数声明优先赋值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不支持重载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参数按值传递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PingFang SC Regular"/>
        <a:ea typeface="PingFang SC Regular"/>
        <a:cs typeface="PingFang SC Regular"/>
      </a:majorFont>
      <a:minorFont>
        <a:latin typeface="PingFang SC Regular"/>
        <a:ea typeface="PingFang SC Regular"/>
        <a:cs typeface="PingFang SC Regular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PingFang SC Regular"/>
        <a:ea typeface="PingFang SC Regular"/>
        <a:cs typeface="PingFang SC Regular"/>
      </a:majorFont>
      <a:minorFont>
        <a:latin typeface="PingFang SC Regular"/>
        <a:ea typeface="PingFang SC Regular"/>
        <a:cs typeface="PingFang SC Regular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2366</Words>
  <Application>WPS 演示</Application>
  <PresentationFormat>宽屏</PresentationFormat>
  <Paragraphs>264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方正书宋_GBK</vt:lpstr>
      <vt:lpstr>Wingdings</vt:lpstr>
      <vt:lpstr>PingFang SC Regular</vt:lpstr>
      <vt:lpstr>PingFang SC Semibold</vt:lpstr>
      <vt:lpstr>Wingdings</vt:lpstr>
      <vt:lpstr>PingFang SC Light</vt:lpstr>
      <vt:lpstr>苹方-简</vt:lpstr>
      <vt:lpstr>Heiti SC Light</vt:lpstr>
      <vt:lpstr>PingFang SC Medium</vt:lpstr>
      <vt:lpstr>Heiti SC Medium</vt:lpstr>
      <vt:lpstr>华文黑体</vt:lpstr>
      <vt:lpstr>华文宋体</vt:lpstr>
      <vt:lpstr>微软雅黑</vt:lpstr>
      <vt:lpstr>汉仪旗黑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  <vt:lpstr>为何要学习函数式编程？</vt:lpstr>
      <vt:lpstr>函数封装</vt:lpstr>
      <vt:lpstr>两种编程思想</vt:lpstr>
      <vt:lpstr>两种编程思想</vt:lpstr>
      <vt:lpstr>PowerPoint 演示文稿</vt:lpstr>
      <vt:lpstr>函数式编程基础</vt:lpstr>
      <vt:lpstr>函数式编程基础</vt:lpstr>
      <vt:lpstr>函数式编程基础</vt:lpstr>
      <vt:lpstr>函数式编程基础</vt:lpstr>
      <vt:lpstr>函数式编程基础</vt:lpstr>
      <vt:lpstr>函数式编程基础</vt:lpstr>
      <vt:lpstr>函数式编程基础</vt:lpstr>
      <vt:lpstr>函数式编程的基础</vt:lpstr>
      <vt:lpstr>PowerPoint 演示文稿</vt:lpstr>
      <vt:lpstr>函数柯里化</vt:lpstr>
      <vt:lpstr>函数柯里化</vt:lpstr>
      <vt:lpstr>函数柯里化</vt:lpstr>
      <vt:lpstr>函数柯里化</vt:lpstr>
      <vt:lpstr>PowerPoint 演示文稿</vt:lpstr>
      <vt:lpstr>函数组合</vt:lpstr>
      <vt:lpstr>函数组合</vt:lpstr>
      <vt:lpstr>函数组合</vt:lpstr>
      <vt:lpstr>函数组合</vt:lpstr>
      <vt:lpstr>函数组合</vt:lpstr>
      <vt:lpstr>函数组合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cenglingyong</cp:lastModifiedBy>
  <cp:revision>153</cp:revision>
  <dcterms:created xsi:type="dcterms:W3CDTF">2021-01-22T01:08:25Z</dcterms:created>
  <dcterms:modified xsi:type="dcterms:W3CDTF">2021-01-22T01:08:25Z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