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64" r:id="rId2"/>
    <p:sldId id="465" r:id="rId3"/>
    <p:sldId id="467" r:id="rId4"/>
    <p:sldId id="448" r:id="rId5"/>
    <p:sldId id="468" r:id="rId6"/>
    <p:sldId id="452" r:id="rId7"/>
    <p:sldId id="469" r:id="rId8"/>
    <p:sldId id="455" r:id="rId9"/>
    <p:sldId id="473" r:id="rId10"/>
    <p:sldId id="474" r:id="rId11"/>
    <p:sldId id="475" r:id="rId12"/>
    <p:sldId id="476" r:id="rId13"/>
    <p:sldId id="470" r:id="rId14"/>
    <p:sldId id="477" r:id="rId15"/>
    <p:sldId id="478" r:id="rId16"/>
    <p:sldId id="479" r:id="rId17"/>
    <p:sldId id="482" r:id="rId18"/>
    <p:sldId id="483" r:id="rId19"/>
    <p:sldId id="480" r:id="rId20"/>
    <p:sldId id="481" r:id="rId21"/>
    <p:sldId id="471" r:id="rId22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5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9595"/>
    <a:srgbClr val="FFFFFF"/>
    <a:srgbClr val="000000"/>
    <a:srgbClr val="0B5F84"/>
    <a:srgbClr val="08B1F2"/>
    <a:srgbClr val="272F43"/>
    <a:srgbClr val="2B2B2B"/>
    <a:srgbClr val="C00000"/>
    <a:srgbClr val="B00303"/>
    <a:srgbClr val="0E7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1" autoAdjust="0"/>
    <p:restoredTop sz="94660"/>
  </p:normalViewPr>
  <p:slideViewPr>
    <p:cSldViewPr>
      <p:cViewPr varScale="1">
        <p:scale>
          <a:sx n="108" d="100"/>
          <a:sy n="108" d="100"/>
        </p:scale>
        <p:origin x="610" y="72"/>
      </p:cViewPr>
      <p:guideLst>
        <p:guide orient="horz" pos="1620"/>
        <p:guide pos="2517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2019/6/10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56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211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247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933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473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49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46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88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512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166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724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227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75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57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95DF45C-3474-4E86-94E4-B4FF1828C47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63816B0-01B2-4BD4-BCE1-123E15F266FA}"/>
              </a:ext>
            </a:extLst>
          </p:cNvPr>
          <p:cNvGrpSpPr/>
          <p:nvPr/>
        </p:nvGrpSpPr>
        <p:grpSpPr>
          <a:xfrm>
            <a:off x="7884368" y="627534"/>
            <a:ext cx="504056" cy="360040"/>
            <a:chOff x="7596336" y="740307"/>
            <a:chExt cx="504056" cy="36004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1187E59-9576-4D61-9C23-7079E8325C25}"/>
                </a:ext>
              </a:extLst>
            </p:cNvPr>
            <p:cNvCxnSpPr/>
            <p:nvPr/>
          </p:nvCxnSpPr>
          <p:spPr>
            <a:xfrm>
              <a:off x="7596336" y="915566"/>
              <a:ext cx="5040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DD233BD-3DE3-4306-A347-6E1DA41C8334}"/>
                </a:ext>
              </a:extLst>
            </p:cNvPr>
            <p:cNvCxnSpPr/>
            <p:nvPr/>
          </p:nvCxnSpPr>
          <p:spPr>
            <a:xfrm flipV="1">
              <a:off x="7956376" y="740307"/>
              <a:ext cx="0" cy="360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74" y="2294751"/>
            <a:ext cx="760265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6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重大税收违法案件内容爬取</a:t>
            </a:r>
            <a:r>
              <a:rPr lang="en-US" altLang="zh-CN" sz="36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sz="36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报告</a:t>
            </a:r>
          </a:p>
        </p:txBody>
      </p:sp>
    </p:spTree>
    <p:extLst>
      <p:ext uri="{BB962C8B-B14F-4D97-AF65-F5344CB8AC3E}">
        <p14:creationId xmlns:p14="http://schemas.microsoft.com/office/powerpoint/2010/main" val="336872777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74EB20-A54F-4A5A-B2B5-539ABE697A9F}"/>
              </a:ext>
            </a:extLst>
          </p:cNvPr>
          <p:cNvGrpSpPr/>
          <p:nvPr/>
        </p:nvGrpSpPr>
        <p:grpSpPr>
          <a:xfrm>
            <a:off x="323528" y="0"/>
            <a:ext cx="3096344" cy="578162"/>
            <a:chOff x="323528" y="0"/>
            <a:chExt cx="3096344" cy="578162"/>
          </a:xfrm>
        </p:grpSpPr>
        <p:sp>
          <p:nvSpPr>
            <p:cNvPr id="31" name="TextBox 86">
              <a:extLst>
                <a:ext uri="{FF2B5EF4-FFF2-40B4-BE49-F238E27FC236}">
                  <a16:creationId xmlns:a16="http://schemas.microsoft.com/office/drawing/2014/main" id="{EE6995CC-90A3-414E-8CC5-E3877DE42535}"/>
                </a:ext>
              </a:extLst>
            </p:cNvPr>
            <p:cNvSpPr txBox="1"/>
            <p:nvPr/>
          </p:nvSpPr>
          <p:spPr>
            <a:xfrm>
              <a:off x="576196" y="58248"/>
              <a:ext cx="2843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latin typeface="+mn-lt"/>
                  <a:ea typeface="+mn-ea"/>
                  <a:cs typeface="+mn-ea"/>
                  <a:sym typeface="+mn-lt"/>
                </a:rPr>
                <a:t>案件详情获取模块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F5B6E91-563D-498B-9200-FA08211FBBEC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图片 1">
            <a:extLst>
              <a:ext uri="{FF2B5EF4-FFF2-40B4-BE49-F238E27FC236}">
                <a16:creationId xmlns:a16="http://schemas.microsoft.com/office/drawing/2014/main" id="{863F4E11-7CC5-44E5-A658-81F999512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71550"/>
            <a:ext cx="5126634" cy="235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7E88970-096F-4B3F-AD8B-F26B98624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219822"/>
            <a:ext cx="5508104" cy="152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9579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74EB20-A54F-4A5A-B2B5-539ABE697A9F}"/>
              </a:ext>
            </a:extLst>
          </p:cNvPr>
          <p:cNvGrpSpPr/>
          <p:nvPr/>
        </p:nvGrpSpPr>
        <p:grpSpPr>
          <a:xfrm>
            <a:off x="323528" y="0"/>
            <a:ext cx="2592288" cy="578162"/>
            <a:chOff x="323528" y="0"/>
            <a:chExt cx="2592288" cy="578162"/>
          </a:xfrm>
        </p:grpSpPr>
        <p:sp>
          <p:nvSpPr>
            <p:cNvPr id="31" name="TextBox 86">
              <a:extLst>
                <a:ext uri="{FF2B5EF4-FFF2-40B4-BE49-F238E27FC236}">
                  <a16:creationId xmlns:a16="http://schemas.microsoft.com/office/drawing/2014/main" id="{EE6995CC-90A3-414E-8CC5-E3877DE42535}"/>
                </a:ext>
              </a:extLst>
            </p:cNvPr>
            <p:cNvSpPr txBox="1"/>
            <p:nvPr/>
          </p:nvSpPr>
          <p:spPr>
            <a:xfrm>
              <a:off x="576196" y="58248"/>
              <a:ext cx="233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latin typeface="+mn-lt"/>
                  <a:ea typeface="+mn-ea"/>
                  <a:cs typeface="+mn-ea"/>
                  <a:sym typeface="+mn-lt"/>
                </a:rPr>
                <a:t>数据保存模块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F5B6E91-563D-498B-9200-FA08211FBBEC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098" name="图片 1">
            <a:extLst>
              <a:ext uri="{FF2B5EF4-FFF2-40B4-BE49-F238E27FC236}">
                <a16:creationId xmlns:a16="http://schemas.microsoft.com/office/drawing/2014/main" id="{0BF4D583-A6BB-4A31-A4A8-7FCA06F34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699543"/>
            <a:ext cx="4752527" cy="216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B694E30-7048-4804-9C1B-5A44EEECA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1635645"/>
            <a:ext cx="4896544" cy="340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9437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74EB20-A54F-4A5A-B2B5-539ABE697A9F}"/>
              </a:ext>
            </a:extLst>
          </p:cNvPr>
          <p:cNvGrpSpPr/>
          <p:nvPr/>
        </p:nvGrpSpPr>
        <p:grpSpPr>
          <a:xfrm>
            <a:off x="323528" y="0"/>
            <a:ext cx="2592288" cy="578162"/>
            <a:chOff x="323528" y="0"/>
            <a:chExt cx="2592288" cy="578162"/>
          </a:xfrm>
        </p:grpSpPr>
        <p:sp>
          <p:nvSpPr>
            <p:cNvPr id="31" name="TextBox 86">
              <a:extLst>
                <a:ext uri="{FF2B5EF4-FFF2-40B4-BE49-F238E27FC236}">
                  <a16:creationId xmlns:a16="http://schemas.microsoft.com/office/drawing/2014/main" id="{EE6995CC-90A3-414E-8CC5-E3877DE42535}"/>
                </a:ext>
              </a:extLst>
            </p:cNvPr>
            <p:cNvSpPr txBox="1"/>
            <p:nvPr/>
          </p:nvSpPr>
          <p:spPr>
            <a:xfrm>
              <a:off x="576196" y="58248"/>
              <a:ext cx="233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latin typeface="+mn-lt"/>
                  <a:ea typeface="+mn-ea"/>
                  <a:cs typeface="+mn-ea"/>
                  <a:sym typeface="+mn-lt"/>
                </a:rPr>
                <a:t>IP</a:t>
              </a:r>
              <a:r>
                <a:rPr lang="zh-CN" altLang="en-US" sz="2400" dirty="0">
                  <a:latin typeface="+mn-lt"/>
                  <a:ea typeface="+mn-ea"/>
                  <a:cs typeface="+mn-ea"/>
                  <a:sym typeface="+mn-lt"/>
                </a:rPr>
                <a:t>代理模块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F5B6E91-563D-498B-9200-FA08211FBBEC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122" name="图片 1">
            <a:extLst>
              <a:ext uri="{FF2B5EF4-FFF2-40B4-BE49-F238E27FC236}">
                <a16:creationId xmlns:a16="http://schemas.microsoft.com/office/drawing/2014/main" id="{BC94651F-BC33-4A68-85BC-4CDAE792E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6" b="52109"/>
          <a:stretch/>
        </p:blipFill>
        <p:spPr bwMode="auto">
          <a:xfrm>
            <a:off x="647564" y="692486"/>
            <a:ext cx="2664296" cy="21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A3EA3C5-174E-4260-9542-48CD409EAC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797"/>
          <a:stretch/>
        </p:blipFill>
        <p:spPr>
          <a:xfrm>
            <a:off x="647563" y="2706224"/>
            <a:ext cx="2664296" cy="22603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188FF6-B5AA-4C8A-BA4E-C31A5084C9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7983" t="939" r="7983" b="37357"/>
          <a:stretch/>
        </p:blipFill>
        <p:spPr>
          <a:xfrm>
            <a:off x="4860032" y="3075806"/>
            <a:ext cx="2304256" cy="17761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DE7ED3-543E-4E19-9DD7-6CF12D345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1788" y="692486"/>
            <a:ext cx="4713534" cy="230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9968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A1C8C7D-5549-4319-962D-C7ED832D2642}"/>
              </a:ext>
            </a:extLst>
          </p:cNvPr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B592E88-3047-49E6-82A2-9B73D270B837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DF5622F-CF77-4901-914C-F1B464E26CE6}"/>
                </a:ext>
              </a:extLst>
            </p:cNvPr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4</a:t>
              </a:r>
              <a:endParaRPr lang="zh-CN" altLang="en-US" sz="13800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E7FE15F-68A8-47E7-A726-FE68DA345626}"/>
              </a:ext>
            </a:extLst>
          </p:cNvPr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测试结果</a:t>
            </a:r>
          </a:p>
        </p:txBody>
      </p:sp>
    </p:spTree>
    <p:extLst>
      <p:ext uri="{BB962C8B-B14F-4D97-AF65-F5344CB8AC3E}">
        <p14:creationId xmlns:p14="http://schemas.microsoft.com/office/powerpoint/2010/main" val="244141703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74EB20-A54F-4A5A-B2B5-539ABE697A9F}"/>
              </a:ext>
            </a:extLst>
          </p:cNvPr>
          <p:cNvGrpSpPr/>
          <p:nvPr/>
        </p:nvGrpSpPr>
        <p:grpSpPr>
          <a:xfrm>
            <a:off x="323528" y="0"/>
            <a:ext cx="3096344" cy="578162"/>
            <a:chOff x="323528" y="0"/>
            <a:chExt cx="3096344" cy="578162"/>
          </a:xfrm>
        </p:grpSpPr>
        <p:sp>
          <p:nvSpPr>
            <p:cNvPr id="31" name="TextBox 86">
              <a:extLst>
                <a:ext uri="{FF2B5EF4-FFF2-40B4-BE49-F238E27FC236}">
                  <a16:creationId xmlns:a16="http://schemas.microsoft.com/office/drawing/2014/main" id="{EE6995CC-90A3-414E-8CC5-E3877DE42535}"/>
                </a:ext>
              </a:extLst>
            </p:cNvPr>
            <p:cNvSpPr txBox="1"/>
            <p:nvPr/>
          </p:nvSpPr>
          <p:spPr>
            <a:xfrm>
              <a:off x="576196" y="58248"/>
              <a:ext cx="2843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latin typeface="+mn-lt"/>
                  <a:ea typeface="+mn-ea"/>
                  <a:cs typeface="+mn-ea"/>
                  <a:sym typeface="+mn-lt"/>
                </a:rPr>
                <a:t>代码考核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F5B6E91-563D-498B-9200-FA08211FBBEC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A04B654-33CE-49C3-99E4-DDA5EDC8C0A7}"/>
              </a:ext>
            </a:extLst>
          </p:cNvPr>
          <p:cNvSpPr/>
          <p:nvPr/>
        </p:nvSpPr>
        <p:spPr>
          <a:xfrm>
            <a:off x="1529982" y="1879252"/>
            <a:ext cx="60840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项目把搜索条件输入、</a:t>
            </a:r>
            <a:r>
              <a:rPr lang="en-US" altLang="zh-CN" sz="2800" dirty="0" err="1"/>
              <a:t>url</a:t>
            </a:r>
            <a:r>
              <a:rPr lang="zh-CN" altLang="en-US" sz="2800" dirty="0"/>
              <a:t>抓取、网页解析、数据保存等模块都分开成不同函数，保证低耦合性。</a:t>
            </a:r>
          </a:p>
        </p:txBody>
      </p:sp>
    </p:spTree>
    <p:extLst>
      <p:ext uri="{BB962C8B-B14F-4D97-AF65-F5344CB8AC3E}">
        <p14:creationId xmlns:p14="http://schemas.microsoft.com/office/powerpoint/2010/main" val="323222683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74EB20-A54F-4A5A-B2B5-539ABE697A9F}"/>
              </a:ext>
            </a:extLst>
          </p:cNvPr>
          <p:cNvGrpSpPr/>
          <p:nvPr/>
        </p:nvGrpSpPr>
        <p:grpSpPr>
          <a:xfrm>
            <a:off x="323528" y="0"/>
            <a:ext cx="3096344" cy="578162"/>
            <a:chOff x="323528" y="0"/>
            <a:chExt cx="3096344" cy="578162"/>
          </a:xfrm>
        </p:grpSpPr>
        <p:sp>
          <p:nvSpPr>
            <p:cNvPr id="31" name="TextBox 86">
              <a:extLst>
                <a:ext uri="{FF2B5EF4-FFF2-40B4-BE49-F238E27FC236}">
                  <a16:creationId xmlns:a16="http://schemas.microsoft.com/office/drawing/2014/main" id="{EE6995CC-90A3-414E-8CC5-E3877DE42535}"/>
                </a:ext>
              </a:extLst>
            </p:cNvPr>
            <p:cNvSpPr txBox="1"/>
            <p:nvPr/>
          </p:nvSpPr>
          <p:spPr>
            <a:xfrm>
              <a:off x="576196" y="58248"/>
              <a:ext cx="2843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latin typeface="+mn-lt"/>
                  <a:ea typeface="+mn-ea"/>
                  <a:cs typeface="+mn-ea"/>
                  <a:sym typeface="+mn-lt"/>
                </a:rPr>
                <a:t>实时性考核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F5B6E91-563D-498B-9200-FA08211FBBEC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146" name="图片 1">
            <a:extLst>
              <a:ext uri="{FF2B5EF4-FFF2-40B4-BE49-F238E27FC236}">
                <a16:creationId xmlns:a16="http://schemas.microsoft.com/office/drawing/2014/main" id="{8D2B51E2-B5D2-451B-AC61-B48FD9FC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36" y="1585815"/>
            <a:ext cx="785649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1">
            <a:extLst>
              <a:ext uri="{FF2B5EF4-FFF2-40B4-BE49-F238E27FC236}">
                <a16:creationId xmlns:a16="http://schemas.microsoft.com/office/drawing/2014/main" id="{118796C5-6BA2-4BDB-898B-27E0AF15C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2573"/>
            <a:ext cx="3643555" cy="491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2CE0011-697F-44DB-9503-373D7442586C}"/>
              </a:ext>
            </a:extLst>
          </p:cNvPr>
          <p:cNvSpPr/>
          <p:nvPr/>
        </p:nvSpPr>
        <p:spPr>
          <a:xfrm>
            <a:off x="422392" y="757677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测试用例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268C8E-8A40-4907-A8DB-C271EB1FCFA0}"/>
              </a:ext>
            </a:extLst>
          </p:cNvPr>
          <p:cNvSpPr/>
          <p:nvPr/>
        </p:nvSpPr>
        <p:spPr>
          <a:xfrm>
            <a:off x="3131839" y="757676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测试结果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AB22AF-5841-4D94-B5AB-9DD8B2E49F59}"/>
              </a:ext>
            </a:extLst>
          </p:cNvPr>
          <p:cNvSpPr/>
          <p:nvPr/>
        </p:nvSpPr>
        <p:spPr>
          <a:xfrm>
            <a:off x="576196" y="2877250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结果分析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451CED-685A-4273-B767-020697A813F1}"/>
              </a:ext>
            </a:extLst>
          </p:cNvPr>
          <p:cNvSpPr txBox="1"/>
          <p:nvPr/>
        </p:nvSpPr>
        <p:spPr>
          <a:xfrm>
            <a:off x="576196" y="3707129"/>
            <a:ext cx="4586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结果中我们可以看到爬取了</a:t>
            </a:r>
            <a:r>
              <a:rPr lang="en-US" altLang="zh-CN" sz="24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lang="zh-CN" altLang="en-US" sz="24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个案件的详细信息，共耗时需要</a:t>
            </a:r>
            <a:r>
              <a:rPr lang="en-US" altLang="zh-CN" sz="24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秒多。</a:t>
            </a:r>
          </a:p>
        </p:txBody>
      </p:sp>
    </p:spTree>
    <p:extLst>
      <p:ext uri="{BB962C8B-B14F-4D97-AF65-F5344CB8AC3E}">
        <p14:creationId xmlns:p14="http://schemas.microsoft.com/office/powerpoint/2010/main" val="34423230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74EB20-A54F-4A5A-B2B5-539ABE697A9F}"/>
              </a:ext>
            </a:extLst>
          </p:cNvPr>
          <p:cNvGrpSpPr/>
          <p:nvPr/>
        </p:nvGrpSpPr>
        <p:grpSpPr>
          <a:xfrm>
            <a:off x="323528" y="0"/>
            <a:ext cx="2592288" cy="578162"/>
            <a:chOff x="323528" y="0"/>
            <a:chExt cx="2592288" cy="578162"/>
          </a:xfrm>
        </p:grpSpPr>
        <p:sp>
          <p:nvSpPr>
            <p:cNvPr id="31" name="TextBox 86">
              <a:extLst>
                <a:ext uri="{FF2B5EF4-FFF2-40B4-BE49-F238E27FC236}">
                  <a16:creationId xmlns:a16="http://schemas.microsoft.com/office/drawing/2014/main" id="{EE6995CC-90A3-414E-8CC5-E3877DE42535}"/>
                </a:ext>
              </a:extLst>
            </p:cNvPr>
            <p:cNvSpPr txBox="1"/>
            <p:nvPr/>
          </p:nvSpPr>
          <p:spPr>
            <a:xfrm>
              <a:off x="576196" y="58248"/>
              <a:ext cx="233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latin typeface="+mn-lt"/>
                  <a:ea typeface="+mn-ea"/>
                  <a:cs typeface="+mn-ea"/>
                  <a:sym typeface="+mn-lt"/>
                </a:rPr>
                <a:t>健壮性考核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F5B6E91-563D-498B-9200-FA08211FBBEC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B1823A-0ADD-48A7-B211-D0BFBF49602F}"/>
              </a:ext>
            </a:extLst>
          </p:cNvPr>
          <p:cNvSpPr/>
          <p:nvPr/>
        </p:nvSpPr>
        <p:spPr>
          <a:xfrm>
            <a:off x="1349642" y="1239602"/>
            <a:ext cx="6444716" cy="26642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尝试使用不同的关键字，爬取出错率为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关键字如下：阿、北京、广东、广西、山东、山西、河南、河北、湖南、湖北</a:t>
            </a:r>
          </a:p>
        </p:txBody>
      </p:sp>
    </p:spTree>
    <p:extLst>
      <p:ext uri="{BB962C8B-B14F-4D97-AF65-F5344CB8AC3E}">
        <p14:creationId xmlns:p14="http://schemas.microsoft.com/office/powerpoint/2010/main" val="296421475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74EB20-A54F-4A5A-B2B5-539ABE697A9F}"/>
              </a:ext>
            </a:extLst>
          </p:cNvPr>
          <p:cNvGrpSpPr/>
          <p:nvPr/>
        </p:nvGrpSpPr>
        <p:grpSpPr>
          <a:xfrm>
            <a:off x="323528" y="0"/>
            <a:ext cx="2592288" cy="578162"/>
            <a:chOff x="323528" y="0"/>
            <a:chExt cx="2592288" cy="578162"/>
          </a:xfrm>
        </p:grpSpPr>
        <p:sp>
          <p:nvSpPr>
            <p:cNvPr id="31" name="TextBox 86">
              <a:extLst>
                <a:ext uri="{FF2B5EF4-FFF2-40B4-BE49-F238E27FC236}">
                  <a16:creationId xmlns:a16="http://schemas.microsoft.com/office/drawing/2014/main" id="{EE6995CC-90A3-414E-8CC5-E3877DE42535}"/>
                </a:ext>
              </a:extLst>
            </p:cNvPr>
            <p:cNvSpPr txBox="1"/>
            <p:nvPr/>
          </p:nvSpPr>
          <p:spPr>
            <a:xfrm>
              <a:off x="576196" y="58248"/>
              <a:ext cx="233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latin typeface="+mn-lt"/>
                  <a:ea typeface="+mn-ea"/>
                  <a:cs typeface="+mn-ea"/>
                  <a:sym typeface="+mn-lt"/>
                </a:rPr>
                <a:t>健壮性考核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F5B6E91-563D-498B-9200-FA08211FBBEC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27B519E-668A-435A-A327-69B3CFD59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843558"/>
            <a:ext cx="5106715" cy="271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2886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74EB20-A54F-4A5A-B2B5-539ABE697A9F}"/>
              </a:ext>
            </a:extLst>
          </p:cNvPr>
          <p:cNvGrpSpPr/>
          <p:nvPr/>
        </p:nvGrpSpPr>
        <p:grpSpPr>
          <a:xfrm>
            <a:off x="323528" y="0"/>
            <a:ext cx="2592288" cy="578162"/>
            <a:chOff x="323528" y="0"/>
            <a:chExt cx="2592288" cy="578162"/>
          </a:xfrm>
        </p:grpSpPr>
        <p:sp>
          <p:nvSpPr>
            <p:cNvPr id="31" name="TextBox 86">
              <a:extLst>
                <a:ext uri="{FF2B5EF4-FFF2-40B4-BE49-F238E27FC236}">
                  <a16:creationId xmlns:a16="http://schemas.microsoft.com/office/drawing/2014/main" id="{EE6995CC-90A3-414E-8CC5-E3877DE42535}"/>
                </a:ext>
              </a:extLst>
            </p:cNvPr>
            <p:cNvSpPr txBox="1"/>
            <p:nvPr/>
          </p:nvSpPr>
          <p:spPr>
            <a:xfrm>
              <a:off x="576196" y="58248"/>
              <a:ext cx="233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latin typeface="+mn-lt"/>
                  <a:ea typeface="+mn-ea"/>
                  <a:cs typeface="+mn-ea"/>
                  <a:sym typeface="+mn-lt"/>
                </a:rPr>
                <a:t>健壮性考核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F5B6E91-563D-498B-9200-FA08211FBBEC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0D5214F-4A2B-4EF1-9127-7844EC733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95686"/>
            <a:ext cx="6299855" cy="6134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6E07BE-56F5-4DC3-B79A-A15A04120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9" y="1039865"/>
            <a:ext cx="6076044" cy="629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70D306-DCA7-4F36-87CB-7D24ED15F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2931790"/>
            <a:ext cx="6440773" cy="6797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8D62F6-C630-4CCD-8827-D7D673D50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66" y="3944095"/>
            <a:ext cx="6266698" cy="62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1831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74EB20-A54F-4A5A-B2B5-539ABE697A9F}"/>
              </a:ext>
            </a:extLst>
          </p:cNvPr>
          <p:cNvGrpSpPr/>
          <p:nvPr/>
        </p:nvGrpSpPr>
        <p:grpSpPr>
          <a:xfrm>
            <a:off x="323528" y="0"/>
            <a:ext cx="2592288" cy="578162"/>
            <a:chOff x="323528" y="0"/>
            <a:chExt cx="2592288" cy="578162"/>
          </a:xfrm>
        </p:grpSpPr>
        <p:sp>
          <p:nvSpPr>
            <p:cNvPr id="31" name="TextBox 86">
              <a:extLst>
                <a:ext uri="{FF2B5EF4-FFF2-40B4-BE49-F238E27FC236}">
                  <a16:creationId xmlns:a16="http://schemas.microsoft.com/office/drawing/2014/main" id="{EE6995CC-90A3-414E-8CC5-E3877DE42535}"/>
                </a:ext>
              </a:extLst>
            </p:cNvPr>
            <p:cNvSpPr txBox="1"/>
            <p:nvPr/>
          </p:nvSpPr>
          <p:spPr>
            <a:xfrm>
              <a:off x="576196" y="58248"/>
              <a:ext cx="233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latin typeface="+mn-lt"/>
                  <a:ea typeface="+mn-ea"/>
                  <a:cs typeface="+mn-ea"/>
                  <a:sym typeface="+mn-lt"/>
                </a:rPr>
                <a:t>完整性考核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F5B6E91-563D-498B-9200-FA08211FBBEC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1AC9B65-AA3C-4C0B-84A0-6B2D885D5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33" y="771550"/>
            <a:ext cx="6421088" cy="3876883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F1F2D03B-8E41-44BC-9C75-415F19CC3375}"/>
              </a:ext>
            </a:extLst>
          </p:cNvPr>
          <p:cNvSpPr/>
          <p:nvPr/>
        </p:nvSpPr>
        <p:spPr>
          <a:xfrm>
            <a:off x="4788024" y="584824"/>
            <a:ext cx="3600400" cy="10940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对一组数据进行人工复核，爬取信息与网站信息无任何差别，信息错误率为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3031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F81E23-B454-4175-A594-A6DC40BA2AF4}"/>
              </a:ext>
            </a:extLst>
          </p:cNvPr>
          <p:cNvSpPr/>
          <p:nvPr/>
        </p:nvSpPr>
        <p:spPr>
          <a:xfrm>
            <a:off x="1277380" y="339502"/>
            <a:ext cx="136815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BEAA63-B873-48A6-B837-18C5A88C8DED}"/>
              </a:ext>
            </a:extLst>
          </p:cNvPr>
          <p:cNvSpPr txBox="1"/>
          <p:nvPr/>
        </p:nvSpPr>
        <p:spPr>
          <a:xfrm>
            <a:off x="2051720" y="1040998"/>
            <a:ext cx="6658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目</a:t>
            </a:r>
            <a:endParaRPr lang="zh-CN" altLang="en-US" sz="48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20259D-730E-4D6A-B6DA-A1B36FDD96A9}"/>
              </a:ext>
            </a:extLst>
          </p:cNvPr>
          <p:cNvSpPr txBox="1"/>
          <p:nvPr/>
        </p:nvSpPr>
        <p:spPr>
          <a:xfrm>
            <a:off x="2051720" y="1839200"/>
            <a:ext cx="6658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录</a:t>
            </a:r>
            <a:endParaRPr lang="zh-CN" altLang="en-US" sz="48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C12210E-9B4B-4D62-A69E-D8D119C606C5}"/>
              </a:ext>
            </a:extLst>
          </p:cNvPr>
          <p:cNvCxnSpPr/>
          <p:nvPr/>
        </p:nvCxnSpPr>
        <p:spPr>
          <a:xfrm>
            <a:off x="1835696" y="1131590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2D5ED9A-3CBD-415F-80C5-68DD2AFC53B8}"/>
              </a:ext>
            </a:extLst>
          </p:cNvPr>
          <p:cNvSpPr txBox="1"/>
          <p:nvPr/>
        </p:nvSpPr>
        <p:spPr>
          <a:xfrm>
            <a:off x="1311895" y="1133872"/>
            <a:ext cx="307777" cy="1828197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20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0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DA124711-A6D1-416F-9DC9-B9FF111E038E}"/>
              </a:ext>
            </a:extLst>
          </p:cNvPr>
          <p:cNvSpPr/>
          <p:nvPr/>
        </p:nvSpPr>
        <p:spPr>
          <a:xfrm flipH="1">
            <a:off x="1007772" y="339502"/>
            <a:ext cx="269607" cy="766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5521C84-2BB1-4D85-9B42-8FBB59D87F0F}"/>
              </a:ext>
            </a:extLst>
          </p:cNvPr>
          <p:cNvGrpSpPr/>
          <p:nvPr/>
        </p:nvGrpSpPr>
        <p:grpSpPr>
          <a:xfrm>
            <a:off x="4499992" y="1131590"/>
            <a:ext cx="2448271" cy="504056"/>
            <a:chOff x="4499992" y="1131590"/>
            <a:chExt cx="2448271" cy="504056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F77615D-E770-401E-BB22-64DF9FAEC84B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C521551-4A8D-459B-A33B-17FA766B2BA4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E21EA05-48BE-42FA-B3BF-D2FEB3F4E3EF}"/>
                </a:ext>
              </a:extLst>
            </p:cNvPr>
            <p:cNvSpPr txBox="1"/>
            <p:nvPr/>
          </p:nvSpPr>
          <p:spPr>
            <a:xfrm>
              <a:off x="5292080" y="1131590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项目介绍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907C336-DD27-4542-A245-6B5B41609BE4}"/>
              </a:ext>
            </a:extLst>
          </p:cNvPr>
          <p:cNvGrpSpPr/>
          <p:nvPr/>
        </p:nvGrpSpPr>
        <p:grpSpPr>
          <a:xfrm>
            <a:off x="4499992" y="1840862"/>
            <a:ext cx="2448271" cy="504056"/>
            <a:chOff x="4499992" y="1131590"/>
            <a:chExt cx="2448271" cy="504056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9C0603F8-A941-489E-90CF-6B971B249345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BE318FC-A0CF-491C-AAC3-2A51935F97CC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4D3EC1B-B5E4-4C37-8F75-941735E349B1}"/>
                </a:ext>
              </a:extLst>
            </p:cNvPr>
            <p:cNvSpPr txBox="1"/>
            <p:nvPr/>
          </p:nvSpPr>
          <p:spPr>
            <a:xfrm>
              <a:off x="5292080" y="1131590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成员分工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27BD4BF-1E40-4FFC-AC9E-68DDD59FD732}"/>
              </a:ext>
            </a:extLst>
          </p:cNvPr>
          <p:cNvGrpSpPr/>
          <p:nvPr/>
        </p:nvGrpSpPr>
        <p:grpSpPr>
          <a:xfrm>
            <a:off x="4499992" y="2550134"/>
            <a:ext cx="2448271" cy="504056"/>
            <a:chOff x="4499992" y="1131590"/>
            <a:chExt cx="2448271" cy="504056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87726C-23D5-4C92-99F8-144F3C845C15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C19FFAE-EF1E-4E62-A6FC-95846FD7825D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9F4F5F7-13C1-46EA-8614-C782DCBB5E23}"/>
                </a:ext>
              </a:extLst>
            </p:cNvPr>
            <p:cNvSpPr txBox="1"/>
            <p:nvPr/>
          </p:nvSpPr>
          <p:spPr>
            <a:xfrm>
              <a:off x="5292080" y="1131590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模块设计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DCEED8B-6318-4C8E-B629-8202C1EA544A}"/>
              </a:ext>
            </a:extLst>
          </p:cNvPr>
          <p:cNvGrpSpPr/>
          <p:nvPr/>
        </p:nvGrpSpPr>
        <p:grpSpPr>
          <a:xfrm>
            <a:off x="4499992" y="3259406"/>
            <a:ext cx="2448271" cy="504056"/>
            <a:chOff x="4499992" y="1131590"/>
            <a:chExt cx="2448271" cy="504056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974DF1B-9B49-4DDE-A2AC-24A1F1F00963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19F2755-2E53-4936-9A36-A10BFF1B64F8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3053A24-427A-4186-94F7-05BEBBB20C09}"/>
                </a:ext>
              </a:extLst>
            </p:cNvPr>
            <p:cNvSpPr txBox="1"/>
            <p:nvPr/>
          </p:nvSpPr>
          <p:spPr>
            <a:xfrm>
              <a:off x="5292080" y="1131590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测试结果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96524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74EB20-A54F-4A5A-B2B5-539ABE697A9F}"/>
              </a:ext>
            </a:extLst>
          </p:cNvPr>
          <p:cNvGrpSpPr/>
          <p:nvPr/>
        </p:nvGrpSpPr>
        <p:grpSpPr>
          <a:xfrm>
            <a:off x="323528" y="0"/>
            <a:ext cx="2592288" cy="578162"/>
            <a:chOff x="323528" y="0"/>
            <a:chExt cx="2592288" cy="578162"/>
          </a:xfrm>
        </p:grpSpPr>
        <p:sp>
          <p:nvSpPr>
            <p:cNvPr id="31" name="TextBox 86">
              <a:extLst>
                <a:ext uri="{FF2B5EF4-FFF2-40B4-BE49-F238E27FC236}">
                  <a16:creationId xmlns:a16="http://schemas.microsoft.com/office/drawing/2014/main" id="{EE6995CC-90A3-414E-8CC5-E3877DE42535}"/>
                </a:ext>
              </a:extLst>
            </p:cNvPr>
            <p:cNvSpPr txBox="1"/>
            <p:nvPr/>
          </p:nvSpPr>
          <p:spPr>
            <a:xfrm>
              <a:off x="576196" y="58248"/>
              <a:ext cx="233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latin typeface="+mn-lt"/>
                  <a:ea typeface="+mn-ea"/>
                  <a:cs typeface="+mn-ea"/>
                  <a:sym typeface="+mn-lt"/>
                </a:rPr>
                <a:t>爬取效率考核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F5B6E91-563D-498B-9200-FA08211FBBEC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1F2D03B-8E41-44BC-9C75-415F19CC3375}"/>
              </a:ext>
            </a:extLst>
          </p:cNvPr>
          <p:cNvSpPr/>
          <p:nvPr/>
        </p:nvSpPr>
        <p:spPr>
          <a:xfrm>
            <a:off x="1349642" y="1239602"/>
            <a:ext cx="6444716" cy="26642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由于网站会对</a:t>
            </a:r>
            <a:r>
              <a:rPr lang="en-US" altLang="zh-CN" sz="2400" dirty="0">
                <a:solidFill>
                  <a:schemeClr val="tx1"/>
                </a:solidFill>
              </a:rPr>
              <a:t>IP</a:t>
            </a:r>
            <a:r>
              <a:rPr lang="zh-CN" altLang="en-US" sz="2400" dirty="0">
                <a:solidFill>
                  <a:schemeClr val="tx1"/>
                </a:solidFill>
              </a:rPr>
              <a:t>进行封禁，效率取平均值。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根据实时性测试的结果，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秒多爬取</a:t>
            </a:r>
            <a:r>
              <a:rPr lang="en-US" altLang="zh-CN" sz="2400" dirty="0">
                <a:solidFill>
                  <a:schemeClr val="tx1"/>
                </a:solidFill>
              </a:rPr>
              <a:t>26</a:t>
            </a:r>
            <a:r>
              <a:rPr lang="zh-CN" altLang="en-US" sz="2400" dirty="0">
                <a:solidFill>
                  <a:schemeClr val="tx1"/>
                </a:solidFill>
              </a:rPr>
              <a:t>条，取时间为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秒，若爬虫不间断执行，能够达到</a:t>
            </a:r>
            <a:r>
              <a:rPr lang="en-US" altLang="zh-CN" sz="2400" dirty="0">
                <a:solidFill>
                  <a:schemeClr val="tx1"/>
                </a:solidFill>
              </a:rPr>
              <a:t>56</a:t>
            </a:r>
            <a:r>
              <a:rPr lang="zh-CN" altLang="en-US" sz="2400" dirty="0">
                <a:solidFill>
                  <a:schemeClr val="tx1"/>
                </a:solidFill>
              </a:rPr>
              <a:t>万条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天的搜索速度。</a:t>
            </a:r>
          </a:p>
        </p:txBody>
      </p:sp>
    </p:spTree>
    <p:extLst>
      <p:ext uri="{BB962C8B-B14F-4D97-AF65-F5344CB8AC3E}">
        <p14:creationId xmlns:p14="http://schemas.microsoft.com/office/powerpoint/2010/main" val="2559997183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63816B0-01B2-4BD4-BCE1-123E15F266FA}"/>
              </a:ext>
            </a:extLst>
          </p:cNvPr>
          <p:cNvGrpSpPr/>
          <p:nvPr/>
        </p:nvGrpSpPr>
        <p:grpSpPr>
          <a:xfrm>
            <a:off x="7884368" y="627534"/>
            <a:ext cx="504056" cy="360040"/>
            <a:chOff x="7596336" y="740307"/>
            <a:chExt cx="504056" cy="36004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1187E59-9576-4D61-9C23-7079E8325C25}"/>
                </a:ext>
              </a:extLst>
            </p:cNvPr>
            <p:cNvCxnSpPr/>
            <p:nvPr/>
          </p:nvCxnSpPr>
          <p:spPr>
            <a:xfrm>
              <a:off x="7596336" y="915566"/>
              <a:ext cx="5040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DD233BD-3DE3-4306-A347-6E1DA41C8334}"/>
                </a:ext>
              </a:extLst>
            </p:cNvPr>
            <p:cNvCxnSpPr/>
            <p:nvPr/>
          </p:nvCxnSpPr>
          <p:spPr>
            <a:xfrm flipV="1">
              <a:off x="7956376" y="740307"/>
              <a:ext cx="0" cy="360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407" y="2088394"/>
            <a:ext cx="305518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zh-CN" altLang="en-US" sz="36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411760" y="2713033"/>
            <a:ext cx="4320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THANKS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3148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A1C8C7D-5549-4319-962D-C7ED832D2642}"/>
              </a:ext>
            </a:extLst>
          </p:cNvPr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B592E88-3047-49E6-82A2-9B73D270B837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DF5622F-CF77-4901-914C-F1B464E26CE6}"/>
                </a:ext>
              </a:extLst>
            </p:cNvPr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1</a:t>
              </a:r>
              <a:endParaRPr lang="zh-CN" altLang="en-US" sz="13800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E7FE15F-68A8-47E7-A726-FE68DA345626}"/>
              </a:ext>
            </a:extLst>
          </p:cNvPr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</a:p>
        </p:txBody>
      </p:sp>
    </p:spTree>
    <p:extLst>
      <p:ext uri="{BB962C8B-B14F-4D97-AF65-F5344CB8AC3E}">
        <p14:creationId xmlns:p14="http://schemas.microsoft.com/office/powerpoint/2010/main" val="176303569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1600" y="289080"/>
            <a:ext cx="7596204" cy="1209429"/>
            <a:chOff x="4584120" y="1336741"/>
            <a:chExt cx="4338638" cy="1209429"/>
          </a:xfrm>
        </p:grpSpPr>
        <p:sp>
          <p:nvSpPr>
            <p:cNvPr id="5" name="矩形 4"/>
            <p:cNvSpPr/>
            <p:nvPr/>
          </p:nvSpPr>
          <p:spPr bwMode="auto">
            <a:xfrm>
              <a:off x="4584120" y="1336741"/>
              <a:ext cx="4338638" cy="1209429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文本框 21"/>
            <p:cNvSpPr txBox="1"/>
            <p:nvPr/>
          </p:nvSpPr>
          <p:spPr>
            <a:xfrm>
              <a:off x="4748632" y="1459171"/>
              <a:ext cx="3997950" cy="854247"/>
            </a:xfrm>
            <a:prstGeom prst="rect">
              <a:avLst/>
            </a:prstGeom>
            <a:noFill/>
          </p:spPr>
          <p:txBody>
            <a:bodyPr wrap="square" lIns="72000" tIns="72000" rIns="72000" bIns="7200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通过关键字作为搜索条件将案件信息的内容按照</a:t>
              </a:r>
              <a:r>
                <a:rPr lang="en-US" altLang="zh-CN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json</a:t>
              </a:r>
              <a:r>
                <a:rPr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格式存到数据库或文件中</a:t>
              </a: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。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91B15B32-D5A7-4EB2-902A-4703504BB2EE}"/>
              </a:ext>
            </a:extLst>
          </p:cNvPr>
          <p:cNvSpPr/>
          <p:nvPr/>
        </p:nvSpPr>
        <p:spPr>
          <a:xfrm>
            <a:off x="323528" y="0"/>
            <a:ext cx="216024" cy="57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093FDD9-419B-43AB-AD88-C4A26CBDF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2" y="1707654"/>
            <a:ext cx="6651396" cy="289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160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A1C8C7D-5549-4319-962D-C7ED832D2642}"/>
              </a:ext>
            </a:extLst>
          </p:cNvPr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B592E88-3047-49E6-82A2-9B73D270B837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DF5622F-CF77-4901-914C-F1B464E26CE6}"/>
                </a:ext>
              </a:extLst>
            </p:cNvPr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2</a:t>
              </a:r>
              <a:endParaRPr lang="zh-CN" altLang="en-US" sz="13800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E7FE15F-68A8-47E7-A726-FE68DA345626}"/>
              </a:ext>
            </a:extLst>
          </p:cNvPr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成员分工</a:t>
            </a:r>
          </a:p>
        </p:txBody>
      </p:sp>
    </p:spTree>
    <p:extLst>
      <p:ext uri="{BB962C8B-B14F-4D97-AF65-F5344CB8AC3E}">
        <p14:creationId xmlns:p14="http://schemas.microsoft.com/office/powerpoint/2010/main" val="325325020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6"/>
          <p:cNvGrpSpPr/>
          <p:nvPr/>
        </p:nvGrpSpPr>
        <p:grpSpPr>
          <a:xfrm>
            <a:off x="3347691" y="1718155"/>
            <a:ext cx="2453525" cy="2138573"/>
            <a:chOff x="4463233" y="1047093"/>
            <a:chExt cx="3271367" cy="2851430"/>
          </a:xfrm>
        </p:grpSpPr>
        <p:sp>
          <p:nvSpPr>
            <p:cNvPr id="45" name="Freeform: Shape 27"/>
            <p:cNvSpPr>
              <a:spLocks/>
            </p:cNvSpPr>
            <p:nvPr/>
          </p:nvSpPr>
          <p:spPr bwMode="auto">
            <a:xfrm>
              <a:off x="7418351" y="2972240"/>
              <a:ext cx="254036" cy="176270"/>
            </a:xfrm>
            <a:custGeom>
              <a:avLst/>
              <a:gdLst>
                <a:gd name="T0" fmla="*/ 20 w 140"/>
                <a:gd name="T1" fmla="*/ 23 h 98"/>
                <a:gd name="T2" fmla="*/ 62 w 140"/>
                <a:gd name="T3" fmla="*/ 56 h 98"/>
                <a:gd name="T4" fmla="*/ 67 w 140"/>
                <a:gd name="T5" fmla="*/ 53 h 98"/>
                <a:gd name="T6" fmla="*/ 90 w 140"/>
                <a:gd name="T7" fmla="*/ 12 h 98"/>
                <a:gd name="T8" fmla="*/ 101 w 140"/>
                <a:gd name="T9" fmla="*/ 2 h 98"/>
                <a:gd name="T10" fmla="*/ 107 w 140"/>
                <a:gd name="T11" fmla="*/ 22 h 98"/>
                <a:gd name="T12" fmla="*/ 107 w 140"/>
                <a:gd name="T13" fmla="*/ 22 h 98"/>
                <a:gd name="T14" fmla="*/ 106 w 140"/>
                <a:gd name="T15" fmla="*/ 25 h 98"/>
                <a:gd name="T16" fmla="*/ 105 w 140"/>
                <a:gd name="T17" fmla="*/ 26 h 98"/>
                <a:gd name="T18" fmla="*/ 98 w 140"/>
                <a:gd name="T19" fmla="*/ 42 h 98"/>
                <a:gd name="T20" fmla="*/ 124 w 140"/>
                <a:gd name="T21" fmla="*/ 23 h 98"/>
                <a:gd name="T22" fmla="*/ 134 w 140"/>
                <a:gd name="T23" fmla="*/ 33 h 98"/>
                <a:gd name="T24" fmla="*/ 95 w 140"/>
                <a:gd name="T25" fmla="*/ 75 h 98"/>
                <a:gd name="T26" fmla="*/ 9 w 140"/>
                <a:gd name="T27" fmla="*/ 69 h 98"/>
                <a:gd name="T28" fmla="*/ 20 w 140"/>
                <a:gd name="T29" fmla="*/ 2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98">
                  <a:moveTo>
                    <a:pt x="20" y="23"/>
                  </a:moveTo>
                  <a:cubicBezTo>
                    <a:pt x="20" y="23"/>
                    <a:pt x="51" y="59"/>
                    <a:pt x="62" y="56"/>
                  </a:cubicBezTo>
                  <a:cubicBezTo>
                    <a:pt x="64" y="56"/>
                    <a:pt x="65" y="55"/>
                    <a:pt x="67" y="53"/>
                  </a:cubicBezTo>
                  <a:cubicBezTo>
                    <a:pt x="67" y="53"/>
                    <a:pt x="88" y="16"/>
                    <a:pt x="90" y="12"/>
                  </a:cubicBezTo>
                  <a:cubicBezTo>
                    <a:pt x="93" y="6"/>
                    <a:pt x="97" y="0"/>
                    <a:pt x="101" y="2"/>
                  </a:cubicBezTo>
                  <a:cubicBezTo>
                    <a:pt x="101" y="2"/>
                    <a:pt x="115" y="4"/>
                    <a:pt x="107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3"/>
                    <a:pt x="106" y="24"/>
                    <a:pt x="106" y="25"/>
                  </a:cubicBezTo>
                  <a:cubicBezTo>
                    <a:pt x="105" y="25"/>
                    <a:pt x="105" y="26"/>
                    <a:pt x="105" y="26"/>
                  </a:cubicBezTo>
                  <a:cubicBezTo>
                    <a:pt x="102" y="33"/>
                    <a:pt x="100" y="38"/>
                    <a:pt x="98" y="42"/>
                  </a:cubicBezTo>
                  <a:cubicBezTo>
                    <a:pt x="101" y="40"/>
                    <a:pt x="118" y="22"/>
                    <a:pt x="124" y="23"/>
                  </a:cubicBezTo>
                  <a:cubicBezTo>
                    <a:pt x="124" y="23"/>
                    <a:pt x="140" y="24"/>
                    <a:pt x="134" y="33"/>
                  </a:cubicBezTo>
                  <a:cubicBezTo>
                    <a:pt x="129" y="42"/>
                    <a:pt x="95" y="75"/>
                    <a:pt x="95" y="75"/>
                  </a:cubicBezTo>
                  <a:cubicBezTo>
                    <a:pt x="95" y="75"/>
                    <a:pt x="19" y="98"/>
                    <a:pt x="9" y="69"/>
                  </a:cubicBezTo>
                  <a:cubicBezTo>
                    <a:pt x="0" y="40"/>
                    <a:pt x="20" y="23"/>
                    <a:pt x="20" y="23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Freeform: Shape 28"/>
            <p:cNvSpPr>
              <a:spLocks/>
            </p:cNvSpPr>
            <p:nvPr/>
          </p:nvSpPr>
          <p:spPr bwMode="auto">
            <a:xfrm>
              <a:off x="7214431" y="2880648"/>
              <a:ext cx="520169" cy="338715"/>
            </a:xfrm>
            <a:custGeom>
              <a:avLst/>
              <a:gdLst>
                <a:gd name="T0" fmla="*/ 244 w 288"/>
                <a:gd name="T1" fmla="*/ 139 h 187"/>
                <a:gd name="T2" fmla="*/ 286 w 288"/>
                <a:gd name="T3" fmla="*/ 127 h 187"/>
                <a:gd name="T4" fmla="*/ 270 w 288"/>
                <a:gd name="T5" fmla="*/ 112 h 187"/>
                <a:gd name="T6" fmla="*/ 163 w 288"/>
                <a:gd name="T7" fmla="*/ 121 h 187"/>
                <a:gd name="T8" fmla="*/ 143 w 288"/>
                <a:gd name="T9" fmla="*/ 71 h 187"/>
                <a:gd name="T10" fmla="*/ 162 w 288"/>
                <a:gd name="T11" fmla="*/ 4 h 187"/>
                <a:gd name="T12" fmla="*/ 145 w 288"/>
                <a:gd name="T13" fmla="*/ 14 h 187"/>
                <a:gd name="T14" fmla="*/ 77 w 288"/>
                <a:gd name="T15" fmla="*/ 86 h 187"/>
                <a:gd name="T16" fmla="*/ 55 w 288"/>
                <a:gd name="T17" fmla="*/ 83 h 187"/>
                <a:gd name="T18" fmla="*/ 0 w 288"/>
                <a:gd name="T19" fmla="*/ 143 h 187"/>
                <a:gd name="T20" fmla="*/ 74 w 288"/>
                <a:gd name="T21" fmla="*/ 183 h 187"/>
                <a:gd name="T22" fmla="*/ 244 w 288"/>
                <a:gd name="T23" fmla="*/ 13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187">
                  <a:moveTo>
                    <a:pt x="244" y="139"/>
                  </a:moveTo>
                  <a:cubicBezTo>
                    <a:pt x="286" y="127"/>
                    <a:pt x="286" y="127"/>
                    <a:pt x="286" y="127"/>
                  </a:cubicBezTo>
                  <a:cubicBezTo>
                    <a:pt x="286" y="127"/>
                    <a:pt x="288" y="111"/>
                    <a:pt x="270" y="112"/>
                  </a:cubicBezTo>
                  <a:cubicBezTo>
                    <a:pt x="251" y="114"/>
                    <a:pt x="172" y="127"/>
                    <a:pt x="163" y="121"/>
                  </a:cubicBezTo>
                  <a:cubicBezTo>
                    <a:pt x="154" y="116"/>
                    <a:pt x="133" y="89"/>
                    <a:pt x="143" y="71"/>
                  </a:cubicBezTo>
                  <a:cubicBezTo>
                    <a:pt x="154" y="52"/>
                    <a:pt x="183" y="21"/>
                    <a:pt x="162" y="4"/>
                  </a:cubicBezTo>
                  <a:cubicBezTo>
                    <a:pt x="162" y="4"/>
                    <a:pt x="154" y="0"/>
                    <a:pt x="145" y="14"/>
                  </a:cubicBezTo>
                  <a:cubicBezTo>
                    <a:pt x="136" y="29"/>
                    <a:pt x="90" y="85"/>
                    <a:pt x="77" y="86"/>
                  </a:cubicBezTo>
                  <a:cubicBezTo>
                    <a:pt x="64" y="87"/>
                    <a:pt x="55" y="83"/>
                    <a:pt x="55" y="8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40" y="187"/>
                    <a:pt x="74" y="183"/>
                  </a:cubicBezTo>
                  <a:cubicBezTo>
                    <a:pt x="107" y="179"/>
                    <a:pt x="244" y="139"/>
                    <a:pt x="244" y="139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Freeform: Shape 29"/>
            <p:cNvSpPr>
              <a:spLocks/>
            </p:cNvSpPr>
            <p:nvPr/>
          </p:nvSpPr>
          <p:spPr bwMode="auto">
            <a:xfrm>
              <a:off x="5944249" y="1753901"/>
              <a:ext cx="309336" cy="235027"/>
            </a:xfrm>
            <a:custGeom>
              <a:avLst/>
              <a:gdLst>
                <a:gd name="T0" fmla="*/ 0 w 179"/>
                <a:gd name="T1" fmla="*/ 0 h 136"/>
                <a:gd name="T2" fmla="*/ 0 w 179"/>
                <a:gd name="T3" fmla="*/ 79 h 136"/>
                <a:gd name="T4" fmla="*/ 87 w 179"/>
                <a:gd name="T5" fmla="*/ 136 h 136"/>
                <a:gd name="T6" fmla="*/ 179 w 179"/>
                <a:gd name="T7" fmla="*/ 79 h 136"/>
                <a:gd name="T8" fmla="*/ 179 w 179"/>
                <a:gd name="T9" fmla="*/ 0 h 136"/>
                <a:gd name="T10" fmla="*/ 0 w 179"/>
                <a:gd name="T1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6">
                  <a:moveTo>
                    <a:pt x="0" y="0"/>
                  </a:moveTo>
                  <a:lnTo>
                    <a:pt x="0" y="79"/>
                  </a:lnTo>
                  <a:lnTo>
                    <a:pt x="87" y="136"/>
                  </a:lnTo>
                  <a:lnTo>
                    <a:pt x="179" y="79"/>
                  </a:lnTo>
                  <a:lnTo>
                    <a:pt x="1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Freeform: Shape 30"/>
            <p:cNvSpPr>
              <a:spLocks/>
            </p:cNvSpPr>
            <p:nvPr/>
          </p:nvSpPr>
          <p:spPr bwMode="auto">
            <a:xfrm>
              <a:off x="5944249" y="1753901"/>
              <a:ext cx="309336" cy="235027"/>
            </a:xfrm>
            <a:custGeom>
              <a:avLst/>
              <a:gdLst>
                <a:gd name="T0" fmla="*/ 0 w 179"/>
                <a:gd name="T1" fmla="*/ 0 h 136"/>
                <a:gd name="T2" fmla="*/ 0 w 179"/>
                <a:gd name="T3" fmla="*/ 79 h 136"/>
                <a:gd name="T4" fmla="*/ 87 w 179"/>
                <a:gd name="T5" fmla="*/ 136 h 136"/>
                <a:gd name="T6" fmla="*/ 179 w 179"/>
                <a:gd name="T7" fmla="*/ 79 h 136"/>
                <a:gd name="T8" fmla="*/ 179 w 179"/>
                <a:gd name="T9" fmla="*/ 0 h 136"/>
                <a:gd name="T10" fmla="*/ 0 w 179"/>
                <a:gd name="T1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6">
                  <a:moveTo>
                    <a:pt x="0" y="0"/>
                  </a:moveTo>
                  <a:lnTo>
                    <a:pt x="0" y="79"/>
                  </a:lnTo>
                  <a:lnTo>
                    <a:pt x="87" y="136"/>
                  </a:lnTo>
                  <a:lnTo>
                    <a:pt x="179" y="79"/>
                  </a:lnTo>
                  <a:lnTo>
                    <a:pt x="1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Freeform: Shape 31"/>
            <p:cNvSpPr>
              <a:spLocks/>
            </p:cNvSpPr>
            <p:nvPr/>
          </p:nvSpPr>
          <p:spPr bwMode="auto">
            <a:xfrm>
              <a:off x="5944249" y="1753901"/>
              <a:ext cx="309336" cy="190095"/>
            </a:xfrm>
            <a:custGeom>
              <a:avLst/>
              <a:gdLst>
                <a:gd name="T0" fmla="*/ 0 w 179"/>
                <a:gd name="T1" fmla="*/ 0 h 110"/>
                <a:gd name="T2" fmla="*/ 0 w 179"/>
                <a:gd name="T3" fmla="*/ 79 h 110"/>
                <a:gd name="T4" fmla="*/ 49 w 179"/>
                <a:gd name="T5" fmla="*/ 110 h 110"/>
                <a:gd name="T6" fmla="*/ 179 w 179"/>
                <a:gd name="T7" fmla="*/ 30 h 110"/>
                <a:gd name="T8" fmla="*/ 179 w 179"/>
                <a:gd name="T9" fmla="*/ 0 h 110"/>
                <a:gd name="T10" fmla="*/ 0 w 179"/>
                <a:gd name="T1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10">
                  <a:moveTo>
                    <a:pt x="0" y="0"/>
                  </a:moveTo>
                  <a:lnTo>
                    <a:pt x="0" y="79"/>
                  </a:lnTo>
                  <a:lnTo>
                    <a:pt x="49" y="110"/>
                  </a:lnTo>
                  <a:lnTo>
                    <a:pt x="179" y="30"/>
                  </a:lnTo>
                  <a:lnTo>
                    <a:pt x="1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Freeform: Shape 32"/>
            <p:cNvSpPr>
              <a:spLocks/>
            </p:cNvSpPr>
            <p:nvPr/>
          </p:nvSpPr>
          <p:spPr bwMode="auto">
            <a:xfrm>
              <a:off x="5790444" y="1140413"/>
              <a:ext cx="616945" cy="729275"/>
            </a:xfrm>
            <a:custGeom>
              <a:avLst/>
              <a:gdLst>
                <a:gd name="T0" fmla="*/ 320 w 340"/>
                <a:gd name="T1" fmla="*/ 172 h 403"/>
                <a:gd name="T2" fmla="*/ 303 w 340"/>
                <a:gd name="T3" fmla="*/ 174 h 403"/>
                <a:gd name="T4" fmla="*/ 170 w 340"/>
                <a:gd name="T5" fmla="*/ 0 h 403"/>
                <a:gd name="T6" fmla="*/ 37 w 340"/>
                <a:gd name="T7" fmla="*/ 174 h 403"/>
                <a:gd name="T8" fmla="*/ 20 w 340"/>
                <a:gd name="T9" fmla="*/ 172 h 403"/>
                <a:gd name="T10" fmla="*/ 49 w 340"/>
                <a:gd name="T11" fmla="*/ 266 h 403"/>
                <a:gd name="T12" fmla="*/ 93 w 340"/>
                <a:gd name="T13" fmla="*/ 359 h 403"/>
                <a:gd name="T14" fmla="*/ 170 w 340"/>
                <a:gd name="T15" fmla="*/ 403 h 403"/>
                <a:gd name="T16" fmla="*/ 249 w 340"/>
                <a:gd name="T17" fmla="*/ 353 h 403"/>
                <a:gd name="T18" fmla="*/ 291 w 340"/>
                <a:gd name="T19" fmla="*/ 266 h 403"/>
                <a:gd name="T20" fmla="*/ 320 w 340"/>
                <a:gd name="T21" fmla="*/ 17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0" h="403">
                  <a:moveTo>
                    <a:pt x="320" y="172"/>
                  </a:moveTo>
                  <a:cubicBezTo>
                    <a:pt x="320" y="172"/>
                    <a:pt x="309" y="158"/>
                    <a:pt x="303" y="174"/>
                  </a:cubicBezTo>
                  <a:cubicBezTo>
                    <a:pt x="303" y="174"/>
                    <a:pt x="340" y="0"/>
                    <a:pt x="170" y="0"/>
                  </a:cubicBezTo>
                  <a:cubicBezTo>
                    <a:pt x="0" y="0"/>
                    <a:pt x="37" y="174"/>
                    <a:pt x="37" y="174"/>
                  </a:cubicBezTo>
                  <a:cubicBezTo>
                    <a:pt x="31" y="158"/>
                    <a:pt x="20" y="172"/>
                    <a:pt x="20" y="172"/>
                  </a:cubicBezTo>
                  <a:cubicBezTo>
                    <a:pt x="10" y="259"/>
                    <a:pt x="49" y="266"/>
                    <a:pt x="49" y="266"/>
                  </a:cubicBezTo>
                  <a:cubicBezTo>
                    <a:pt x="49" y="266"/>
                    <a:pt x="49" y="314"/>
                    <a:pt x="93" y="359"/>
                  </a:cubicBezTo>
                  <a:cubicBezTo>
                    <a:pt x="137" y="403"/>
                    <a:pt x="170" y="403"/>
                    <a:pt x="170" y="403"/>
                  </a:cubicBezTo>
                  <a:cubicBezTo>
                    <a:pt x="170" y="403"/>
                    <a:pt x="205" y="397"/>
                    <a:pt x="249" y="353"/>
                  </a:cubicBezTo>
                  <a:cubicBezTo>
                    <a:pt x="293" y="309"/>
                    <a:pt x="291" y="266"/>
                    <a:pt x="291" y="266"/>
                  </a:cubicBezTo>
                  <a:cubicBezTo>
                    <a:pt x="291" y="266"/>
                    <a:pt x="330" y="259"/>
                    <a:pt x="320" y="17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Freeform: Shape 33"/>
            <p:cNvSpPr>
              <a:spLocks/>
            </p:cNvSpPr>
            <p:nvPr/>
          </p:nvSpPr>
          <p:spPr bwMode="auto">
            <a:xfrm>
              <a:off x="4613582" y="2398498"/>
              <a:ext cx="509801" cy="260950"/>
            </a:xfrm>
            <a:custGeom>
              <a:avLst/>
              <a:gdLst>
                <a:gd name="T0" fmla="*/ 110 w 282"/>
                <a:gd name="T1" fmla="*/ 1 h 144"/>
                <a:gd name="T2" fmla="*/ 179 w 282"/>
                <a:gd name="T3" fmla="*/ 21 h 144"/>
                <a:gd name="T4" fmla="*/ 239 w 282"/>
                <a:gd name="T5" fmla="*/ 46 h 144"/>
                <a:gd name="T6" fmla="*/ 256 w 282"/>
                <a:gd name="T7" fmla="*/ 68 h 144"/>
                <a:gd name="T8" fmla="*/ 282 w 282"/>
                <a:gd name="T9" fmla="*/ 88 h 144"/>
                <a:gd name="T10" fmla="*/ 223 w 282"/>
                <a:gd name="T11" fmla="*/ 144 h 144"/>
                <a:gd name="T12" fmla="*/ 196 w 282"/>
                <a:gd name="T13" fmla="*/ 129 h 144"/>
                <a:gd name="T14" fmla="*/ 83 w 282"/>
                <a:gd name="T15" fmla="*/ 102 h 144"/>
                <a:gd name="T16" fmla="*/ 1 w 282"/>
                <a:gd name="T17" fmla="*/ 10 h 144"/>
                <a:gd name="T18" fmla="*/ 4 w 282"/>
                <a:gd name="T19" fmla="*/ 1 h 144"/>
                <a:gd name="T20" fmla="*/ 34 w 282"/>
                <a:gd name="T21" fmla="*/ 16 h 144"/>
                <a:gd name="T22" fmla="*/ 80 w 282"/>
                <a:gd name="T23" fmla="*/ 62 h 144"/>
                <a:gd name="T24" fmla="*/ 35 w 282"/>
                <a:gd name="T25" fmla="*/ 10 h 144"/>
                <a:gd name="T26" fmla="*/ 35 w 282"/>
                <a:gd name="T27" fmla="*/ 1 h 144"/>
                <a:gd name="T28" fmla="*/ 66 w 282"/>
                <a:gd name="T29" fmla="*/ 15 h 144"/>
                <a:gd name="T30" fmla="*/ 146 w 282"/>
                <a:gd name="T31" fmla="*/ 67 h 144"/>
                <a:gd name="T32" fmla="*/ 162 w 282"/>
                <a:gd name="T33" fmla="*/ 45 h 144"/>
                <a:gd name="T34" fmla="*/ 127 w 282"/>
                <a:gd name="T35" fmla="*/ 36 h 144"/>
                <a:gd name="T36" fmla="*/ 110 w 282"/>
                <a:gd name="T37" fmla="*/ 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2" h="144">
                  <a:moveTo>
                    <a:pt x="110" y="1"/>
                  </a:moveTo>
                  <a:cubicBezTo>
                    <a:pt x="110" y="1"/>
                    <a:pt x="165" y="19"/>
                    <a:pt x="179" y="21"/>
                  </a:cubicBezTo>
                  <a:cubicBezTo>
                    <a:pt x="193" y="23"/>
                    <a:pt x="223" y="27"/>
                    <a:pt x="239" y="46"/>
                  </a:cubicBezTo>
                  <a:cubicBezTo>
                    <a:pt x="256" y="64"/>
                    <a:pt x="250" y="63"/>
                    <a:pt x="256" y="68"/>
                  </a:cubicBezTo>
                  <a:cubicBezTo>
                    <a:pt x="262" y="72"/>
                    <a:pt x="282" y="88"/>
                    <a:pt x="282" y="88"/>
                  </a:cubicBezTo>
                  <a:cubicBezTo>
                    <a:pt x="223" y="144"/>
                    <a:pt x="223" y="144"/>
                    <a:pt x="223" y="144"/>
                  </a:cubicBezTo>
                  <a:cubicBezTo>
                    <a:pt x="223" y="144"/>
                    <a:pt x="203" y="131"/>
                    <a:pt x="196" y="129"/>
                  </a:cubicBezTo>
                  <a:cubicBezTo>
                    <a:pt x="189" y="127"/>
                    <a:pt x="91" y="108"/>
                    <a:pt x="83" y="102"/>
                  </a:cubicBezTo>
                  <a:cubicBezTo>
                    <a:pt x="75" y="97"/>
                    <a:pt x="2" y="13"/>
                    <a:pt x="1" y="10"/>
                  </a:cubicBezTo>
                  <a:cubicBezTo>
                    <a:pt x="0" y="7"/>
                    <a:pt x="1" y="2"/>
                    <a:pt x="4" y="1"/>
                  </a:cubicBezTo>
                  <a:cubicBezTo>
                    <a:pt x="7" y="1"/>
                    <a:pt x="20" y="0"/>
                    <a:pt x="34" y="16"/>
                  </a:cubicBezTo>
                  <a:cubicBezTo>
                    <a:pt x="47" y="32"/>
                    <a:pt x="80" y="62"/>
                    <a:pt x="80" y="62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4" y="1"/>
                    <a:pt x="35" y="1"/>
                  </a:cubicBezTo>
                  <a:cubicBezTo>
                    <a:pt x="37" y="1"/>
                    <a:pt x="51" y="0"/>
                    <a:pt x="66" y="15"/>
                  </a:cubicBezTo>
                  <a:cubicBezTo>
                    <a:pt x="82" y="30"/>
                    <a:pt x="113" y="70"/>
                    <a:pt x="146" y="67"/>
                  </a:cubicBezTo>
                  <a:cubicBezTo>
                    <a:pt x="179" y="63"/>
                    <a:pt x="162" y="45"/>
                    <a:pt x="162" y="45"/>
                  </a:cubicBezTo>
                  <a:cubicBezTo>
                    <a:pt x="162" y="45"/>
                    <a:pt x="134" y="36"/>
                    <a:pt x="127" y="36"/>
                  </a:cubicBezTo>
                  <a:cubicBezTo>
                    <a:pt x="120" y="36"/>
                    <a:pt x="101" y="20"/>
                    <a:pt x="110" y="1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Freeform: Shape 34"/>
            <p:cNvSpPr>
              <a:spLocks/>
            </p:cNvSpPr>
            <p:nvPr/>
          </p:nvSpPr>
          <p:spPr bwMode="auto">
            <a:xfrm>
              <a:off x="4786396" y="1529243"/>
              <a:ext cx="153804" cy="255765"/>
            </a:xfrm>
            <a:custGeom>
              <a:avLst/>
              <a:gdLst>
                <a:gd name="T0" fmla="*/ 85 w 85"/>
                <a:gd name="T1" fmla="*/ 101 h 141"/>
                <a:gd name="T2" fmla="*/ 34 w 85"/>
                <a:gd name="T3" fmla="*/ 82 h 141"/>
                <a:gd name="T4" fmla="*/ 34 w 85"/>
                <a:gd name="T5" fmla="*/ 77 h 141"/>
                <a:gd name="T6" fmla="*/ 56 w 85"/>
                <a:gd name="T7" fmla="*/ 35 h 141"/>
                <a:gd name="T8" fmla="*/ 58 w 85"/>
                <a:gd name="T9" fmla="*/ 20 h 141"/>
                <a:gd name="T10" fmla="*/ 38 w 85"/>
                <a:gd name="T11" fmla="*/ 27 h 141"/>
                <a:gd name="T12" fmla="*/ 38 w 85"/>
                <a:gd name="T13" fmla="*/ 27 h 141"/>
                <a:gd name="T14" fmla="*/ 37 w 85"/>
                <a:gd name="T15" fmla="*/ 29 h 141"/>
                <a:gd name="T16" fmla="*/ 36 w 85"/>
                <a:gd name="T17" fmla="*/ 30 h 141"/>
                <a:gd name="T18" fmla="*/ 26 w 85"/>
                <a:gd name="T19" fmla="*/ 45 h 141"/>
                <a:gd name="T20" fmla="*/ 28 w 85"/>
                <a:gd name="T21" fmla="*/ 13 h 141"/>
                <a:gd name="T22" fmla="*/ 14 w 85"/>
                <a:gd name="T23" fmla="*/ 9 h 141"/>
                <a:gd name="T24" fmla="*/ 0 w 85"/>
                <a:gd name="T25" fmla="*/ 65 h 141"/>
                <a:gd name="T26" fmla="*/ 52 w 85"/>
                <a:gd name="T27" fmla="*/ 134 h 141"/>
                <a:gd name="T28" fmla="*/ 85 w 85"/>
                <a:gd name="T29" fmla="*/ 10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1">
                  <a:moveTo>
                    <a:pt x="85" y="101"/>
                  </a:moveTo>
                  <a:cubicBezTo>
                    <a:pt x="85" y="101"/>
                    <a:pt x="38" y="93"/>
                    <a:pt x="34" y="82"/>
                  </a:cubicBezTo>
                  <a:cubicBezTo>
                    <a:pt x="34" y="81"/>
                    <a:pt x="33" y="79"/>
                    <a:pt x="34" y="77"/>
                  </a:cubicBezTo>
                  <a:cubicBezTo>
                    <a:pt x="34" y="77"/>
                    <a:pt x="53" y="39"/>
                    <a:pt x="56" y="35"/>
                  </a:cubicBezTo>
                  <a:cubicBezTo>
                    <a:pt x="60" y="30"/>
                    <a:pt x="62" y="23"/>
                    <a:pt x="58" y="20"/>
                  </a:cubicBezTo>
                  <a:cubicBezTo>
                    <a:pt x="58" y="20"/>
                    <a:pt x="50" y="10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7" y="28"/>
                    <a:pt x="37" y="29"/>
                  </a:cubicBezTo>
                  <a:cubicBezTo>
                    <a:pt x="37" y="29"/>
                    <a:pt x="36" y="30"/>
                    <a:pt x="36" y="30"/>
                  </a:cubicBezTo>
                  <a:cubicBezTo>
                    <a:pt x="32" y="36"/>
                    <a:pt x="29" y="41"/>
                    <a:pt x="26" y="45"/>
                  </a:cubicBezTo>
                  <a:cubicBezTo>
                    <a:pt x="27" y="41"/>
                    <a:pt x="32" y="17"/>
                    <a:pt x="28" y="13"/>
                  </a:cubicBezTo>
                  <a:cubicBezTo>
                    <a:pt x="28" y="13"/>
                    <a:pt x="19" y="0"/>
                    <a:pt x="14" y="9"/>
                  </a:cubicBezTo>
                  <a:cubicBezTo>
                    <a:pt x="10" y="19"/>
                    <a:pt x="0" y="65"/>
                    <a:pt x="0" y="65"/>
                  </a:cubicBezTo>
                  <a:cubicBezTo>
                    <a:pt x="0" y="65"/>
                    <a:pt x="22" y="141"/>
                    <a:pt x="52" y="134"/>
                  </a:cubicBezTo>
                  <a:cubicBezTo>
                    <a:pt x="81" y="126"/>
                    <a:pt x="85" y="101"/>
                    <a:pt x="85" y="101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Freeform: Shape 35"/>
            <p:cNvSpPr>
              <a:spLocks/>
            </p:cNvSpPr>
            <p:nvPr/>
          </p:nvSpPr>
          <p:spPr bwMode="auto">
            <a:xfrm>
              <a:off x="4708629" y="1511962"/>
              <a:ext cx="323161" cy="470054"/>
            </a:xfrm>
            <a:custGeom>
              <a:avLst/>
              <a:gdLst>
                <a:gd name="T0" fmla="*/ 12 w 178"/>
                <a:gd name="T1" fmla="*/ 52 h 260"/>
                <a:gd name="T2" fmla="*/ 0 w 178"/>
                <a:gd name="T3" fmla="*/ 11 h 260"/>
                <a:gd name="T4" fmla="*/ 21 w 178"/>
                <a:gd name="T5" fmla="*/ 16 h 260"/>
                <a:gd name="T6" fmla="*/ 71 w 178"/>
                <a:gd name="T7" fmla="*/ 111 h 260"/>
                <a:gd name="T8" fmla="*/ 124 w 178"/>
                <a:gd name="T9" fmla="*/ 100 h 260"/>
                <a:gd name="T10" fmla="*/ 170 w 178"/>
                <a:gd name="T11" fmla="*/ 48 h 260"/>
                <a:gd name="T12" fmla="*/ 171 w 178"/>
                <a:gd name="T13" fmla="*/ 68 h 260"/>
                <a:gd name="T14" fmla="*/ 147 w 178"/>
                <a:gd name="T15" fmla="*/ 164 h 260"/>
                <a:gd name="T16" fmla="*/ 161 w 178"/>
                <a:gd name="T17" fmla="*/ 181 h 260"/>
                <a:gd name="T18" fmla="*/ 141 w 178"/>
                <a:gd name="T19" fmla="*/ 260 h 260"/>
                <a:gd name="T20" fmla="*/ 67 w 178"/>
                <a:gd name="T21" fmla="*/ 220 h 260"/>
                <a:gd name="T22" fmla="*/ 12 w 178"/>
                <a:gd name="T23" fmla="*/ 5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260">
                  <a:moveTo>
                    <a:pt x="12" y="52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2" y="0"/>
                    <a:pt x="21" y="16"/>
                  </a:cubicBezTo>
                  <a:cubicBezTo>
                    <a:pt x="30" y="32"/>
                    <a:pt x="62" y="107"/>
                    <a:pt x="71" y="111"/>
                  </a:cubicBezTo>
                  <a:cubicBezTo>
                    <a:pt x="81" y="116"/>
                    <a:pt x="114" y="119"/>
                    <a:pt x="124" y="100"/>
                  </a:cubicBezTo>
                  <a:cubicBezTo>
                    <a:pt x="134" y="81"/>
                    <a:pt x="145" y="40"/>
                    <a:pt x="170" y="48"/>
                  </a:cubicBezTo>
                  <a:cubicBezTo>
                    <a:pt x="170" y="48"/>
                    <a:pt x="178" y="53"/>
                    <a:pt x="171" y="68"/>
                  </a:cubicBezTo>
                  <a:cubicBezTo>
                    <a:pt x="163" y="83"/>
                    <a:pt x="141" y="153"/>
                    <a:pt x="147" y="164"/>
                  </a:cubicBezTo>
                  <a:cubicBezTo>
                    <a:pt x="153" y="175"/>
                    <a:pt x="161" y="181"/>
                    <a:pt x="161" y="181"/>
                  </a:cubicBezTo>
                  <a:cubicBezTo>
                    <a:pt x="141" y="260"/>
                    <a:pt x="141" y="260"/>
                    <a:pt x="141" y="260"/>
                  </a:cubicBezTo>
                  <a:cubicBezTo>
                    <a:pt x="141" y="260"/>
                    <a:pt x="82" y="250"/>
                    <a:pt x="67" y="220"/>
                  </a:cubicBezTo>
                  <a:cubicBezTo>
                    <a:pt x="52" y="189"/>
                    <a:pt x="12" y="52"/>
                    <a:pt x="12" y="5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Freeform: Shape 36"/>
            <p:cNvSpPr>
              <a:spLocks/>
            </p:cNvSpPr>
            <p:nvPr/>
          </p:nvSpPr>
          <p:spPr bwMode="auto">
            <a:xfrm>
              <a:off x="7257635" y="1529243"/>
              <a:ext cx="153804" cy="255765"/>
            </a:xfrm>
            <a:custGeom>
              <a:avLst/>
              <a:gdLst>
                <a:gd name="T0" fmla="*/ 0 w 85"/>
                <a:gd name="T1" fmla="*/ 101 h 141"/>
                <a:gd name="T2" fmla="*/ 51 w 85"/>
                <a:gd name="T3" fmla="*/ 82 h 141"/>
                <a:gd name="T4" fmla="*/ 51 w 85"/>
                <a:gd name="T5" fmla="*/ 77 h 141"/>
                <a:gd name="T6" fmla="*/ 29 w 85"/>
                <a:gd name="T7" fmla="*/ 35 h 141"/>
                <a:gd name="T8" fmla="*/ 27 w 85"/>
                <a:gd name="T9" fmla="*/ 20 h 141"/>
                <a:gd name="T10" fmla="*/ 47 w 85"/>
                <a:gd name="T11" fmla="*/ 27 h 141"/>
                <a:gd name="T12" fmla="*/ 47 w 85"/>
                <a:gd name="T13" fmla="*/ 27 h 141"/>
                <a:gd name="T14" fmla="*/ 48 w 85"/>
                <a:gd name="T15" fmla="*/ 29 h 141"/>
                <a:gd name="T16" fmla="*/ 49 w 85"/>
                <a:gd name="T17" fmla="*/ 30 h 141"/>
                <a:gd name="T18" fmla="*/ 59 w 85"/>
                <a:gd name="T19" fmla="*/ 45 h 141"/>
                <a:gd name="T20" fmla="*/ 57 w 85"/>
                <a:gd name="T21" fmla="*/ 13 h 141"/>
                <a:gd name="T22" fmla="*/ 71 w 85"/>
                <a:gd name="T23" fmla="*/ 9 h 141"/>
                <a:gd name="T24" fmla="*/ 85 w 85"/>
                <a:gd name="T25" fmla="*/ 65 h 141"/>
                <a:gd name="T26" fmla="*/ 33 w 85"/>
                <a:gd name="T27" fmla="*/ 134 h 141"/>
                <a:gd name="T28" fmla="*/ 0 w 85"/>
                <a:gd name="T29" fmla="*/ 10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1">
                  <a:moveTo>
                    <a:pt x="0" y="101"/>
                  </a:moveTo>
                  <a:cubicBezTo>
                    <a:pt x="0" y="101"/>
                    <a:pt x="47" y="93"/>
                    <a:pt x="51" y="82"/>
                  </a:cubicBezTo>
                  <a:cubicBezTo>
                    <a:pt x="51" y="81"/>
                    <a:pt x="52" y="79"/>
                    <a:pt x="51" y="77"/>
                  </a:cubicBezTo>
                  <a:cubicBezTo>
                    <a:pt x="51" y="77"/>
                    <a:pt x="32" y="39"/>
                    <a:pt x="29" y="35"/>
                  </a:cubicBezTo>
                  <a:cubicBezTo>
                    <a:pt x="25" y="30"/>
                    <a:pt x="23" y="23"/>
                    <a:pt x="27" y="20"/>
                  </a:cubicBezTo>
                  <a:cubicBezTo>
                    <a:pt x="27" y="20"/>
                    <a:pt x="36" y="10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9"/>
                  </a:cubicBezTo>
                  <a:cubicBezTo>
                    <a:pt x="48" y="29"/>
                    <a:pt x="49" y="30"/>
                    <a:pt x="49" y="30"/>
                  </a:cubicBezTo>
                  <a:cubicBezTo>
                    <a:pt x="53" y="36"/>
                    <a:pt x="56" y="41"/>
                    <a:pt x="59" y="45"/>
                  </a:cubicBezTo>
                  <a:cubicBezTo>
                    <a:pt x="58" y="41"/>
                    <a:pt x="53" y="17"/>
                    <a:pt x="57" y="13"/>
                  </a:cubicBezTo>
                  <a:cubicBezTo>
                    <a:pt x="57" y="13"/>
                    <a:pt x="66" y="0"/>
                    <a:pt x="71" y="9"/>
                  </a:cubicBezTo>
                  <a:cubicBezTo>
                    <a:pt x="75" y="19"/>
                    <a:pt x="85" y="65"/>
                    <a:pt x="85" y="65"/>
                  </a:cubicBezTo>
                  <a:cubicBezTo>
                    <a:pt x="85" y="65"/>
                    <a:pt x="63" y="141"/>
                    <a:pt x="33" y="134"/>
                  </a:cubicBezTo>
                  <a:cubicBezTo>
                    <a:pt x="4" y="126"/>
                    <a:pt x="0" y="101"/>
                    <a:pt x="0" y="101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Freeform: Shape 37"/>
            <p:cNvSpPr>
              <a:spLocks/>
            </p:cNvSpPr>
            <p:nvPr/>
          </p:nvSpPr>
          <p:spPr bwMode="auto">
            <a:xfrm>
              <a:off x="7167771" y="1511962"/>
              <a:ext cx="321434" cy="470054"/>
            </a:xfrm>
            <a:custGeom>
              <a:avLst/>
              <a:gdLst>
                <a:gd name="T0" fmla="*/ 166 w 178"/>
                <a:gd name="T1" fmla="*/ 52 h 260"/>
                <a:gd name="T2" fmla="*/ 178 w 178"/>
                <a:gd name="T3" fmla="*/ 11 h 260"/>
                <a:gd name="T4" fmla="*/ 157 w 178"/>
                <a:gd name="T5" fmla="*/ 16 h 260"/>
                <a:gd name="T6" fmla="*/ 107 w 178"/>
                <a:gd name="T7" fmla="*/ 111 h 260"/>
                <a:gd name="T8" fmla="*/ 54 w 178"/>
                <a:gd name="T9" fmla="*/ 100 h 260"/>
                <a:gd name="T10" fmla="*/ 8 w 178"/>
                <a:gd name="T11" fmla="*/ 48 h 260"/>
                <a:gd name="T12" fmla="*/ 7 w 178"/>
                <a:gd name="T13" fmla="*/ 68 h 260"/>
                <a:gd name="T14" fmla="*/ 31 w 178"/>
                <a:gd name="T15" fmla="*/ 164 h 260"/>
                <a:gd name="T16" fmla="*/ 17 w 178"/>
                <a:gd name="T17" fmla="*/ 181 h 260"/>
                <a:gd name="T18" fmla="*/ 37 w 178"/>
                <a:gd name="T19" fmla="*/ 260 h 260"/>
                <a:gd name="T20" fmla="*/ 111 w 178"/>
                <a:gd name="T21" fmla="*/ 220 h 260"/>
                <a:gd name="T22" fmla="*/ 166 w 178"/>
                <a:gd name="T23" fmla="*/ 5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260">
                  <a:moveTo>
                    <a:pt x="166" y="52"/>
                  </a:moveTo>
                  <a:cubicBezTo>
                    <a:pt x="178" y="11"/>
                    <a:pt x="178" y="11"/>
                    <a:pt x="178" y="11"/>
                  </a:cubicBezTo>
                  <a:cubicBezTo>
                    <a:pt x="178" y="11"/>
                    <a:pt x="166" y="0"/>
                    <a:pt x="157" y="16"/>
                  </a:cubicBezTo>
                  <a:cubicBezTo>
                    <a:pt x="149" y="32"/>
                    <a:pt x="116" y="107"/>
                    <a:pt x="107" y="111"/>
                  </a:cubicBezTo>
                  <a:cubicBezTo>
                    <a:pt x="97" y="116"/>
                    <a:pt x="64" y="119"/>
                    <a:pt x="54" y="100"/>
                  </a:cubicBezTo>
                  <a:cubicBezTo>
                    <a:pt x="44" y="81"/>
                    <a:pt x="33" y="40"/>
                    <a:pt x="8" y="48"/>
                  </a:cubicBezTo>
                  <a:cubicBezTo>
                    <a:pt x="8" y="48"/>
                    <a:pt x="0" y="53"/>
                    <a:pt x="7" y="68"/>
                  </a:cubicBezTo>
                  <a:cubicBezTo>
                    <a:pt x="15" y="83"/>
                    <a:pt x="37" y="153"/>
                    <a:pt x="31" y="164"/>
                  </a:cubicBezTo>
                  <a:cubicBezTo>
                    <a:pt x="25" y="175"/>
                    <a:pt x="17" y="181"/>
                    <a:pt x="17" y="181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37" y="260"/>
                    <a:pt x="96" y="250"/>
                    <a:pt x="111" y="220"/>
                  </a:cubicBezTo>
                  <a:cubicBezTo>
                    <a:pt x="126" y="189"/>
                    <a:pt x="166" y="52"/>
                    <a:pt x="166" y="5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Freeform: Shape 38"/>
            <p:cNvSpPr>
              <a:spLocks/>
            </p:cNvSpPr>
            <p:nvPr/>
          </p:nvSpPr>
          <p:spPr bwMode="auto">
            <a:xfrm>
              <a:off x="7167771" y="1836852"/>
              <a:ext cx="179726" cy="131339"/>
            </a:xfrm>
            <a:custGeom>
              <a:avLst/>
              <a:gdLst>
                <a:gd name="T0" fmla="*/ 0 w 104"/>
                <a:gd name="T1" fmla="*/ 17 h 76"/>
                <a:gd name="T2" fmla="*/ 17 w 104"/>
                <a:gd name="T3" fmla="*/ 0 h 76"/>
                <a:gd name="T4" fmla="*/ 104 w 104"/>
                <a:gd name="T5" fmla="*/ 56 h 76"/>
                <a:gd name="T6" fmla="*/ 81 w 104"/>
                <a:gd name="T7" fmla="*/ 76 h 76"/>
                <a:gd name="T8" fmla="*/ 0 w 104"/>
                <a:gd name="T9" fmla="*/ 1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76">
                  <a:moveTo>
                    <a:pt x="0" y="17"/>
                  </a:moveTo>
                  <a:lnTo>
                    <a:pt x="17" y="0"/>
                  </a:lnTo>
                  <a:lnTo>
                    <a:pt x="104" y="56"/>
                  </a:lnTo>
                  <a:lnTo>
                    <a:pt x="81" y="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Freeform: Shape 39"/>
            <p:cNvSpPr>
              <a:spLocks/>
            </p:cNvSpPr>
            <p:nvPr/>
          </p:nvSpPr>
          <p:spPr bwMode="auto">
            <a:xfrm>
              <a:off x="4850336" y="1836852"/>
              <a:ext cx="181454" cy="131339"/>
            </a:xfrm>
            <a:custGeom>
              <a:avLst/>
              <a:gdLst>
                <a:gd name="T0" fmla="*/ 105 w 105"/>
                <a:gd name="T1" fmla="*/ 17 h 76"/>
                <a:gd name="T2" fmla="*/ 87 w 105"/>
                <a:gd name="T3" fmla="*/ 0 h 76"/>
                <a:gd name="T4" fmla="*/ 0 w 105"/>
                <a:gd name="T5" fmla="*/ 56 h 76"/>
                <a:gd name="T6" fmla="*/ 23 w 105"/>
                <a:gd name="T7" fmla="*/ 76 h 76"/>
                <a:gd name="T8" fmla="*/ 105 w 105"/>
                <a:gd name="T9" fmla="*/ 1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76">
                  <a:moveTo>
                    <a:pt x="105" y="17"/>
                  </a:moveTo>
                  <a:lnTo>
                    <a:pt x="87" y="0"/>
                  </a:lnTo>
                  <a:lnTo>
                    <a:pt x="0" y="56"/>
                  </a:lnTo>
                  <a:lnTo>
                    <a:pt x="23" y="76"/>
                  </a:lnTo>
                  <a:lnTo>
                    <a:pt x="105" y="17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Freeform: Shape 40"/>
            <p:cNvSpPr>
              <a:spLocks/>
            </p:cNvSpPr>
            <p:nvPr/>
          </p:nvSpPr>
          <p:spPr bwMode="auto">
            <a:xfrm>
              <a:off x="4853792" y="1848950"/>
              <a:ext cx="1100824" cy="489064"/>
            </a:xfrm>
            <a:custGeom>
              <a:avLst/>
              <a:gdLst>
                <a:gd name="T0" fmla="*/ 608 w 608"/>
                <a:gd name="T1" fmla="*/ 234 h 270"/>
                <a:gd name="T2" fmla="*/ 482 w 608"/>
                <a:gd name="T3" fmla="*/ 79 h 270"/>
                <a:gd name="T4" fmla="*/ 255 w 608"/>
                <a:gd name="T5" fmla="*/ 123 h 270"/>
                <a:gd name="T6" fmla="*/ 97 w 608"/>
                <a:gd name="T7" fmla="*/ 0 h 270"/>
                <a:gd name="T8" fmla="*/ 0 w 608"/>
                <a:gd name="T9" fmla="*/ 62 h 270"/>
                <a:gd name="T10" fmla="*/ 259 w 608"/>
                <a:gd name="T11" fmla="*/ 268 h 270"/>
                <a:gd name="T12" fmla="*/ 261 w 608"/>
                <a:gd name="T13" fmla="*/ 268 h 270"/>
                <a:gd name="T14" fmla="*/ 608 w 608"/>
                <a:gd name="T15" fmla="*/ 23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8" h="270">
                  <a:moveTo>
                    <a:pt x="608" y="234"/>
                  </a:moveTo>
                  <a:cubicBezTo>
                    <a:pt x="482" y="79"/>
                    <a:pt x="482" y="79"/>
                    <a:pt x="482" y="79"/>
                  </a:cubicBezTo>
                  <a:cubicBezTo>
                    <a:pt x="255" y="123"/>
                    <a:pt x="255" y="123"/>
                    <a:pt x="255" y="123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220" y="270"/>
                    <a:pt x="259" y="268"/>
                  </a:cubicBezTo>
                  <a:cubicBezTo>
                    <a:pt x="260" y="268"/>
                    <a:pt x="261" y="268"/>
                    <a:pt x="261" y="268"/>
                  </a:cubicBezTo>
                  <a:lnTo>
                    <a:pt x="608" y="23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Freeform: Shape 41"/>
            <p:cNvSpPr>
              <a:spLocks/>
            </p:cNvSpPr>
            <p:nvPr/>
          </p:nvSpPr>
          <p:spPr bwMode="auto">
            <a:xfrm>
              <a:off x="6243216" y="1848950"/>
              <a:ext cx="1100824" cy="489064"/>
            </a:xfrm>
            <a:custGeom>
              <a:avLst/>
              <a:gdLst>
                <a:gd name="T0" fmla="*/ 0 w 608"/>
                <a:gd name="T1" fmla="*/ 234 h 270"/>
                <a:gd name="T2" fmla="*/ 126 w 608"/>
                <a:gd name="T3" fmla="*/ 79 h 270"/>
                <a:gd name="T4" fmla="*/ 353 w 608"/>
                <a:gd name="T5" fmla="*/ 123 h 270"/>
                <a:gd name="T6" fmla="*/ 511 w 608"/>
                <a:gd name="T7" fmla="*/ 0 h 270"/>
                <a:gd name="T8" fmla="*/ 608 w 608"/>
                <a:gd name="T9" fmla="*/ 62 h 270"/>
                <a:gd name="T10" fmla="*/ 349 w 608"/>
                <a:gd name="T11" fmla="*/ 268 h 270"/>
                <a:gd name="T12" fmla="*/ 347 w 608"/>
                <a:gd name="T13" fmla="*/ 268 h 270"/>
                <a:gd name="T14" fmla="*/ 0 w 608"/>
                <a:gd name="T15" fmla="*/ 23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8" h="270">
                  <a:moveTo>
                    <a:pt x="0" y="234"/>
                  </a:moveTo>
                  <a:cubicBezTo>
                    <a:pt x="126" y="79"/>
                    <a:pt x="126" y="79"/>
                    <a:pt x="126" y="79"/>
                  </a:cubicBezTo>
                  <a:cubicBezTo>
                    <a:pt x="353" y="123"/>
                    <a:pt x="353" y="123"/>
                    <a:pt x="353" y="123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608" y="62"/>
                    <a:pt x="608" y="62"/>
                    <a:pt x="608" y="62"/>
                  </a:cubicBezTo>
                  <a:cubicBezTo>
                    <a:pt x="608" y="62"/>
                    <a:pt x="388" y="270"/>
                    <a:pt x="349" y="268"/>
                  </a:cubicBezTo>
                  <a:cubicBezTo>
                    <a:pt x="348" y="268"/>
                    <a:pt x="347" y="268"/>
                    <a:pt x="347" y="268"/>
                  </a:cubicBezTo>
                  <a:lnTo>
                    <a:pt x="0" y="23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Freeform: Shape 42"/>
            <p:cNvSpPr>
              <a:spLocks/>
            </p:cNvSpPr>
            <p:nvPr/>
          </p:nvSpPr>
          <p:spPr bwMode="auto">
            <a:xfrm>
              <a:off x="4525446" y="2972240"/>
              <a:ext cx="254036" cy="176270"/>
            </a:xfrm>
            <a:custGeom>
              <a:avLst/>
              <a:gdLst>
                <a:gd name="T0" fmla="*/ 120 w 140"/>
                <a:gd name="T1" fmla="*/ 23 h 98"/>
                <a:gd name="T2" fmla="*/ 78 w 140"/>
                <a:gd name="T3" fmla="*/ 56 h 98"/>
                <a:gd name="T4" fmla="*/ 73 w 140"/>
                <a:gd name="T5" fmla="*/ 53 h 98"/>
                <a:gd name="T6" fmla="*/ 50 w 140"/>
                <a:gd name="T7" fmla="*/ 12 h 98"/>
                <a:gd name="T8" fmla="*/ 39 w 140"/>
                <a:gd name="T9" fmla="*/ 2 h 98"/>
                <a:gd name="T10" fmla="*/ 33 w 140"/>
                <a:gd name="T11" fmla="*/ 22 h 98"/>
                <a:gd name="T12" fmla="*/ 33 w 140"/>
                <a:gd name="T13" fmla="*/ 22 h 98"/>
                <a:gd name="T14" fmla="*/ 34 w 140"/>
                <a:gd name="T15" fmla="*/ 25 h 98"/>
                <a:gd name="T16" fmla="*/ 35 w 140"/>
                <a:gd name="T17" fmla="*/ 26 h 98"/>
                <a:gd name="T18" fmla="*/ 42 w 140"/>
                <a:gd name="T19" fmla="*/ 42 h 98"/>
                <a:gd name="T20" fmla="*/ 16 w 140"/>
                <a:gd name="T21" fmla="*/ 23 h 98"/>
                <a:gd name="T22" fmla="*/ 6 w 140"/>
                <a:gd name="T23" fmla="*/ 33 h 98"/>
                <a:gd name="T24" fmla="*/ 45 w 140"/>
                <a:gd name="T25" fmla="*/ 75 h 98"/>
                <a:gd name="T26" fmla="*/ 131 w 140"/>
                <a:gd name="T27" fmla="*/ 69 h 98"/>
                <a:gd name="T28" fmla="*/ 120 w 140"/>
                <a:gd name="T29" fmla="*/ 2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98">
                  <a:moveTo>
                    <a:pt x="120" y="23"/>
                  </a:moveTo>
                  <a:cubicBezTo>
                    <a:pt x="120" y="23"/>
                    <a:pt x="89" y="59"/>
                    <a:pt x="78" y="56"/>
                  </a:cubicBezTo>
                  <a:cubicBezTo>
                    <a:pt x="76" y="56"/>
                    <a:pt x="75" y="55"/>
                    <a:pt x="73" y="53"/>
                  </a:cubicBezTo>
                  <a:cubicBezTo>
                    <a:pt x="73" y="53"/>
                    <a:pt x="52" y="16"/>
                    <a:pt x="50" y="12"/>
                  </a:cubicBezTo>
                  <a:cubicBezTo>
                    <a:pt x="47" y="6"/>
                    <a:pt x="43" y="0"/>
                    <a:pt x="39" y="2"/>
                  </a:cubicBezTo>
                  <a:cubicBezTo>
                    <a:pt x="39" y="2"/>
                    <a:pt x="25" y="4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4" y="23"/>
                    <a:pt x="34" y="24"/>
                    <a:pt x="34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8" y="33"/>
                    <a:pt x="40" y="38"/>
                    <a:pt x="42" y="42"/>
                  </a:cubicBezTo>
                  <a:cubicBezTo>
                    <a:pt x="39" y="40"/>
                    <a:pt x="22" y="22"/>
                    <a:pt x="16" y="23"/>
                  </a:cubicBezTo>
                  <a:cubicBezTo>
                    <a:pt x="16" y="23"/>
                    <a:pt x="0" y="24"/>
                    <a:pt x="6" y="33"/>
                  </a:cubicBezTo>
                  <a:cubicBezTo>
                    <a:pt x="11" y="42"/>
                    <a:pt x="45" y="75"/>
                    <a:pt x="45" y="75"/>
                  </a:cubicBezTo>
                  <a:cubicBezTo>
                    <a:pt x="45" y="75"/>
                    <a:pt x="121" y="98"/>
                    <a:pt x="131" y="69"/>
                  </a:cubicBezTo>
                  <a:cubicBezTo>
                    <a:pt x="140" y="40"/>
                    <a:pt x="120" y="23"/>
                    <a:pt x="120" y="23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Freeform: Shape 43"/>
            <p:cNvSpPr>
              <a:spLocks/>
            </p:cNvSpPr>
            <p:nvPr/>
          </p:nvSpPr>
          <p:spPr bwMode="auto">
            <a:xfrm>
              <a:off x="4463233" y="2880648"/>
              <a:ext cx="520169" cy="338715"/>
            </a:xfrm>
            <a:custGeom>
              <a:avLst/>
              <a:gdLst>
                <a:gd name="T0" fmla="*/ 44 w 288"/>
                <a:gd name="T1" fmla="*/ 139 h 187"/>
                <a:gd name="T2" fmla="*/ 2 w 288"/>
                <a:gd name="T3" fmla="*/ 127 h 187"/>
                <a:gd name="T4" fmla="*/ 18 w 288"/>
                <a:gd name="T5" fmla="*/ 112 h 187"/>
                <a:gd name="T6" fmla="*/ 125 w 288"/>
                <a:gd name="T7" fmla="*/ 121 h 187"/>
                <a:gd name="T8" fmla="*/ 145 w 288"/>
                <a:gd name="T9" fmla="*/ 71 h 187"/>
                <a:gd name="T10" fmla="*/ 126 w 288"/>
                <a:gd name="T11" fmla="*/ 4 h 187"/>
                <a:gd name="T12" fmla="*/ 143 w 288"/>
                <a:gd name="T13" fmla="*/ 14 h 187"/>
                <a:gd name="T14" fmla="*/ 211 w 288"/>
                <a:gd name="T15" fmla="*/ 86 h 187"/>
                <a:gd name="T16" fmla="*/ 233 w 288"/>
                <a:gd name="T17" fmla="*/ 83 h 187"/>
                <a:gd name="T18" fmla="*/ 288 w 288"/>
                <a:gd name="T19" fmla="*/ 143 h 187"/>
                <a:gd name="T20" fmla="*/ 214 w 288"/>
                <a:gd name="T21" fmla="*/ 183 h 187"/>
                <a:gd name="T22" fmla="*/ 44 w 288"/>
                <a:gd name="T23" fmla="*/ 13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187">
                  <a:moveTo>
                    <a:pt x="44" y="139"/>
                  </a:moveTo>
                  <a:cubicBezTo>
                    <a:pt x="2" y="127"/>
                    <a:pt x="2" y="127"/>
                    <a:pt x="2" y="127"/>
                  </a:cubicBezTo>
                  <a:cubicBezTo>
                    <a:pt x="2" y="127"/>
                    <a:pt x="0" y="111"/>
                    <a:pt x="18" y="112"/>
                  </a:cubicBezTo>
                  <a:cubicBezTo>
                    <a:pt x="37" y="114"/>
                    <a:pt x="116" y="127"/>
                    <a:pt x="125" y="121"/>
                  </a:cubicBezTo>
                  <a:cubicBezTo>
                    <a:pt x="134" y="116"/>
                    <a:pt x="155" y="89"/>
                    <a:pt x="145" y="71"/>
                  </a:cubicBezTo>
                  <a:cubicBezTo>
                    <a:pt x="134" y="52"/>
                    <a:pt x="105" y="21"/>
                    <a:pt x="126" y="4"/>
                  </a:cubicBezTo>
                  <a:cubicBezTo>
                    <a:pt x="126" y="4"/>
                    <a:pt x="134" y="0"/>
                    <a:pt x="143" y="14"/>
                  </a:cubicBezTo>
                  <a:cubicBezTo>
                    <a:pt x="152" y="29"/>
                    <a:pt x="198" y="85"/>
                    <a:pt x="211" y="86"/>
                  </a:cubicBezTo>
                  <a:cubicBezTo>
                    <a:pt x="224" y="87"/>
                    <a:pt x="233" y="83"/>
                    <a:pt x="233" y="83"/>
                  </a:cubicBezTo>
                  <a:cubicBezTo>
                    <a:pt x="288" y="143"/>
                    <a:pt x="288" y="143"/>
                    <a:pt x="288" y="143"/>
                  </a:cubicBezTo>
                  <a:cubicBezTo>
                    <a:pt x="288" y="143"/>
                    <a:pt x="248" y="187"/>
                    <a:pt x="214" y="183"/>
                  </a:cubicBezTo>
                  <a:cubicBezTo>
                    <a:pt x="181" y="179"/>
                    <a:pt x="44" y="139"/>
                    <a:pt x="44" y="139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Freeform: Shape 44"/>
            <p:cNvSpPr>
              <a:spLocks/>
            </p:cNvSpPr>
            <p:nvPr/>
          </p:nvSpPr>
          <p:spPr bwMode="auto">
            <a:xfrm>
              <a:off x="4881443" y="3018900"/>
              <a:ext cx="50115" cy="190095"/>
            </a:xfrm>
            <a:custGeom>
              <a:avLst/>
              <a:gdLst>
                <a:gd name="T0" fmla="*/ 24 w 29"/>
                <a:gd name="T1" fmla="*/ 0 h 110"/>
                <a:gd name="T2" fmla="*/ 0 w 29"/>
                <a:gd name="T3" fmla="*/ 7 h 110"/>
                <a:gd name="T4" fmla="*/ 0 w 29"/>
                <a:gd name="T5" fmla="*/ 110 h 110"/>
                <a:gd name="T6" fmla="*/ 29 w 29"/>
                <a:gd name="T7" fmla="*/ 101 h 110"/>
                <a:gd name="T8" fmla="*/ 24 w 2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0">
                  <a:moveTo>
                    <a:pt x="24" y="0"/>
                  </a:moveTo>
                  <a:lnTo>
                    <a:pt x="0" y="7"/>
                  </a:lnTo>
                  <a:lnTo>
                    <a:pt x="0" y="110"/>
                  </a:lnTo>
                  <a:lnTo>
                    <a:pt x="29" y="10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Freeform: Shape 45"/>
            <p:cNvSpPr>
              <a:spLocks/>
            </p:cNvSpPr>
            <p:nvPr/>
          </p:nvSpPr>
          <p:spPr bwMode="auto">
            <a:xfrm>
              <a:off x="4905637" y="2529837"/>
              <a:ext cx="1024786" cy="689528"/>
            </a:xfrm>
            <a:custGeom>
              <a:avLst/>
              <a:gdLst>
                <a:gd name="T0" fmla="*/ 566 w 566"/>
                <a:gd name="T1" fmla="*/ 14 h 381"/>
                <a:gd name="T2" fmla="*/ 393 w 566"/>
                <a:gd name="T3" fmla="*/ 0 h 381"/>
                <a:gd name="T4" fmla="*/ 270 w 566"/>
                <a:gd name="T5" fmla="*/ 158 h 381"/>
                <a:gd name="T6" fmla="*/ 1 w 566"/>
                <a:gd name="T7" fmla="*/ 267 h 381"/>
                <a:gd name="T8" fmla="*/ 0 w 566"/>
                <a:gd name="T9" fmla="*/ 381 h 381"/>
                <a:gd name="T10" fmla="*/ 314 w 566"/>
                <a:gd name="T11" fmla="*/ 275 h 381"/>
                <a:gd name="T12" fmla="*/ 315 w 566"/>
                <a:gd name="T13" fmla="*/ 273 h 381"/>
                <a:gd name="T14" fmla="*/ 566 w 566"/>
                <a:gd name="T15" fmla="*/ 1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381">
                  <a:moveTo>
                    <a:pt x="566" y="14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270" y="158"/>
                    <a:pt x="270" y="158"/>
                    <a:pt x="270" y="158"/>
                  </a:cubicBezTo>
                  <a:cubicBezTo>
                    <a:pt x="1" y="267"/>
                    <a:pt x="1" y="267"/>
                    <a:pt x="1" y="267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1"/>
                    <a:pt x="294" y="309"/>
                    <a:pt x="314" y="275"/>
                  </a:cubicBezTo>
                  <a:cubicBezTo>
                    <a:pt x="314" y="274"/>
                    <a:pt x="315" y="274"/>
                    <a:pt x="315" y="273"/>
                  </a:cubicBezTo>
                  <a:lnTo>
                    <a:pt x="566" y="1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Freeform: Shape 46"/>
            <p:cNvSpPr>
              <a:spLocks/>
            </p:cNvSpPr>
            <p:nvPr/>
          </p:nvSpPr>
          <p:spPr bwMode="auto">
            <a:xfrm>
              <a:off x="7266275" y="3018900"/>
              <a:ext cx="50115" cy="190095"/>
            </a:xfrm>
            <a:custGeom>
              <a:avLst/>
              <a:gdLst>
                <a:gd name="T0" fmla="*/ 5 w 29"/>
                <a:gd name="T1" fmla="*/ 0 h 110"/>
                <a:gd name="T2" fmla="*/ 29 w 29"/>
                <a:gd name="T3" fmla="*/ 7 h 110"/>
                <a:gd name="T4" fmla="*/ 29 w 29"/>
                <a:gd name="T5" fmla="*/ 110 h 110"/>
                <a:gd name="T6" fmla="*/ 0 w 29"/>
                <a:gd name="T7" fmla="*/ 101 h 110"/>
                <a:gd name="T8" fmla="*/ 5 w 2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0">
                  <a:moveTo>
                    <a:pt x="5" y="0"/>
                  </a:moveTo>
                  <a:lnTo>
                    <a:pt x="29" y="7"/>
                  </a:lnTo>
                  <a:lnTo>
                    <a:pt x="29" y="110"/>
                  </a:lnTo>
                  <a:lnTo>
                    <a:pt x="0" y="10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Freeform: Shape 47"/>
            <p:cNvSpPr>
              <a:spLocks/>
            </p:cNvSpPr>
            <p:nvPr/>
          </p:nvSpPr>
          <p:spPr bwMode="auto">
            <a:xfrm>
              <a:off x="6267410" y="2529837"/>
              <a:ext cx="1024786" cy="689528"/>
            </a:xfrm>
            <a:custGeom>
              <a:avLst/>
              <a:gdLst>
                <a:gd name="T0" fmla="*/ 0 w 566"/>
                <a:gd name="T1" fmla="*/ 14 h 381"/>
                <a:gd name="T2" fmla="*/ 173 w 566"/>
                <a:gd name="T3" fmla="*/ 0 h 381"/>
                <a:gd name="T4" fmla="*/ 296 w 566"/>
                <a:gd name="T5" fmla="*/ 158 h 381"/>
                <a:gd name="T6" fmla="*/ 565 w 566"/>
                <a:gd name="T7" fmla="*/ 267 h 381"/>
                <a:gd name="T8" fmla="*/ 566 w 566"/>
                <a:gd name="T9" fmla="*/ 381 h 381"/>
                <a:gd name="T10" fmla="*/ 252 w 566"/>
                <a:gd name="T11" fmla="*/ 275 h 381"/>
                <a:gd name="T12" fmla="*/ 251 w 566"/>
                <a:gd name="T13" fmla="*/ 273 h 381"/>
                <a:gd name="T14" fmla="*/ 0 w 566"/>
                <a:gd name="T15" fmla="*/ 1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381">
                  <a:moveTo>
                    <a:pt x="0" y="14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296" y="158"/>
                    <a:pt x="296" y="158"/>
                    <a:pt x="296" y="158"/>
                  </a:cubicBezTo>
                  <a:cubicBezTo>
                    <a:pt x="565" y="267"/>
                    <a:pt x="565" y="267"/>
                    <a:pt x="565" y="267"/>
                  </a:cubicBezTo>
                  <a:cubicBezTo>
                    <a:pt x="566" y="381"/>
                    <a:pt x="566" y="381"/>
                    <a:pt x="566" y="381"/>
                  </a:cubicBezTo>
                  <a:cubicBezTo>
                    <a:pt x="566" y="381"/>
                    <a:pt x="272" y="309"/>
                    <a:pt x="252" y="275"/>
                  </a:cubicBezTo>
                  <a:cubicBezTo>
                    <a:pt x="252" y="274"/>
                    <a:pt x="251" y="274"/>
                    <a:pt x="251" y="273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Freeform: Shape 48"/>
            <p:cNvSpPr>
              <a:spLocks/>
            </p:cNvSpPr>
            <p:nvPr/>
          </p:nvSpPr>
          <p:spPr bwMode="auto">
            <a:xfrm>
              <a:off x="4606669" y="2398498"/>
              <a:ext cx="511529" cy="260950"/>
            </a:xfrm>
            <a:custGeom>
              <a:avLst/>
              <a:gdLst>
                <a:gd name="T0" fmla="*/ 110 w 282"/>
                <a:gd name="T1" fmla="*/ 1 h 144"/>
                <a:gd name="T2" fmla="*/ 178 w 282"/>
                <a:gd name="T3" fmla="*/ 21 h 144"/>
                <a:gd name="T4" fmla="*/ 239 w 282"/>
                <a:gd name="T5" fmla="*/ 46 h 144"/>
                <a:gd name="T6" fmla="*/ 256 w 282"/>
                <a:gd name="T7" fmla="*/ 68 h 144"/>
                <a:gd name="T8" fmla="*/ 282 w 282"/>
                <a:gd name="T9" fmla="*/ 88 h 144"/>
                <a:gd name="T10" fmla="*/ 223 w 282"/>
                <a:gd name="T11" fmla="*/ 144 h 144"/>
                <a:gd name="T12" fmla="*/ 196 w 282"/>
                <a:gd name="T13" fmla="*/ 129 h 144"/>
                <a:gd name="T14" fmla="*/ 82 w 282"/>
                <a:gd name="T15" fmla="*/ 102 h 144"/>
                <a:gd name="T16" fmla="*/ 1 w 282"/>
                <a:gd name="T17" fmla="*/ 10 h 144"/>
                <a:gd name="T18" fmla="*/ 3 w 282"/>
                <a:gd name="T19" fmla="*/ 1 h 144"/>
                <a:gd name="T20" fmla="*/ 33 w 282"/>
                <a:gd name="T21" fmla="*/ 16 h 144"/>
                <a:gd name="T22" fmla="*/ 79 w 282"/>
                <a:gd name="T23" fmla="*/ 62 h 144"/>
                <a:gd name="T24" fmla="*/ 35 w 282"/>
                <a:gd name="T25" fmla="*/ 10 h 144"/>
                <a:gd name="T26" fmla="*/ 35 w 282"/>
                <a:gd name="T27" fmla="*/ 1 h 144"/>
                <a:gd name="T28" fmla="*/ 66 w 282"/>
                <a:gd name="T29" fmla="*/ 15 h 144"/>
                <a:gd name="T30" fmla="*/ 146 w 282"/>
                <a:gd name="T31" fmla="*/ 67 h 144"/>
                <a:gd name="T32" fmla="*/ 161 w 282"/>
                <a:gd name="T33" fmla="*/ 45 h 144"/>
                <a:gd name="T34" fmla="*/ 127 w 282"/>
                <a:gd name="T35" fmla="*/ 36 h 144"/>
                <a:gd name="T36" fmla="*/ 110 w 282"/>
                <a:gd name="T37" fmla="*/ 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2" h="144">
                  <a:moveTo>
                    <a:pt x="110" y="1"/>
                  </a:moveTo>
                  <a:cubicBezTo>
                    <a:pt x="110" y="1"/>
                    <a:pt x="165" y="19"/>
                    <a:pt x="178" y="21"/>
                  </a:cubicBezTo>
                  <a:cubicBezTo>
                    <a:pt x="192" y="23"/>
                    <a:pt x="223" y="27"/>
                    <a:pt x="239" y="46"/>
                  </a:cubicBezTo>
                  <a:cubicBezTo>
                    <a:pt x="256" y="64"/>
                    <a:pt x="250" y="63"/>
                    <a:pt x="256" y="68"/>
                  </a:cubicBezTo>
                  <a:cubicBezTo>
                    <a:pt x="262" y="72"/>
                    <a:pt x="282" y="88"/>
                    <a:pt x="282" y="88"/>
                  </a:cubicBezTo>
                  <a:cubicBezTo>
                    <a:pt x="223" y="144"/>
                    <a:pt x="223" y="144"/>
                    <a:pt x="223" y="144"/>
                  </a:cubicBezTo>
                  <a:cubicBezTo>
                    <a:pt x="223" y="144"/>
                    <a:pt x="202" y="131"/>
                    <a:pt x="196" y="129"/>
                  </a:cubicBezTo>
                  <a:cubicBezTo>
                    <a:pt x="189" y="127"/>
                    <a:pt x="90" y="108"/>
                    <a:pt x="82" y="102"/>
                  </a:cubicBezTo>
                  <a:cubicBezTo>
                    <a:pt x="75" y="97"/>
                    <a:pt x="2" y="13"/>
                    <a:pt x="1" y="10"/>
                  </a:cubicBezTo>
                  <a:cubicBezTo>
                    <a:pt x="0" y="7"/>
                    <a:pt x="0" y="2"/>
                    <a:pt x="3" y="1"/>
                  </a:cubicBezTo>
                  <a:cubicBezTo>
                    <a:pt x="7" y="1"/>
                    <a:pt x="20" y="0"/>
                    <a:pt x="33" y="16"/>
                  </a:cubicBezTo>
                  <a:cubicBezTo>
                    <a:pt x="47" y="32"/>
                    <a:pt x="79" y="62"/>
                    <a:pt x="79" y="62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3" y="1"/>
                    <a:pt x="35" y="1"/>
                  </a:cubicBezTo>
                  <a:cubicBezTo>
                    <a:pt x="37" y="1"/>
                    <a:pt x="50" y="0"/>
                    <a:pt x="66" y="15"/>
                  </a:cubicBezTo>
                  <a:cubicBezTo>
                    <a:pt x="82" y="30"/>
                    <a:pt x="113" y="70"/>
                    <a:pt x="146" y="67"/>
                  </a:cubicBezTo>
                  <a:cubicBezTo>
                    <a:pt x="179" y="63"/>
                    <a:pt x="161" y="45"/>
                    <a:pt x="161" y="45"/>
                  </a:cubicBezTo>
                  <a:cubicBezTo>
                    <a:pt x="161" y="45"/>
                    <a:pt x="134" y="36"/>
                    <a:pt x="127" y="36"/>
                  </a:cubicBezTo>
                  <a:cubicBezTo>
                    <a:pt x="120" y="36"/>
                    <a:pt x="101" y="20"/>
                    <a:pt x="110" y="1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Freeform: Shape 49"/>
            <p:cNvSpPr>
              <a:spLocks/>
            </p:cNvSpPr>
            <p:nvPr/>
          </p:nvSpPr>
          <p:spPr bwMode="auto">
            <a:xfrm>
              <a:off x="7079636" y="2398498"/>
              <a:ext cx="511529" cy="260950"/>
            </a:xfrm>
            <a:custGeom>
              <a:avLst/>
              <a:gdLst>
                <a:gd name="T0" fmla="*/ 172 w 282"/>
                <a:gd name="T1" fmla="*/ 1 h 144"/>
                <a:gd name="T2" fmla="*/ 104 w 282"/>
                <a:gd name="T3" fmla="*/ 21 h 144"/>
                <a:gd name="T4" fmla="*/ 43 w 282"/>
                <a:gd name="T5" fmla="*/ 46 h 144"/>
                <a:gd name="T6" fmla="*/ 26 w 282"/>
                <a:gd name="T7" fmla="*/ 68 h 144"/>
                <a:gd name="T8" fmla="*/ 0 w 282"/>
                <a:gd name="T9" fmla="*/ 88 h 144"/>
                <a:gd name="T10" fmla="*/ 59 w 282"/>
                <a:gd name="T11" fmla="*/ 144 h 144"/>
                <a:gd name="T12" fmla="*/ 86 w 282"/>
                <a:gd name="T13" fmla="*/ 129 h 144"/>
                <a:gd name="T14" fmla="*/ 200 w 282"/>
                <a:gd name="T15" fmla="*/ 102 h 144"/>
                <a:gd name="T16" fmla="*/ 281 w 282"/>
                <a:gd name="T17" fmla="*/ 10 h 144"/>
                <a:gd name="T18" fmla="*/ 279 w 282"/>
                <a:gd name="T19" fmla="*/ 1 h 144"/>
                <a:gd name="T20" fmla="*/ 249 w 282"/>
                <a:gd name="T21" fmla="*/ 16 h 144"/>
                <a:gd name="T22" fmla="*/ 203 w 282"/>
                <a:gd name="T23" fmla="*/ 62 h 144"/>
                <a:gd name="T24" fmla="*/ 247 w 282"/>
                <a:gd name="T25" fmla="*/ 10 h 144"/>
                <a:gd name="T26" fmla="*/ 247 w 282"/>
                <a:gd name="T27" fmla="*/ 1 h 144"/>
                <a:gd name="T28" fmla="*/ 216 w 282"/>
                <a:gd name="T29" fmla="*/ 15 h 144"/>
                <a:gd name="T30" fmla="*/ 136 w 282"/>
                <a:gd name="T31" fmla="*/ 67 h 144"/>
                <a:gd name="T32" fmla="*/ 121 w 282"/>
                <a:gd name="T33" fmla="*/ 45 h 144"/>
                <a:gd name="T34" fmla="*/ 155 w 282"/>
                <a:gd name="T35" fmla="*/ 36 h 144"/>
                <a:gd name="T36" fmla="*/ 172 w 282"/>
                <a:gd name="T37" fmla="*/ 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2" h="144">
                  <a:moveTo>
                    <a:pt x="172" y="1"/>
                  </a:moveTo>
                  <a:cubicBezTo>
                    <a:pt x="172" y="1"/>
                    <a:pt x="117" y="19"/>
                    <a:pt x="104" y="21"/>
                  </a:cubicBezTo>
                  <a:cubicBezTo>
                    <a:pt x="90" y="23"/>
                    <a:pt x="59" y="27"/>
                    <a:pt x="43" y="46"/>
                  </a:cubicBezTo>
                  <a:cubicBezTo>
                    <a:pt x="26" y="64"/>
                    <a:pt x="32" y="63"/>
                    <a:pt x="26" y="68"/>
                  </a:cubicBezTo>
                  <a:cubicBezTo>
                    <a:pt x="20" y="72"/>
                    <a:pt x="0" y="88"/>
                    <a:pt x="0" y="88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44"/>
                    <a:pt x="80" y="131"/>
                    <a:pt x="86" y="129"/>
                  </a:cubicBezTo>
                  <a:cubicBezTo>
                    <a:pt x="93" y="127"/>
                    <a:pt x="192" y="108"/>
                    <a:pt x="200" y="102"/>
                  </a:cubicBezTo>
                  <a:cubicBezTo>
                    <a:pt x="207" y="97"/>
                    <a:pt x="280" y="13"/>
                    <a:pt x="281" y="10"/>
                  </a:cubicBezTo>
                  <a:cubicBezTo>
                    <a:pt x="282" y="7"/>
                    <a:pt x="282" y="2"/>
                    <a:pt x="279" y="1"/>
                  </a:cubicBezTo>
                  <a:cubicBezTo>
                    <a:pt x="275" y="1"/>
                    <a:pt x="262" y="0"/>
                    <a:pt x="249" y="16"/>
                  </a:cubicBezTo>
                  <a:cubicBezTo>
                    <a:pt x="235" y="32"/>
                    <a:pt x="203" y="62"/>
                    <a:pt x="203" y="62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0"/>
                    <a:pt x="249" y="1"/>
                    <a:pt x="247" y="1"/>
                  </a:cubicBezTo>
                  <a:cubicBezTo>
                    <a:pt x="245" y="1"/>
                    <a:pt x="232" y="0"/>
                    <a:pt x="216" y="15"/>
                  </a:cubicBezTo>
                  <a:cubicBezTo>
                    <a:pt x="200" y="30"/>
                    <a:pt x="169" y="70"/>
                    <a:pt x="136" y="67"/>
                  </a:cubicBezTo>
                  <a:cubicBezTo>
                    <a:pt x="103" y="63"/>
                    <a:pt x="121" y="45"/>
                    <a:pt x="121" y="45"/>
                  </a:cubicBezTo>
                  <a:cubicBezTo>
                    <a:pt x="121" y="45"/>
                    <a:pt x="148" y="36"/>
                    <a:pt x="155" y="36"/>
                  </a:cubicBezTo>
                  <a:cubicBezTo>
                    <a:pt x="162" y="36"/>
                    <a:pt x="181" y="20"/>
                    <a:pt x="172" y="1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Freeform: Shape 50"/>
            <p:cNvSpPr>
              <a:spLocks/>
            </p:cNvSpPr>
            <p:nvPr/>
          </p:nvSpPr>
          <p:spPr bwMode="auto">
            <a:xfrm>
              <a:off x="7007054" y="2503914"/>
              <a:ext cx="207377" cy="222931"/>
            </a:xfrm>
            <a:custGeom>
              <a:avLst/>
              <a:gdLst>
                <a:gd name="T0" fmla="*/ 0 w 120"/>
                <a:gd name="T1" fmla="*/ 28 h 129"/>
                <a:gd name="T2" fmla="*/ 50 w 120"/>
                <a:gd name="T3" fmla="*/ 0 h 129"/>
                <a:gd name="T4" fmla="*/ 120 w 120"/>
                <a:gd name="T5" fmla="*/ 102 h 129"/>
                <a:gd name="T6" fmla="*/ 74 w 120"/>
                <a:gd name="T7" fmla="*/ 129 h 129"/>
                <a:gd name="T8" fmla="*/ 0 w 120"/>
                <a:gd name="T9" fmla="*/ 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9">
                  <a:moveTo>
                    <a:pt x="0" y="28"/>
                  </a:moveTo>
                  <a:lnTo>
                    <a:pt x="50" y="0"/>
                  </a:lnTo>
                  <a:lnTo>
                    <a:pt x="120" y="102"/>
                  </a:lnTo>
                  <a:lnTo>
                    <a:pt x="74" y="12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Freeform: Shape 51"/>
            <p:cNvSpPr>
              <a:spLocks/>
            </p:cNvSpPr>
            <p:nvPr/>
          </p:nvSpPr>
          <p:spPr bwMode="auto">
            <a:xfrm>
              <a:off x="4986860" y="2503914"/>
              <a:ext cx="207377" cy="222931"/>
            </a:xfrm>
            <a:custGeom>
              <a:avLst/>
              <a:gdLst>
                <a:gd name="T0" fmla="*/ 120 w 120"/>
                <a:gd name="T1" fmla="*/ 28 h 129"/>
                <a:gd name="T2" fmla="*/ 71 w 120"/>
                <a:gd name="T3" fmla="*/ 0 h 129"/>
                <a:gd name="T4" fmla="*/ 0 w 120"/>
                <a:gd name="T5" fmla="*/ 102 h 129"/>
                <a:gd name="T6" fmla="*/ 46 w 120"/>
                <a:gd name="T7" fmla="*/ 129 h 129"/>
                <a:gd name="T8" fmla="*/ 120 w 120"/>
                <a:gd name="T9" fmla="*/ 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9">
                  <a:moveTo>
                    <a:pt x="120" y="28"/>
                  </a:moveTo>
                  <a:lnTo>
                    <a:pt x="71" y="0"/>
                  </a:lnTo>
                  <a:lnTo>
                    <a:pt x="0" y="102"/>
                  </a:lnTo>
                  <a:lnTo>
                    <a:pt x="46" y="129"/>
                  </a:lnTo>
                  <a:lnTo>
                    <a:pt x="120" y="28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Freeform: Shape 52"/>
            <p:cNvSpPr>
              <a:spLocks/>
            </p:cNvSpPr>
            <p:nvPr/>
          </p:nvSpPr>
          <p:spPr bwMode="auto">
            <a:xfrm>
              <a:off x="5031791" y="1890425"/>
              <a:ext cx="2139436" cy="1328940"/>
            </a:xfrm>
            <a:custGeom>
              <a:avLst/>
              <a:gdLst>
                <a:gd name="T0" fmla="*/ 1105 w 1182"/>
                <a:gd name="T1" fmla="*/ 339 h 734"/>
                <a:gd name="T2" fmla="*/ 1010 w 1182"/>
                <a:gd name="T3" fmla="*/ 393 h 734"/>
                <a:gd name="T4" fmla="*/ 881 w 1182"/>
                <a:gd name="T5" fmla="*/ 89 h 734"/>
                <a:gd name="T6" fmla="*/ 675 w 1182"/>
                <a:gd name="T7" fmla="*/ 0 h 734"/>
                <a:gd name="T8" fmla="*/ 590 w 1182"/>
                <a:gd name="T9" fmla="*/ 339 h 734"/>
                <a:gd name="T10" fmla="*/ 505 w 1182"/>
                <a:gd name="T11" fmla="*/ 0 h 734"/>
                <a:gd name="T12" fmla="*/ 292 w 1182"/>
                <a:gd name="T13" fmla="*/ 93 h 734"/>
                <a:gd name="T14" fmla="*/ 172 w 1182"/>
                <a:gd name="T15" fmla="*/ 393 h 734"/>
                <a:gd name="T16" fmla="*/ 77 w 1182"/>
                <a:gd name="T17" fmla="*/ 339 h 734"/>
                <a:gd name="T18" fmla="*/ 0 w 1182"/>
                <a:gd name="T19" fmla="*/ 461 h 734"/>
                <a:gd name="T20" fmla="*/ 184 w 1182"/>
                <a:gd name="T21" fmla="*/ 559 h 734"/>
                <a:gd name="T22" fmla="*/ 217 w 1182"/>
                <a:gd name="T23" fmla="*/ 540 h 734"/>
                <a:gd name="T24" fmla="*/ 353 w 1182"/>
                <a:gd name="T25" fmla="*/ 375 h 734"/>
                <a:gd name="T26" fmla="*/ 353 w 1182"/>
                <a:gd name="T27" fmla="*/ 734 h 734"/>
                <a:gd name="T28" fmla="*/ 590 w 1182"/>
                <a:gd name="T29" fmla="*/ 734 h 734"/>
                <a:gd name="T30" fmla="*/ 829 w 1182"/>
                <a:gd name="T31" fmla="*/ 734 h 734"/>
                <a:gd name="T32" fmla="*/ 829 w 1182"/>
                <a:gd name="T33" fmla="*/ 375 h 734"/>
                <a:gd name="T34" fmla="*/ 965 w 1182"/>
                <a:gd name="T35" fmla="*/ 540 h 734"/>
                <a:gd name="T36" fmla="*/ 998 w 1182"/>
                <a:gd name="T37" fmla="*/ 559 h 734"/>
                <a:gd name="T38" fmla="*/ 1182 w 1182"/>
                <a:gd name="T39" fmla="*/ 461 h 734"/>
                <a:gd name="T40" fmla="*/ 1105 w 1182"/>
                <a:gd name="T41" fmla="*/ 339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2" h="734">
                  <a:moveTo>
                    <a:pt x="1105" y="339"/>
                  </a:moveTo>
                  <a:cubicBezTo>
                    <a:pt x="1010" y="393"/>
                    <a:pt x="1010" y="393"/>
                    <a:pt x="1010" y="393"/>
                  </a:cubicBezTo>
                  <a:cubicBezTo>
                    <a:pt x="881" y="89"/>
                    <a:pt x="881" y="89"/>
                    <a:pt x="881" y="89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590" y="339"/>
                    <a:pt x="590" y="339"/>
                    <a:pt x="590" y="339"/>
                  </a:cubicBezTo>
                  <a:cubicBezTo>
                    <a:pt x="505" y="0"/>
                    <a:pt x="505" y="0"/>
                    <a:pt x="505" y="0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172" y="393"/>
                    <a:pt x="172" y="393"/>
                    <a:pt x="172" y="393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0" y="461"/>
                    <a:pt x="176" y="559"/>
                    <a:pt x="184" y="559"/>
                  </a:cubicBezTo>
                  <a:cubicBezTo>
                    <a:pt x="192" y="559"/>
                    <a:pt x="192" y="563"/>
                    <a:pt x="217" y="540"/>
                  </a:cubicBezTo>
                  <a:cubicBezTo>
                    <a:pt x="242" y="516"/>
                    <a:pt x="353" y="375"/>
                    <a:pt x="353" y="375"/>
                  </a:cubicBezTo>
                  <a:cubicBezTo>
                    <a:pt x="353" y="734"/>
                    <a:pt x="353" y="734"/>
                    <a:pt x="353" y="734"/>
                  </a:cubicBezTo>
                  <a:cubicBezTo>
                    <a:pt x="590" y="734"/>
                    <a:pt x="590" y="734"/>
                    <a:pt x="590" y="734"/>
                  </a:cubicBezTo>
                  <a:cubicBezTo>
                    <a:pt x="829" y="734"/>
                    <a:pt x="829" y="734"/>
                    <a:pt x="829" y="734"/>
                  </a:cubicBezTo>
                  <a:cubicBezTo>
                    <a:pt x="829" y="375"/>
                    <a:pt x="829" y="375"/>
                    <a:pt x="829" y="375"/>
                  </a:cubicBezTo>
                  <a:cubicBezTo>
                    <a:pt x="829" y="375"/>
                    <a:pt x="940" y="516"/>
                    <a:pt x="965" y="540"/>
                  </a:cubicBezTo>
                  <a:cubicBezTo>
                    <a:pt x="990" y="563"/>
                    <a:pt x="990" y="559"/>
                    <a:pt x="998" y="559"/>
                  </a:cubicBezTo>
                  <a:cubicBezTo>
                    <a:pt x="1006" y="559"/>
                    <a:pt x="1182" y="461"/>
                    <a:pt x="1182" y="461"/>
                  </a:cubicBezTo>
                  <a:cubicBezTo>
                    <a:pt x="1105" y="339"/>
                    <a:pt x="1105" y="339"/>
                    <a:pt x="1105" y="339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Freeform: Shape 53"/>
            <p:cNvSpPr>
              <a:spLocks/>
            </p:cNvSpPr>
            <p:nvPr/>
          </p:nvSpPr>
          <p:spPr bwMode="auto">
            <a:xfrm>
              <a:off x="5944249" y="1881784"/>
              <a:ext cx="155533" cy="622130"/>
            </a:xfrm>
            <a:custGeom>
              <a:avLst/>
              <a:gdLst>
                <a:gd name="T0" fmla="*/ 0 w 90"/>
                <a:gd name="T1" fmla="*/ 0 h 360"/>
                <a:gd name="T2" fmla="*/ 87 w 90"/>
                <a:gd name="T3" fmla="*/ 56 h 360"/>
                <a:gd name="T4" fmla="*/ 90 w 90"/>
                <a:gd name="T5" fmla="*/ 360 h 360"/>
                <a:gd name="T6" fmla="*/ 0 w 90"/>
                <a:gd name="T7" fmla="*/ 5 h 360"/>
                <a:gd name="T8" fmla="*/ 0 w 90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60">
                  <a:moveTo>
                    <a:pt x="0" y="0"/>
                  </a:moveTo>
                  <a:lnTo>
                    <a:pt x="87" y="56"/>
                  </a:lnTo>
                  <a:lnTo>
                    <a:pt x="90" y="36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Freeform: Shape 54"/>
            <p:cNvSpPr>
              <a:spLocks/>
            </p:cNvSpPr>
            <p:nvPr/>
          </p:nvSpPr>
          <p:spPr bwMode="auto">
            <a:xfrm>
              <a:off x="5944249" y="1881784"/>
              <a:ext cx="155533" cy="622130"/>
            </a:xfrm>
            <a:custGeom>
              <a:avLst/>
              <a:gdLst>
                <a:gd name="T0" fmla="*/ 0 w 90"/>
                <a:gd name="T1" fmla="*/ 0 h 360"/>
                <a:gd name="T2" fmla="*/ 87 w 90"/>
                <a:gd name="T3" fmla="*/ 56 h 360"/>
                <a:gd name="T4" fmla="*/ 90 w 90"/>
                <a:gd name="T5" fmla="*/ 360 h 360"/>
                <a:gd name="T6" fmla="*/ 0 w 90"/>
                <a:gd name="T7" fmla="*/ 5 h 360"/>
                <a:gd name="T8" fmla="*/ 0 w 90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60">
                  <a:moveTo>
                    <a:pt x="0" y="0"/>
                  </a:moveTo>
                  <a:lnTo>
                    <a:pt x="87" y="56"/>
                  </a:lnTo>
                  <a:lnTo>
                    <a:pt x="90" y="360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Freeform: Shape 55"/>
            <p:cNvSpPr>
              <a:spLocks/>
            </p:cNvSpPr>
            <p:nvPr/>
          </p:nvSpPr>
          <p:spPr bwMode="auto">
            <a:xfrm>
              <a:off x="6091140" y="1885240"/>
              <a:ext cx="162445" cy="618674"/>
            </a:xfrm>
            <a:custGeom>
              <a:avLst/>
              <a:gdLst>
                <a:gd name="T0" fmla="*/ 94 w 94"/>
                <a:gd name="T1" fmla="*/ 0 h 358"/>
                <a:gd name="T2" fmla="*/ 0 w 94"/>
                <a:gd name="T3" fmla="*/ 53 h 358"/>
                <a:gd name="T4" fmla="*/ 5 w 94"/>
                <a:gd name="T5" fmla="*/ 358 h 358"/>
                <a:gd name="T6" fmla="*/ 94 w 94"/>
                <a:gd name="T7" fmla="*/ 3 h 358"/>
                <a:gd name="T8" fmla="*/ 94 w 94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8">
                  <a:moveTo>
                    <a:pt x="94" y="0"/>
                  </a:moveTo>
                  <a:lnTo>
                    <a:pt x="0" y="53"/>
                  </a:lnTo>
                  <a:lnTo>
                    <a:pt x="5" y="358"/>
                  </a:lnTo>
                  <a:lnTo>
                    <a:pt x="94" y="3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Freeform: Shape 56"/>
            <p:cNvSpPr>
              <a:spLocks/>
            </p:cNvSpPr>
            <p:nvPr/>
          </p:nvSpPr>
          <p:spPr bwMode="auto">
            <a:xfrm>
              <a:off x="6091140" y="1885240"/>
              <a:ext cx="162445" cy="618674"/>
            </a:xfrm>
            <a:custGeom>
              <a:avLst/>
              <a:gdLst>
                <a:gd name="T0" fmla="*/ 94 w 94"/>
                <a:gd name="T1" fmla="*/ 0 h 358"/>
                <a:gd name="T2" fmla="*/ 0 w 94"/>
                <a:gd name="T3" fmla="*/ 53 h 358"/>
                <a:gd name="T4" fmla="*/ 5 w 94"/>
                <a:gd name="T5" fmla="*/ 358 h 358"/>
                <a:gd name="T6" fmla="*/ 94 w 94"/>
                <a:gd name="T7" fmla="*/ 3 h 358"/>
                <a:gd name="T8" fmla="*/ 94 w 94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8">
                  <a:moveTo>
                    <a:pt x="94" y="0"/>
                  </a:moveTo>
                  <a:lnTo>
                    <a:pt x="0" y="53"/>
                  </a:lnTo>
                  <a:lnTo>
                    <a:pt x="5" y="358"/>
                  </a:lnTo>
                  <a:lnTo>
                    <a:pt x="94" y="3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Freeform: Shape 57"/>
            <p:cNvSpPr>
              <a:spLocks/>
            </p:cNvSpPr>
            <p:nvPr/>
          </p:nvSpPr>
          <p:spPr bwMode="auto">
            <a:xfrm>
              <a:off x="5980539" y="1976832"/>
              <a:ext cx="119241" cy="527083"/>
            </a:xfrm>
            <a:custGeom>
              <a:avLst/>
              <a:gdLst>
                <a:gd name="T0" fmla="*/ 64 w 69"/>
                <a:gd name="T1" fmla="*/ 0 h 305"/>
                <a:gd name="T2" fmla="*/ 0 w 69"/>
                <a:gd name="T3" fmla="*/ 33 h 305"/>
                <a:gd name="T4" fmla="*/ 69 w 69"/>
                <a:gd name="T5" fmla="*/ 305 h 305"/>
                <a:gd name="T6" fmla="*/ 64 w 69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305">
                  <a:moveTo>
                    <a:pt x="64" y="0"/>
                  </a:moveTo>
                  <a:lnTo>
                    <a:pt x="0" y="33"/>
                  </a:lnTo>
                  <a:lnTo>
                    <a:pt x="69" y="30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Freeform: Shape 58"/>
            <p:cNvSpPr>
              <a:spLocks/>
            </p:cNvSpPr>
            <p:nvPr/>
          </p:nvSpPr>
          <p:spPr bwMode="auto">
            <a:xfrm>
              <a:off x="5980539" y="1976832"/>
              <a:ext cx="119241" cy="527083"/>
            </a:xfrm>
            <a:custGeom>
              <a:avLst/>
              <a:gdLst>
                <a:gd name="T0" fmla="*/ 64 w 69"/>
                <a:gd name="T1" fmla="*/ 0 h 305"/>
                <a:gd name="T2" fmla="*/ 0 w 69"/>
                <a:gd name="T3" fmla="*/ 33 h 305"/>
                <a:gd name="T4" fmla="*/ 69 w 69"/>
                <a:gd name="T5" fmla="*/ 305 h 305"/>
                <a:gd name="T6" fmla="*/ 64 w 69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305">
                  <a:moveTo>
                    <a:pt x="64" y="0"/>
                  </a:moveTo>
                  <a:lnTo>
                    <a:pt x="0" y="33"/>
                  </a:lnTo>
                  <a:lnTo>
                    <a:pt x="69" y="305"/>
                  </a:lnTo>
                  <a:lnTo>
                    <a:pt x="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Freeform: Shape 59"/>
            <p:cNvSpPr>
              <a:spLocks/>
            </p:cNvSpPr>
            <p:nvPr/>
          </p:nvSpPr>
          <p:spPr bwMode="auto">
            <a:xfrm>
              <a:off x="6091140" y="1976832"/>
              <a:ext cx="127882" cy="527083"/>
            </a:xfrm>
            <a:custGeom>
              <a:avLst/>
              <a:gdLst>
                <a:gd name="T0" fmla="*/ 0 w 74"/>
                <a:gd name="T1" fmla="*/ 0 h 305"/>
                <a:gd name="T2" fmla="*/ 0 w 74"/>
                <a:gd name="T3" fmla="*/ 0 h 305"/>
                <a:gd name="T4" fmla="*/ 5 w 74"/>
                <a:gd name="T5" fmla="*/ 305 h 305"/>
                <a:gd name="T6" fmla="*/ 74 w 74"/>
                <a:gd name="T7" fmla="*/ 28 h 305"/>
                <a:gd name="T8" fmla="*/ 0 w 74"/>
                <a:gd name="T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305">
                  <a:moveTo>
                    <a:pt x="0" y="0"/>
                  </a:moveTo>
                  <a:lnTo>
                    <a:pt x="0" y="0"/>
                  </a:lnTo>
                  <a:lnTo>
                    <a:pt x="5" y="305"/>
                  </a:lnTo>
                  <a:lnTo>
                    <a:pt x="74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" name="Freeform: Shape 60"/>
            <p:cNvSpPr>
              <a:spLocks/>
            </p:cNvSpPr>
            <p:nvPr/>
          </p:nvSpPr>
          <p:spPr bwMode="auto">
            <a:xfrm>
              <a:off x="6091140" y="1976832"/>
              <a:ext cx="127882" cy="527083"/>
            </a:xfrm>
            <a:custGeom>
              <a:avLst/>
              <a:gdLst>
                <a:gd name="T0" fmla="*/ 0 w 74"/>
                <a:gd name="T1" fmla="*/ 0 h 305"/>
                <a:gd name="T2" fmla="*/ 0 w 74"/>
                <a:gd name="T3" fmla="*/ 0 h 305"/>
                <a:gd name="T4" fmla="*/ 5 w 74"/>
                <a:gd name="T5" fmla="*/ 305 h 305"/>
                <a:gd name="T6" fmla="*/ 74 w 74"/>
                <a:gd name="T7" fmla="*/ 28 h 305"/>
                <a:gd name="T8" fmla="*/ 0 w 74"/>
                <a:gd name="T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305">
                  <a:moveTo>
                    <a:pt x="0" y="0"/>
                  </a:moveTo>
                  <a:lnTo>
                    <a:pt x="0" y="0"/>
                  </a:lnTo>
                  <a:lnTo>
                    <a:pt x="5" y="305"/>
                  </a:lnTo>
                  <a:lnTo>
                    <a:pt x="74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Freeform: Shape 61"/>
            <p:cNvSpPr>
              <a:spLocks/>
            </p:cNvSpPr>
            <p:nvPr/>
          </p:nvSpPr>
          <p:spPr bwMode="auto">
            <a:xfrm>
              <a:off x="6035840" y="1976832"/>
              <a:ext cx="63941" cy="527083"/>
            </a:xfrm>
            <a:custGeom>
              <a:avLst/>
              <a:gdLst>
                <a:gd name="T0" fmla="*/ 37 w 37"/>
                <a:gd name="T1" fmla="*/ 305 h 305"/>
                <a:gd name="T2" fmla="*/ 32 w 37"/>
                <a:gd name="T3" fmla="*/ 60 h 305"/>
                <a:gd name="T4" fmla="*/ 32 w 37"/>
                <a:gd name="T5" fmla="*/ 0 h 305"/>
                <a:gd name="T6" fmla="*/ 0 w 37"/>
                <a:gd name="T7" fmla="*/ 16 h 305"/>
                <a:gd name="T8" fmla="*/ 20 w 37"/>
                <a:gd name="T9" fmla="*/ 43 h 305"/>
                <a:gd name="T10" fmla="*/ 5 w 37"/>
                <a:gd name="T11" fmla="*/ 185 h 305"/>
                <a:gd name="T12" fmla="*/ 37 w 37"/>
                <a:gd name="T13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05">
                  <a:moveTo>
                    <a:pt x="37" y="305"/>
                  </a:moveTo>
                  <a:lnTo>
                    <a:pt x="32" y="60"/>
                  </a:lnTo>
                  <a:lnTo>
                    <a:pt x="32" y="0"/>
                  </a:lnTo>
                  <a:lnTo>
                    <a:pt x="0" y="16"/>
                  </a:lnTo>
                  <a:lnTo>
                    <a:pt x="20" y="43"/>
                  </a:lnTo>
                  <a:lnTo>
                    <a:pt x="5" y="185"/>
                  </a:lnTo>
                  <a:lnTo>
                    <a:pt x="37" y="3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" name="Freeform: Shape 62"/>
            <p:cNvSpPr>
              <a:spLocks/>
            </p:cNvSpPr>
            <p:nvPr/>
          </p:nvSpPr>
          <p:spPr bwMode="auto">
            <a:xfrm>
              <a:off x="6091140" y="1976832"/>
              <a:ext cx="60484" cy="527083"/>
            </a:xfrm>
            <a:custGeom>
              <a:avLst/>
              <a:gdLst>
                <a:gd name="T0" fmla="*/ 5 w 35"/>
                <a:gd name="T1" fmla="*/ 305 h 305"/>
                <a:gd name="T2" fmla="*/ 0 w 35"/>
                <a:gd name="T3" fmla="*/ 60 h 305"/>
                <a:gd name="T4" fmla="*/ 0 w 35"/>
                <a:gd name="T5" fmla="*/ 0 h 305"/>
                <a:gd name="T6" fmla="*/ 32 w 35"/>
                <a:gd name="T7" fmla="*/ 16 h 305"/>
                <a:gd name="T8" fmla="*/ 12 w 35"/>
                <a:gd name="T9" fmla="*/ 43 h 305"/>
                <a:gd name="T10" fmla="*/ 35 w 35"/>
                <a:gd name="T11" fmla="*/ 190 h 305"/>
                <a:gd name="T12" fmla="*/ 5 w 35"/>
                <a:gd name="T13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05">
                  <a:moveTo>
                    <a:pt x="5" y="305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32" y="16"/>
                  </a:lnTo>
                  <a:lnTo>
                    <a:pt x="12" y="43"/>
                  </a:lnTo>
                  <a:lnTo>
                    <a:pt x="35" y="190"/>
                  </a:lnTo>
                  <a:lnTo>
                    <a:pt x="5" y="30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Freeform: Shape 63"/>
            <p:cNvSpPr>
              <a:spLocks/>
            </p:cNvSpPr>
            <p:nvPr/>
          </p:nvSpPr>
          <p:spPr bwMode="auto">
            <a:xfrm>
              <a:off x="6044481" y="1976832"/>
              <a:ext cx="55300" cy="527083"/>
            </a:xfrm>
            <a:custGeom>
              <a:avLst/>
              <a:gdLst>
                <a:gd name="T0" fmla="*/ 32 w 32"/>
                <a:gd name="T1" fmla="*/ 301 h 305"/>
                <a:gd name="T2" fmla="*/ 32 w 32"/>
                <a:gd name="T3" fmla="*/ 305 h 305"/>
                <a:gd name="T4" fmla="*/ 0 w 32"/>
                <a:gd name="T5" fmla="*/ 185 h 305"/>
                <a:gd name="T6" fmla="*/ 27 w 32"/>
                <a:gd name="T7" fmla="*/ 0 h 305"/>
                <a:gd name="T8" fmla="*/ 32 w 32"/>
                <a:gd name="T9" fmla="*/ 30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05">
                  <a:moveTo>
                    <a:pt x="32" y="301"/>
                  </a:moveTo>
                  <a:lnTo>
                    <a:pt x="32" y="305"/>
                  </a:lnTo>
                  <a:lnTo>
                    <a:pt x="0" y="185"/>
                  </a:lnTo>
                  <a:lnTo>
                    <a:pt x="27" y="0"/>
                  </a:lnTo>
                  <a:lnTo>
                    <a:pt x="32" y="3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Freeform: Shape 64"/>
            <p:cNvSpPr>
              <a:spLocks/>
            </p:cNvSpPr>
            <p:nvPr/>
          </p:nvSpPr>
          <p:spPr bwMode="auto">
            <a:xfrm>
              <a:off x="5792173" y="1881784"/>
              <a:ext cx="307609" cy="622130"/>
            </a:xfrm>
            <a:custGeom>
              <a:avLst/>
              <a:gdLst>
                <a:gd name="T0" fmla="*/ 88 w 178"/>
                <a:gd name="T1" fmla="*/ 0 h 360"/>
                <a:gd name="T2" fmla="*/ 0 w 178"/>
                <a:gd name="T3" fmla="*/ 40 h 360"/>
                <a:gd name="T4" fmla="*/ 54 w 178"/>
                <a:gd name="T5" fmla="*/ 96 h 360"/>
                <a:gd name="T6" fmla="*/ 29 w 178"/>
                <a:gd name="T7" fmla="*/ 143 h 360"/>
                <a:gd name="T8" fmla="*/ 178 w 178"/>
                <a:gd name="T9" fmla="*/ 360 h 360"/>
                <a:gd name="T10" fmla="*/ 88 w 178"/>
                <a:gd name="T1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360">
                  <a:moveTo>
                    <a:pt x="88" y="0"/>
                  </a:moveTo>
                  <a:lnTo>
                    <a:pt x="0" y="40"/>
                  </a:lnTo>
                  <a:lnTo>
                    <a:pt x="54" y="96"/>
                  </a:lnTo>
                  <a:lnTo>
                    <a:pt x="29" y="143"/>
                  </a:lnTo>
                  <a:lnTo>
                    <a:pt x="178" y="36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626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Freeform: Shape 65"/>
            <p:cNvSpPr>
              <a:spLocks/>
            </p:cNvSpPr>
            <p:nvPr/>
          </p:nvSpPr>
          <p:spPr bwMode="auto">
            <a:xfrm>
              <a:off x="6096325" y="1885240"/>
              <a:ext cx="305880" cy="618674"/>
            </a:xfrm>
            <a:custGeom>
              <a:avLst/>
              <a:gdLst>
                <a:gd name="T0" fmla="*/ 91 w 177"/>
                <a:gd name="T1" fmla="*/ 0 h 358"/>
                <a:gd name="T2" fmla="*/ 177 w 177"/>
                <a:gd name="T3" fmla="*/ 37 h 358"/>
                <a:gd name="T4" fmla="*/ 124 w 177"/>
                <a:gd name="T5" fmla="*/ 94 h 358"/>
                <a:gd name="T6" fmla="*/ 148 w 177"/>
                <a:gd name="T7" fmla="*/ 141 h 358"/>
                <a:gd name="T8" fmla="*/ 0 w 177"/>
                <a:gd name="T9" fmla="*/ 358 h 358"/>
                <a:gd name="T10" fmla="*/ 91 w 177"/>
                <a:gd name="T1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358">
                  <a:moveTo>
                    <a:pt x="91" y="0"/>
                  </a:moveTo>
                  <a:lnTo>
                    <a:pt x="177" y="37"/>
                  </a:lnTo>
                  <a:lnTo>
                    <a:pt x="124" y="94"/>
                  </a:lnTo>
                  <a:lnTo>
                    <a:pt x="148" y="141"/>
                  </a:lnTo>
                  <a:lnTo>
                    <a:pt x="0" y="3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4C5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" name="Rectangle 66"/>
            <p:cNvSpPr>
              <a:spLocks/>
            </p:cNvSpPr>
            <p:nvPr/>
          </p:nvSpPr>
          <p:spPr bwMode="auto">
            <a:xfrm>
              <a:off x="5747241" y="2885833"/>
              <a:ext cx="190095" cy="44932"/>
            </a:xfrm>
            <a:prstGeom prst="rect">
              <a:avLst/>
            </a:prstGeom>
            <a:solidFill>
              <a:srgbClr val="626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" name="Rectangle 67"/>
            <p:cNvSpPr>
              <a:spLocks/>
            </p:cNvSpPr>
            <p:nvPr/>
          </p:nvSpPr>
          <p:spPr bwMode="auto">
            <a:xfrm>
              <a:off x="6260498" y="2885833"/>
              <a:ext cx="190095" cy="44932"/>
            </a:xfrm>
            <a:prstGeom prst="rect">
              <a:avLst/>
            </a:prstGeom>
            <a:solidFill>
              <a:srgbClr val="626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" name="Freeform: Shape 68"/>
            <p:cNvSpPr>
              <a:spLocks/>
            </p:cNvSpPr>
            <p:nvPr/>
          </p:nvSpPr>
          <p:spPr bwMode="auto">
            <a:xfrm>
              <a:off x="5795629" y="1047093"/>
              <a:ext cx="616945" cy="494248"/>
            </a:xfrm>
            <a:custGeom>
              <a:avLst/>
              <a:gdLst>
                <a:gd name="T0" fmla="*/ 41 w 341"/>
                <a:gd name="T1" fmla="*/ 273 h 273"/>
                <a:gd name="T2" fmla="*/ 1 w 341"/>
                <a:gd name="T3" fmla="*/ 140 h 273"/>
                <a:gd name="T4" fmla="*/ 151 w 341"/>
                <a:gd name="T5" fmla="*/ 2 h 273"/>
                <a:gd name="T6" fmla="*/ 261 w 341"/>
                <a:gd name="T7" fmla="*/ 28 h 273"/>
                <a:gd name="T8" fmla="*/ 279 w 341"/>
                <a:gd name="T9" fmla="*/ 2 h 273"/>
                <a:gd name="T10" fmla="*/ 336 w 341"/>
                <a:gd name="T11" fmla="*/ 128 h 273"/>
                <a:gd name="T12" fmla="*/ 298 w 341"/>
                <a:gd name="T13" fmla="*/ 264 h 273"/>
                <a:gd name="T14" fmla="*/ 288 w 341"/>
                <a:gd name="T15" fmla="*/ 176 h 273"/>
                <a:gd name="T16" fmla="*/ 279 w 341"/>
                <a:gd name="T17" fmla="*/ 192 h 273"/>
                <a:gd name="T18" fmla="*/ 105 w 341"/>
                <a:gd name="T19" fmla="*/ 177 h 273"/>
                <a:gd name="T20" fmla="*/ 43 w 341"/>
                <a:gd name="T21" fmla="*/ 188 h 273"/>
                <a:gd name="T22" fmla="*/ 41 w 341"/>
                <a:gd name="T2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1" h="273">
                  <a:moveTo>
                    <a:pt x="41" y="273"/>
                  </a:moveTo>
                  <a:cubicBezTo>
                    <a:pt x="41" y="273"/>
                    <a:pt x="2" y="263"/>
                    <a:pt x="1" y="140"/>
                  </a:cubicBezTo>
                  <a:cubicBezTo>
                    <a:pt x="0" y="18"/>
                    <a:pt x="134" y="0"/>
                    <a:pt x="151" y="2"/>
                  </a:cubicBezTo>
                  <a:cubicBezTo>
                    <a:pt x="167" y="5"/>
                    <a:pt x="252" y="38"/>
                    <a:pt x="261" y="28"/>
                  </a:cubicBezTo>
                  <a:cubicBezTo>
                    <a:pt x="270" y="17"/>
                    <a:pt x="279" y="2"/>
                    <a:pt x="279" y="2"/>
                  </a:cubicBezTo>
                  <a:cubicBezTo>
                    <a:pt x="279" y="2"/>
                    <a:pt x="341" y="29"/>
                    <a:pt x="336" y="128"/>
                  </a:cubicBezTo>
                  <a:cubicBezTo>
                    <a:pt x="331" y="228"/>
                    <a:pt x="298" y="264"/>
                    <a:pt x="298" y="264"/>
                  </a:cubicBezTo>
                  <a:cubicBezTo>
                    <a:pt x="288" y="176"/>
                    <a:pt x="288" y="176"/>
                    <a:pt x="288" y="176"/>
                  </a:cubicBezTo>
                  <a:cubicBezTo>
                    <a:pt x="288" y="176"/>
                    <a:pt x="287" y="192"/>
                    <a:pt x="279" y="192"/>
                  </a:cubicBezTo>
                  <a:cubicBezTo>
                    <a:pt x="272" y="192"/>
                    <a:pt x="162" y="203"/>
                    <a:pt x="105" y="177"/>
                  </a:cubicBezTo>
                  <a:cubicBezTo>
                    <a:pt x="49" y="152"/>
                    <a:pt x="43" y="188"/>
                    <a:pt x="43" y="188"/>
                  </a:cubicBezTo>
                  <a:cubicBezTo>
                    <a:pt x="43" y="188"/>
                    <a:pt x="27" y="254"/>
                    <a:pt x="41" y="27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" name="Freeform: Shape 69"/>
            <p:cNvSpPr>
              <a:spLocks/>
            </p:cNvSpPr>
            <p:nvPr/>
          </p:nvSpPr>
          <p:spPr bwMode="auto">
            <a:xfrm>
              <a:off x="5672930" y="3153694"/>
              <a:ext cx="858885" cy="217746"/>
            </a:xfrm>
            <a:custGeom>
              <a:avLst/>
              <a:gdLst>
                <a:gd name="T0" fmla="*/ 0 w 497"/>
                <a:gd name="T1" fmla="*/ 0 h 126"/>
                <a:gd name="T2" fmla="*/ 497 w 497"/>
                <a:gd name="T3" fmla="*/ 0 h 126"/>
                <a:gd name="T4" fmla="*/ 497 w 497"/>
                <a:gd name="T5" fmla="*/ 72 h 126"/>
                <a:gd name="T6" fmla="*/ 242 w 497"/>
                <a:gd name="T7" fmla="*/ 126 h 126"/>
                <a:gd name="T8" fmla="*/ 0 w 497"/>
                <a:gd name="T9" fmla="*/ 77 h 126"/>
                <a:gd name="T10" fmla="*/ 0 w 497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" h="126">
                  <a:moveTo>
                    <a:pt x="0" y="0"/>
                  </a:moveTo>
                  <a:lnTo>
                    <a:pt x="497" y="0"/>
                  </a:lnTo>
                  <a:lnTo>
                    <a:pt x="497" y="72"/>
                  </a:lnTo>
                  <a:lnTo>
                    <a:pt x="242" y="126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Freeform: Shape 70"/>
            <p:cNvSpPr>
              <a:spLocks/>
            </p:cNvSpPr>
            <p:nvPr/>
          </p:nvSpPr>
          <p:spPr bwMode="auto">
            <a:xfrm>
              <a:off x="5714406" y="3017172"/>
              <a:ext cx="1323755" cy="774206"/>
            </a:xfrm>
            <a:custGeom>
              <a:avLst/>
              <a:gdLst>
                <a:gd name="T0" fmla="*/ 73 w 731"/>
                <a:gd name="T1" fmla="*/ 423 h 428"/>
                <a:gd name="T2" fmla="*/ 703 w 731"/>
                <a:gd name="T3" fmla="*/ 175 h 428"/>
                <a:gd name="T4" fmla="*/ 723 w 731"/>
                <a:gd name="T5" fmla="*/ 126 h 428"/>
                <a:gd name="T6" fmla="*/ 678 w 731"/>
                <a:gd name="T7" fmla="*/ 23 h 428"/>
                <a:gd name="T8" fmla="*/ 632 w 731"/>
                <a:gd name="T9" fmla="*/ 9 h 428"/>
                <a:gd name="T10" fmla="*/ 29 w 731"/>
                <a:gd name="T11" fmla="*/ 251 h 428"/>
                <a:gd name="T12" fmla="*/ 5 w 731"/>
                <a:gd name="T13" fmla="*/ 292 h 428"/>
                <a:gd name="T14" fmla="*/ 32 w 731"/>
                <a:gd name="T15" fmla="*/ 399 h 428"/>
                <a:gd name="T16" fmla="*/ 73 w 731"/>
                <a:gd name="T17" fmla="*/ 42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1" h="428">
                  <a:moveTo>
                    <a:pt x="73" y="423"/>
                  </a:moveTo>
                  <a:cubicBezTo>
                    <a:pt x="285" y="365"/>
                    <a:pt x="496" y="282"/>
                    <a:pt x="703" y="175"/>
                  </a:cubicBezTo>
                  <a:cubicBezTo>
                    <a:pt x="722" y="165"/>
                    <a:pt x="731" y="143"/>
                    <a:pt x="723" y="126"/>
                  </a:cubicBezTo>
                  <a:cubicBezTo>
                    <a:pt x="708" y="91"/>
                    <a:pt x="693" y="57"/>
                    <a:pt x="678" y="23"/>
                  </a:cubicBezTo>
                  <a:cubicBezTo>
                    <a:pt x="670" y="6"/>
                    <a:pt x="649" y="0"/>
                    <a:pt x="632" y="9"/>
                  </a:cubicBezTo>
                  <a:cubicBezTo>
                    <a:pt x="433" y="114"/>
                    <a:pt x="231" y="194"/>
                    <a:pt x="29" y="251"/>
                  </a:cubicBezTo>
                  <a:cubicBezTo>
                    <a:pt x="11" y="256"/>
                    <a:pt x="0" y="274"/>
                    <a:pt x="5" y="292"/>
                  </a:cubicBezTo>
                  <a:cubicBezTo>
                    <a:pt x="14" y="328"/>
                    <a:pt x="23" y="363"/>
                    <a:pt x="32" y="399"/>
                  </a:cubicBezTo>
                  <a:cubicBezTo>
                    <a:pt x="36" y="417"/>
                    <a:pt x="54" y="428"/>
                    <a:pt x="73" y="42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" name="Freeform: Shape 71"/>
            <p:cNvSpPr>
              <a:spLocks/>
            </p:cNvSpPr>
            <p:nvPr/>
          </p:nvSpPr>
          <p:spPr bwMode="auto">
            <a:xfrm>
              <a:off x="5648737" y="3504507"/>
              <a:ext cx="226386" cy="317978"/>
            </a:xfrm>
            <a:custGeom>
              <a:avLst/>
              <a:gdLst>
                <a:gd name="T0" fmla="*/ 102 w 125"/>
                <a:gd name="T1" fmla="*/ 73 h 176"/>
                <a:gd name="T2" fmla="*/ 43 w 125"/>
                <a:gd name="T3" fmla="*/ 5 h 176"/>
                <a:gd name="T4" fmla="*/ 0 w 125"/>
                <a:gd name="T5" fmla="*/ 18 h 176"/>
                <a:gd name="T6" fmla="*/ 24 w 125"/>
                <a:gd name="T7" fmla="*/ 97 h 176"/>
                <a:gd name="T8" fmla="*/ 49 w 125"/>
                <a:gd name="T9" fmla="*/ 176 h 176"/>
                <a:gd name="T10" fmla="*/ 92 w 125"/>
                <a:gd name="T11" fmla="*/ 163 h 176"/>
                <a:gd name="T12" fmla="*/ 102 w 125"/>
                <a:gd name="T13" fmla="*/ 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76">
                  <a:moveTo>
                    <a:pt x="102" y="73"/>
                  </a:moveTo>
                  <a:cubicBezTo>
                    <a:pt x="80" y="0"/>
                    <a:pt x="43" y="5"/>
                    <a:pt x="43" y="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92" y="163"/>
                    <a:pt x="92" y="163"/>
                    <a:pt x="92" y="163"/>
                  </a:cubicBezTo>
                  <a:cubicBezTo>
                    <a:pt x="92" y="163"/>
                    <a:pt x="125" y="145"/>
                    <a:pt x="102" y="73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" name="Freeform: Shape 72"/>
            <p:cNvSpPr>
              <a:spLocks/>
            </p:cNvSpPr>
            <p:nvPr/>
          </p:nvSpPr>
          <p:spPr bwMode="auto">
            <a:xfrm>
              <a:off x="5529495" y="3506235"/>
              <a:ext cx="292055" cy="375007"/>
            </a:xfrm>
            <a:custGeom>
              <a:avLst/>
              <a:gdLst>
                <a:gd name="T0" fmla="*/ 57 w 162"/>
                <a:gd name="T1" fmla="*/ 207 h 207"/>
                <a:gd name="T2" fmla="*/ 0 w 162"/>
                <a:gd name="T3" fmla="*/ 24 h 207"/>
                <a:gd name="T4" fmla="*/ 27 w 162"/>
                <a:gd name="T5" fmla="*/ 16 h 207"/>
                <a:gd name="T6" fmla="*/ 147 w 162"/>
                <a:gd name="T7" fmla="*/ 79 h 207"/>
                <a:gd name="T8" fmla="*/ 84 w 162"/>
                <a:gd name="T9" fmla="*/ 199 h 207"/>
                <a:gd name="T10" fmla="*/ 57 w 162"/>
                <a:gd name="T11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207">
                  <a:moveTo>
                    <a:pt x="57" y="207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77" y="0"/>
                    <a:pt x="131" y="28"/>
                    <a:pt x="147" y="79"/>
                  </a:cubicBezTo>
                  <a:cubicBezTo>
                    <a:pt x="162" y="129"/>
                    <a:pt x="134" y="183"/>
                    <a:pt x="84" y="199"/>
                  </a:cubicBezTo>
                  <a:lnTo>
                    <a:pt x="57" y="207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Freeform: Shape 73"/>
            <p:cNvSpPr>
              <a:spLocks/>
            </p:cNvSpPr>
            <p:nvPr/>
          </p:nvSpPr>
          <p:spPr bwMode="auto">
            <a:xfrm>
              <a:off x="5500117" y="3537341"/>
              <a:ext cx="134795" cy="361182"/>
            </a:xfrm>
            <a:custGeom>
              <a:avLst/>
              <a:gdLst>
                <a:gd name="T0" fmla="*/ 64 w 78"/>
                <a:gd name="T1" fmla="*/ 209 h 209"/>
                <a:gd name="T2" fmla="*/ 0 w 78"/>
                <a:gd name="T3" fmla="*/ 5 h 209"/>
                <a:gd name="T4" fmla="*/ 14 w 78"/>
                <a:gd name="T5" fmla="*/ 0 h 209"/>
                <a:gd name="T6" fmla="*/ 78 w 78"/>
                <a:gd name="T7" fmla="*/ 205 h 209"/>
                <a:gd name="T8" fmla="*/ 64 w 78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09">
                  <a:moveTo>
                    <a:pt x="64" y="209"/>
                  </a:moveTo>
                  <a:lnTo>
                    <a:pt x="0" y="5"/>
                  </a:lnTo>
                  <a:lnTo>
                    <a:pt x="14" y="0"/>
                  </a:lnTo>
                  <a:lnTo>
                    <a:pt x="78" y="205"/>
                  </a:lnTo>
                  <a:lnTo>
                    <a:pt x="64" y="20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" name="Freeform: Shape 74"/>
            <p:cNvSpPr>
              <a:spLocks/>
            </p:cNvSpPr>
            <p:nvPr/>
          </p:nvSpPr>
          <p:spPr bwMode="auto">
            <a:xfrm>
              <a:off x="5159674" y="3013716"/>
              <a:ext cx="1339307" cy="794944"/>
            </a:xfrm>
            <a:custGeom>
              <a:avLst/>
              <a:gdLst>
                <a:gd name="T0" fmla="*/ 23 w 740"/>
                <a:gd name="T1" fmla="*/ 163 h 439"/>
                <a:gd name="T2" fmla="*/ 644 w 740"/>
                <a:gd name="T3" fmla="*/ 433 h 439"/>
                <a:gd name="T4" fmla="*/ 693 w 740"/>
                <a:gd name="T5" fmla="*/ 412 h 439"/>
                <a:gd name="T6" fmla="*/ 733 w 740"/>
                <a:gd name="T7" fmla="*/ 308 h 439"/>
                <a:gd name="T8" fmla="*/ 710 w 740"/>
                <a:gd name="T9" fmla="*/ 265 h 439"/>
                <a:gd name="T10" fmla="*/ 114 w 740"/>
                <a:gd name="T11" fmla="*/ 10 h 439"/>
                <a:gd name="T12" fmla="*/ 67 w 740"/>
                <a:gd name="T13" fmla="*/ 22 h 439"/>
                <a:gd name="T14" fmla="*/ 10 w 740"/>
                <a:gd name="T15" fmla="*/ 117 h 439"/>
                <a:gd name="T16" fmla="*/ 23 w 740"/>
                <a:gd name="T17" fmla="*/ 16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439">
                  <a:moveTo>
                    <a:pt x="23" y="163"/>
                  </a:moveTo>
                  <a:cubicBezTo>
                    <a:pt x="213" y="271"/>
                    <a:pt x="421" y="362"/>
                    <a:pt x="644" y="433"/>
                  </a:cubicBezTo>
                  <a:cubicBezTo>
                    <a:pt x="663" y="439"/>
                    <a:pt x="686" y="430"/>
                    <a:pt x="693" y="412"/>
                  </a:cubicBezTo>
                  <a:cubicBezTo>
                    <a:pt x="707" y="377"/>
                    <a:pt x="720" y="343"/>
                    <a:pt x="733" y="308"/>
                  </a:cubicBezTo>
                  <a:cubicBezTo>
                    <a:pt x="740" y="290"/>
                    <a:pt x="729" y="271"/>
                    <a:pt x="710" y="265"/>
                  </a:cubicBezTo>
                  <a:cubicBezTo>
                    <a:pt x="496" y="199"/>
                    <a:pt x="297" y="112"/>
                    <a:pt x="114" y="10"/>
                  </a:cubicBezTo>
                  <a:cubicBezTo>
                    <a:pt x="97" y="0"/>
                    <a:pt x="77" y="6"/>
                    <a:pt x="67" y="22"/>
                  </a:cubicBezTo>
                  <a:cubicBezTo>
                    <a:pt x="49" y="54"/>
                    <a:pt x="30" y="85"/>
                    <a:pt x="10" y="117"/>
                  </a:cubicBezTo>
                  <a:cubicBezTo>
                    <a:pt x="0" y="132"/>
                    <a:pt x="6" y="153"/>
                    <a:pt x="23" y="1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3" name="Freeform: Shape 75"/>
            <p:cNvSpPr>
              <a:spLocks/>
            </p:cNvSpPr>
            <p:nvPr/>
          </p:nvSpPr>
          <p:spPr bwMode="auto">
            <a:xfrm>
              <a:off x="6322711" y="3504507"/>
              <a:ext cx="226386" cy="317978"/>
            </a:xfrm>
            <a:custGeom>
              <a:avLst/>
              <a:gdLst>
                <a:gd name="T0" fmla="*/ 23 w 125"/>
                <a:gd name="T1" fmla="*/ 73 h 176"/>
                <a:gd name="T2" fmla="*/ 82 w 125"/>
                <a:gd name="T3" fmla="*/ 5 h 176"/>
                <a:gd name="T4" fmla="*/ 125 w 125"/>
                <a:gd name="T5" fmla="*/ 18 h 176"/>
                <a:gd name="T6" fmla="*/ 101 w 125"/>
                <a:gd name="T7" fmla="*/ 97 h 176"/>
                <a:gd name="T8" fmla="*/ 76 w 125"/>
                <a:gd name="T9" fmla="*/ 176 h 176"/>
                <a:gd name="T10" fmla="*/ 33 w 125"/>
                <a:gd name="T11" fmla="*/ 163 h 176"/>
                <a:gd name="T12" fmla="*/ 23 w 125"/>
                <a:gd name="T13" fmla="*/ 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76">
                  <a:moveTo>
                    <a:pt x="23" y="73"/>
                  </a:moveTo>
                  <a:cubicBezTo>
                    <a:pt x="45" y="0"/>
                    <a:pt x="82" y="5"/>
                    <a:pt x="82" y="5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76" y="176"/>
                    <a:pt x="76" y="176"/>
                    <a:pt x="76" y="176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3" y="163"/>
                    <a:pt x="0" y="145"/>
                    <a:pt x="23" y="73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Freeform: Shape 76"/>
            <p:cNvSpPr>
              <a:spLocks/>
            </p:cNvSpPr>
            <p:nvPr/>
          </p:nvSpPr>
          <p:spPr bwMode="auto">
            <a:xfrm>
              <a:off x="6376284" y="3506235"/>
              <a:ext cx="292055" cy="375007"/>
            </a:xfrm>
            <a:custGeom>
              <a:avLst/>
              <a:gdLst>
                <a:gd name="T0" fmla="*/ 105 w 162"/>
                <a:gd name="T1" fmla="*/ 207 h 207"/>
                <a:gd name="T2" fmla="*/ 162 w 162"/>
                <a:gd name="T3" fmla="*/ 24 h 207"/>
                <a:gd name="T4" fmla="*/ 135 w 162"/>
                <a:gd name="T5" fmla="*/ 16 h 207"/>
                <a:gd name="T6" fmla="*/ 15 w 162"/>
                <a:gd name="T7" fmla="*/ 79 h 207"/>
                <a:gd name="T8" fmla="*/ 78 w 162"/>
                <a:gd name="T9" fmla="*/ 199 h 207"/>
                <a:gd name="T10" fmla="*/ 105 w 162"/>
                <a:gd name="T11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207">
                  <a:moveTo>
                    <a:pt x="105" y="207"/>
                  </a:moveTo>
                  <a:cubicBezTo>
                    <a:pt x="162" y="24"/>
                    <a:pt x="162" y="24"/>
                    <a:pt x="162" y="24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85" y="0"/>
                    <a:pt x="31" y="28"/>
                    <a:pt x="15" y="79"/>
                  </a:cubicBezTo>
                  <a:cubicBezTo>
                    <a:pt x="0" y="129"/>
                    <a:pt x="28" y="183"/>
                    <a:pt x="78" y="199"/>
                  </a:cubicBezTo>
                  <a:lnTo>
                    <a:pt x="105" y="207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" name="Freeform: Shape 77"/>
            <p:cNvSpPr>
              <a:spLocks/>
            </p:cNvSpPr>
            <p:nvPr/>
          </p:nvSpPr>
          <p:spPr bwMode="auto">
            <a:xfrm>
              <a:off x="6562923" y="3537341"/>
              <a:ext cx="134795" cy="361182"/>
            </a:xfrm>
            <a:custGeom>
              <a:avLst/>
              <a:gdLst>
                <a:gd name="T0" fmla="*/ 14 w 78"/>
                <a:gd name="T1" fmla="*/ 209 h 209"/>
                <a:gd name="T2" fmla="*/ 78 w 78"/>
                <a:gd name="T3" fmla="*/ 5 h 209"/>
                <a:gd name="T4" fmla="*/ 64 w 78"/>
                <a:gd name="T5" fmla="*/ 0 h 209"/>
                <a:gd name="T6" fmla="*/ 0 w 78"/>
                <a:gd name="T7" fmla="*/ 205 h 209"/>
                <a:gd name="T8" fmla="*/ 14 w 78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09">
                  <a:moveTo>
                    <a:pt x="14" y="209"/>
                  </a:moveTo>
                  <a:lnTo>
                    <a:pt x="78" y="5"/>
                  </a:lnTo>
                  <a:lnTo>
                    <a:pt x="64" y="0"/>
                  </a:lnTo>
                  <a:lnTo>
                    <a:pt x="0" y="205"/>
                  </a:lnTo>
                  <a:lnTo>
                    <a:pt x="14" y="20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" name="Rectangle 78"/>
            <p:cNvSpPr>
              <a:spLocks/>
            </p:cNvSpPr>
            <p:nvPr/>
          </p:nvSpPr>
          <p:spPr bwMode="auto">
            <a:xfrm>
              <a:off x="6016831" y="3153694"/>
              <a:ext cx="164173" cy="41475"/>
            </a:xfrm>
            <a:prstGeom prst="rect">
              <a:avLst/>
            </a:prstGeom>
            <a:solidFill>
              <a:srgbClr val="B9B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" name="Freeform: Shape 79"/>
            <p:cNvSpPr>
              <a:spLocks/>
            </p:cNvSpPr>
            <p:nvPr/>
          </p:nvSpPr>
          <p:spPr bwMode="auto">
            <a:xfrm>
              <a:off x="5702309" y="3145054"/>
              <a:ext cx="397472" cy="93320"/>
            </a:xfrm>
            <a:custGeom>
              <a:avLst/>
              <a:gdLst>
                <a:gd name="T0" fmla="*/ 230 w 230"/>
                <a:gd name="T1" fmla="*/ 0 h 54"/>
                <a:gd name="T2" fmla="*/ 169 w 230"/>
                <a:gd name="T3" fmla="*/ 54 h 54"/>
                <a:gd name="T4" fmla="*/ 0 w 230"/>
                <a:gd name="T5" fmla="*/ 5 h 54"/>
                <a:gd name="T6" fmla="*/ 230 w 230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54">
                  <a:moveTo>
                    <a:pt x="230" y="0"/>
                  </a:moveTo>
                  <a:lnTo>
                    <a:pt x="169" y="54"/>
                  </a:lnTo>
                  <a:lnTo>
                    <a:pt x="0" y="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" name="Freeform: Shape 80"/>
            <p:cNvSpPr>
              <a:spLocks/>
            </p:cNvSpPr>
            <p:nvPr/>
          </p:nvSpPr>
          <p:spPr bwMode="auto">
            <a:xfrm>
              <a:off x="6099781" y="3145054"/>
              <a:ext cx="395743" cy="93320"/>
            </a:xfrm>
            <a:custGeom>
              <a:avLst/>
              <a:gdLst>
                <a:gd name="T0" fmla="*/ 0 w 229"/>
                <a:gd name="T1" fmla="*/ 0 h 54"/>
                <a:gd name="T2" fmla="*/ 60 w 229"/>
                <a:gd name="T3" fmla="*/ 54 h 54"/>
                <a:gd name="T4" fmla="*/ 229 w 229"/>
                <a:gd name="T5" fmla="*/ 5 h 54"/>
                <a:gd name="T6" fmla="*/ 0 w 229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54">
                  <a:moveTo>
                    <a:pt x="0" y="0"/>
                  </a:moveTo>
                  <a:lnTo>
                    <a:pt x="60" y="54"/>
                  </a:lnTo>
                  <a:lnTo>
                    <a:pt x="22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696378" y="1542790"/>
            <a:ext cx="5835211" cy="2377803"/>
            <a:chOff x="1655995" y="1538009"/>
            <a:chExt cx="5835211" cy="2377803"/>
          </a:xfrm>
        </p:grpSpPr>
        <p:grpSp>
          <p:nvGrpSpPr>
            <p:cNvPr id="2" name="组合 1"/>
            <p:cNvGrpSpPr/>
            <p:nvPr/>
          </p:nvGrpSpPr>
          <p:grpSpPr>
            <a:xfrm>
              <a:off x="1655995" y="1538009"/>
              <a:ext cx="1646723" cy="2377803"/>
              <a:chOff x="1655995" y="1538009"/>
              <a:chExt cx="1646723" cy="2377803"/>
            </a:xfrm>
          </p:grpSpPr>
          <p:sp>
            <p:nvSpPr>
              <p:cNvPr id="4" name="Rectangle 5"/>
              <p:cNvSpPr/>
              <p:nvPr/>
            </p:nvSpPr>
            <p:spPr>
              <a:xfrm>
                <a:off x="2764897" y="1538009"/>
                <a:ext cx="537821" cy="537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6" name="Freeform: Shape 7"/>
              <p:cNvSpPr>
                <a:spLocks/>
              </p:cNvSpPr>
              <p:nvPr/>
            </p:nvSpPr>
            <p:spPr bwMode="auto">
              <a:xfrm rot="5400000">
                <a:off x="2764117" y="1536634"/>
                <a:ext cx="534243" cy="536996"/>
              </a:xfrm>
              <a:custGeom>
                <a:avLst/>
                <a:gdLst>
                  <a:gd name="T0" fmla="*/ 388 w 388"/>
                  <a:gd name="T1" fmla="*/ 390 h 390"/>
                  <a:gd name="T2" fmla="*/ 0 w 388"/>
                  <a:gd name="T3" fmla="*/ 0 h 390"/>
                  <a:gd name="T4" fmla="*/ 388 w 388"/>
                  <a:gd name="T5" fmla="*/ 0 h 390"/>
                  <a:gd name="T6" fmla="*/ 388 w 38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8" h="390">
                    <a:moveTo>
                      <a:pt x="388" y="390"/>
                    </a:moveTo>
                    <a:lnTo>
                      <a:pt x="0" y="0"/>
                    </a:lnTo>
                    <a:lnTo>
                      <a:pt x="388" y="0"/>
                    </a:lnTo>
                    <a:lnTo>
                      <a:pt x="388" y="39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29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" name="TextBox 18"/>
              <p:cNvSpPr txBox="1"/>
              <p:nvPr/>
            </p:nvSpPr>
            <p:spPr>
              <a:xfrm>
                <a:off x="1655995" y="1544788"/>
                <a:ext cx="923330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accent5"/>
                    </a:solidFill>
                    <a:latin typeface="+mn-lt"/>
                    <a:ea typeface="+mn-ea"/>
                    <a:cs typeface="+mn-ea"/>
                    <a:sym typeface="+mn-lt"/>
                  </a:rPr>
                  <a:t>刘志恒</a:t>
                </a:r>
              </a:p>
            </p:txBody>
          </p:sp>
          <p:sp>
            <p:nvSpPr>
              <p:cNvPr id="18" name="Rectangle 104"/>
              <p:cNvSpPr/>
              <p:nvPr/>
            </p:nvSpPr>
            <p:spPr>
              <a:xfrm>
                <a:off x="2764897" y="2469817"/>
                <a:ext cx="537821" cy="53782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0" name="Freeform: Shape 103"/>
              <p:cNvSpPr>
                <a:spLocks/>
              </p:cNvSpPr>
              <p:nvPr/>
            </p:nvSpPr>
            <p:spPr bwMode="auto">
              <a:xfrm rot="5400000">
                <a:off x="2764117" y="2473288"/>
                <a:ext cx="534243" cy="536996"/>
              </a:xfrm>
              <a:custGeom>
                <a:avLst/>
                <a:gdLst>
                  <a:gd name="T0" fmla="*/ 388 w 388"/>
                  <a:gd name="T1" fmla="*/ 390 h 390"/>
                  <a:gd name="T2" fmla="*/ 0 w 388"/>
                  <a:gd name="T3" fmla="*/ 0 h 390"/>
                  <a:gd name="T4" fmla="*/ 388 w 388"/>
                  <a:gd name="T5" fmla="*/ 0 h 390"/>
                  <a:gd name="T6" fmla="*/ 388 w 38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8" h="390">
                    <a:moveTo>
                      <a:pt x="388" y="390"/>
                    </a:moveTo>
                    <a:lnTo>
                      <a:pt x="0" y="0"/>
                    </a:lnTo>
                    <a:lnTo>
                      <a:pt x="388" y="0"/>
                    </a:lnTo>
                    <a:lnTo>
                      <a:pt x="388" y="39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29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Rectangle 109"/>
              <p:cNvSpPr/>
              <p:nvPr/>
            </p:nvSpPr>
            <p:spPr>
              <a:xfrm>
                <a:off x="2764897" y="3377991"/>
                <a:ext cx="537821" cy="53782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3" name="Freeform: Shape 108"/>
              <p:cNvSpPr>
                <a:spLocks/>
              </p:cNvSpPr>
              <p:nvPr/>
            </p:nvSpPr>
            <p:spPr bwMode="auto">
              <a:xfrm rot="5400000">
                <a:off x="2764117" y="3378403"/>
                <a:ext cx="534243" cy="536996"/>
              </a:xfrm>
              <a:custGeom>
                <a:avLst/>
                <a:gdLst>
                  <a:gd name="T0" fmla="*/ 388 w 388"/>
                  <a:gd name="T1" fmla="*/ 390 h 390"/>
                  <a:gd name="T2" fmla="*/ 0 w 388"/>
                  <a:gd name="T3" fmla="*/ 0 h 390"/>
                  <a:gd name="T4" fmla="*/ 388 w 388"/>
                  <a:gd name="T5" fmla="*/ 0 h 390"/>
                  <a:gd name="T6" fmla="*/ 388 w 38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8" h="390">
                    <a:moveTo>
                      <a:pt x="388" y="390"/>
                    </a:moveTo>
                    <a:lnTo>
                      <a:pt x="0" y="0"/>
                    </a:lnTo>
                    <a:lnTo>
                      <a:pt x="388" y="0"/>
                    </a:lnTo>
                    <a:lnTo>
                      <a:pt x="388" y="39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29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TextBox 102"/>
              <p:cNvSpPr txBox="1"/>
              <p:nvPr/>
            </p:nvSpPr>
            <p:spPr>
              <a:xfrm>
                <a:off x="1655995" y="2506823"/>
                <a:ext cx="923330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rgbClr val="959595"/>
                    </a:solidFill>
                    <a:latin typeface="+mn-lt"/>
                    <a:ea typeface="+mn-ea"/>
                    <a:cs typeface="+mn-ea"/>
                    <a:sym typeface="+mn-lt"/>
                  </a:rPr>
                  <a:t>曾诺</a:t>
                </a:r>
              </a:p>
            </p:txBody>
          </p:sp>
          <p:sp>
            <p:nvSpPr>
              <p:cNvPr id="35" name="TextBox 111"/>
              <p:cNvSpPr txBox="1"/>
              <p:nvPr/>
            </p:nvSpPr>
            <p:spPr>
              <a:xfrm>
                <a:off x="1655995" y="3401073"/>
                <a:ext cx="923330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accent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郭学蒙</a:t>
                </a: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5863691" y="1538009"/>
              <a:ext cx="1627515" cy="2227774"/>
              <a:chOff x="5863691" y="1538009"/>
              <a:chExt cx="1627515" cy="2227774"/>
            </a:xfrm>
          </p:grpSpPr>
          <p:sp>
            <p:nvSpPr>
              <p:cNvPr id="9" name="Rectangle 82"/>
              <p:cNvSpPr/>
              <p:nvPr/>
            </p:nvSpPr>
            <p:spPr>
              <a:xfrm>
                <a:off x="5865314" y="1538009"/>
                <a:ext cx="537821" cy="53782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11" name="Freeform: Shape 84"/>
              <p:cNvSpPr>
                <a:spLocks/>
              </p:cNvSpPr>
              <p:nvPr/>
            </p:nvSpPr>
            <p:spPr bwMode="auto">
              <a:xfrm rot="5400000">
                <a:off x="5865067" y="1536634"/>
                <a:ext cx="534243" cy="536996"/>
              </a:xfrm>
              <a:custGeom>
                <a:avLst/>
                <a:gdLst>
                  <a:gd name="T0" fmla="*/ 388 w 388"/>
                  <a:gd name="T1" fmla="*/ 390 h 390"/>
                  <a:gd name="T2" fmla="*/ 0 w 388"/>
                  <a:gd name="T3" fmla="*/ 0 h 390"/>
                  <a:gd name="T4" fmla="*/ 388 w 388"/>
                  <a:gd name="T5" fmla="*/ 0 h 390"/>
                  <a:gd name="T6" fmla="*/ 388 w 38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8" h="390">
                    <a:moveTo>
                      <a:pt x="388" y="390"/>
                    </a:moveTo>
                    <a:lnTo>
                      <a:pt x="0" y="0"/>
                    </a:lnTo>
                    <a:lnTo>
                      <a:pt x="388" y="0"/>
                    </a:lnTo>
                    <a:lnTo>
                      <a:pt x="388" y="39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29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Rectangle 90"/>
              <p:cNvSpPr/>
              <p:nvPr/>
            </p:nvSpPr>
            <p:spPr>
              <a:xfrm>
                <a:off x="5865314" y="2469817"/>
                <a:ext cx="537821" cy="53782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14" name="Freeform: Shape 89"/>
              <p:cNvSpPr>
                <a:spLocks/>
              </p:cNvSpPr>
              <p:nvPr/>
            </p:nvSpPr>
            <p:spPr bwMode="auto">
              <a:xfrm rot="5400000">
                <a:off x="5865067" y="2473288"/>
                <a:ext cx="534243" cy="536996"/>
              </a:xfrm>
              <a:custGeom>
                <a:avLst/>
                <a:gdLst>
                  <a:gd name="T0" fmla="*/ 388 w 388"/>
                  <a:gd name="T1" fmla="*/ 390 h 390"/>
                  <a:gd name="T2" fmla="*/ 0 w 388"/>
                  <a:gd name="T3" fmla="*/ 0 h 390"/>
                  <a:gd name="T4" fmla="*/ 388 w 388"/>
                  <a:gd name="T5" fmla="*/ 0 h 390"/>
                  <a:gd name="T6" fmla="*/ 388 w 38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8" h="390">
                    <a:moveTo>
                      <a:pt x="388" y="390"/>
                    </a:moveTo>
                    <a:lnTo>
                      <a:pt x="0" y="0"/>
                    </a:lnTo>
                    <a:lnTo>
                      <a:pt x="388" y="0"/>
                    </a:lnTo>
                    <a:lnTo>
                      <a:pt x="388" y="39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29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16" name="Group 96"/>
              <p:cNvGrpSpPr/>
              <p:nvPr/>
            </p:nvGrpSpPr>
            <p:grpSpPr>
              <a:xfrm>
                <a:off x="5979026" y="3529372"/>
                <a:ext cx="310485" cy="236411"/>
                <a:chOff x="2070649" y="1631036"/>
                <a:chExt cx="723379" cy="550800"/>
              </a:xfrm>
              <a:solidFill>
                <a:schemeClr val="bg1"/>
              </a:solidFill>
            </p:grpSpPr>
            <p:sp>
              <p:nvSpPr>
                <p:cNvPr id="39" name="Oval 97"/>
                <p:cNvSpPr>
                  <a:spLocks/>
                </p:cNvSpPr>
                <p:nvPr/>
              </p:nvSpPr>
              <p:spPr bwMode="auto">
                <a:xfrm>
                  <a:off x="2344840" y="2015709"/>
                  <a:ext cx="165321" cy="1661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98"/>
                <p:cNvSpPr>
                  <a:spLocks/>
                </p:cNvSpPr>
                <p:nvPr/>
              </p:nvSpPr>
              <p:spPr bwMode="auto">
                <a:xfrm>
                  <a:off x="2228712" y="1861679"/>
                  <a:ext cx="405641" cy="169353"/>
                </a:xfrm>
                <a:custGeom>
                  <a:avLst/>
                  <a:gdLst>
                    <a:gd name="T0" fmla="*/ 105 w 213"/>
                    <a:gd name="T1" fmla="*/ 31 h 89"/>
                    <a:gd name="T2" fmla="*/ 191 w 213"/>
                    <a:gd name="T3" fmla="*/ 89 h 89"/>
                    <a:gd name="T4" fmla="*/ 213 w 213"/>
                    <a:gd name="T5" fmla="*/ 64 h 89"/>
                    <a:gd name="T6" fmla="*/ 105 w 213"/>
                    <a:gd name="T7" fmla="*/ 0 h 89"/>
                    <a:gd name="T8" fmla="*/ 0 w 213"/>
                    <a:gd name="T9" fmla="*/ 58 h 89"/>
                    <a:gd name="T10" fmla="*/ 21 w 213"/>
                    <a:gd name="T11" fmla="*/ 82 h 89"/>
                    <a:gd name="T12" fmla="*/ 105 w 213"/>
                    <a:gd name="T13" fmla="*/ 31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3" h="89">
                      <a:moveTo>
                        <a:pt x="105" y="31"/>
                      </a:moveTo>
                      <a:cubicBezTo>
                        <a:pt x="144" y="31"/>
                        <a:pt x="177" y="54"/>
                        <a:pt x="191" y="89"/>
                      </a:cubicBezTo>
                      <a:cubicBezTo>
                        <a:pt x="213" y="64"/>
                        <a:pt x="213" y="64"/>
                        <a:pt x="213" y="64"/>
                      </a:cubicBezTo>
                      <a:cubicBezTo>
                        <a:pt x="192" y="26"/>
                        <a:pt x="152" y="0"/>
                        <a:pt x="105" y="0"/>
                      </a:cubicBezTo>
                      <a:cubicBezTo>
                        <a:pt x="61" y="0"/>
                        <a:pt x="22" y="23"/>
                        <a:pt x="0" y="58"/>
                      </a:cubicBezTo>
                      <a:cubicBezTo>
                        <a:pt x="21" y="82"/>
                        <a:pt x="21" y="82"/>
                        <a:pt x="21" y="82"/>
                      </a:cubicBezTo>
                      <a:cubicBezTo>
                        <a:pt x="37" y="51"/>
                        <a:pt x="68" y="31"/>
                        <a:pt x="105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: Shape 99"/>
                <p:cNvSpPr>
                  <a:spLocks/>
                </p:cNvSpPr>
                <p:nvPr/>
              </p:nvSpPr>
              <p:spPr bwMode="auto">
                <a:xfrm>
                  <a:off x="2157745" y="1749583"/>
                  <a:ext cx="549187" cy="195966"/>
                </a:xfrm>
                <a:custGeom>
                  <a:avLst/>
                  <a:gdLst>
                    <a:gd name="T0" fmla="*/ 142 w 288"/>
                    <a:gd name="T1" fmla="*/ 34 h 103"/>
                    <a:gd name="T2" fmla="*/ 264 w 288"/>
                    <a:gd name="T3" fmla="*/ 103 h 103"/>
                    <a:gd name="T4" fmla="*/ 288 w 288"/>
                    <a:gd name="T5" fmla="*/ 76 h 103"/>
                    <a:gd name="T6" fmla="*/ 142 w 288"/>
                    <a:gd name="T7" fmla="*/ 0 h 103"/>
                    <a:gd name="T8" fmla="*/ 0 w 288"/>
                    <a:gd name="T9" fmla="*/ 71 h 103"/>
                    <a:gd name="T10" fmla="*/ 23 w 288"/>
                    <a:gd name="T11" fmla="*/ 97 h 103"/>
                    <a:gd name="T12" fmla="*/ 142 w 288"/>
                    <a:gd name="T13" fmla="*/ 34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8" h="103">
                      <a:moveTo>
                        <a:pt x="142" y="34"/>
                      </a:moveTo>
                      <a:cubicBezTo>
                        <a:pt x="194" y="34"/>
                        <a:pt x="239" y="62"/>
                        <a:pt x="264" y="103"/>
                      </a:cubicBezTo>
                      <a:cubicBezTo>
                        <a:pt x="288" y="76"/>
                        <a:pt x="288" y="76"/>
                        <a:pt x="288" y="76"/>
                      </a:cubicBezTo>
                      <a:cubicBezTo>
                        <a:pt x="256" y="30"/>
                        <a:pt x="202" y="0"/>
                        <a:pt x="142" y="0"/>
                      </a:cubicBezTo>
                      <a:cubicBezTo>
                        <a:pt x="84" y="0"/>
                        <a:pt x="32" y="28"/>
                        <a:pt x="0" y="71"/>
                      </a:cubicBezTo>
                      <a:cubicBezTo>
                        <a:pt x="23" y="97"/>
                        <a:pt x="23" y="97"/>
                        <a:pt x="23" y="97"/>
                      </a:cubicBezTo>
                      <a:cubicBezTo>
                        <a:pt x="49" y="59"/>
                        <a:pt x="93" y="34"/>
                        <a:pt x="142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: Shape 100"/>
                <p:cNvSpPr>
                  <a:spLocks/>
                </p:cNvSpPr>
                <p:nvPr/>
              </p:nvSpPr>
              <p:spPr bwMode="auto">
                <a:xfrm>
                  <a:off x="2070649" y="1631036"/>
                  <a:ext cx="723379" cy="229030"/>
                </a:xfrm>
                <a:custGeom>
                  <a:avLst/>
                  <a:gdLst>
                    <a:gd name="T0" fmla="*/ 188 w 380"/>
                    <a:gd name="T1" fmla="*/ 36 h 120"/>
                    <a:gd name="T2" fmla="*/ 355 w 380"/>
                    <a:gd name="T3" fmla="*/ 120 h 120"/>
                    <a:gd name="T4" fmla="*/ 380 w 380"/>
                    <a:gd name="T5" fmla="*/ 93 h 120"/>
                    <a:gd name="T6" fmla="*/ 188 w 380"/>
                    <a:gd name="T7" fmla="*/ 0 h 120"/>
                    <a:gd name="T8" fmla="*/ 0 w 380"/>
                    <a:gd name="T9" fmla="*/ 88 h 120"/>
                    <a:gd name="T10" fmla="*/ 25 w 380"/>
                    <a:gd name="T11" fmla="*/ 115 h 120"/>
                    <a:gd name="T12" fmla="*/ 188 w 380"/>
                    <a:gd name="T13" fmla="*/ 3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0" h="120">
                      <a:moveTo>
                        <a:pt x="188" y="36"/>
                      </a:moveTo>
                      <a:cubicBezTo>
                        <a:pt x="256" y="36"/>
                        <a:pt x="317" y="69"/>
                        <a:pt x="355" y="120"/>
                      </a:cubicBezTo>
                      <a:cubicBezTo>
                        <a:pt x="380" y="93"/>
                        <a:pt x="380" y="93"/>
                        <a:pt x="380" y="93"/>
                      </a:cubicBezTo>
                      <a:cubicBezTo>
                        <a:pt x="335" y="36"/>
                        <a:pt x="266" y="0"/>
                        <a:pt x="188" y="0"/>
                      </a:cubicBezTo>
                      <a:cubicBezTo>
                        <a:pt x="113" y="0"/>
                        <a:pt x="45" y="34"/>
                        <a:pt x="0" y="88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63" y="67"/>
                        <a:pt x="122" y="36"/>
                        <a:pt x="188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" name="TextBox 114"/>
              <p:cNvSpPr txBox="1"/>
              <p:nvPr/>
            </p:nvSpPr>
            <p:spPr>
              <a:xfrm>
                <a:off x="6567876" y="1544788"/>
                <a:ext cx="923330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accent3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王梦雪</a:t>
                </a:r>
              </a:p>
            </p:txBody>
          </p:sp>
          <p:sp>
            <p:nvSpPr>
              <p:cNvPr id="31" name="TextBox 117"/>
              <p:cNvSpPr txBox="1"/>
              <p:nvPr/>
            </p:nvSpPr>
            <p:spPr>
              <a:xfrm>
                <a:off x="6567876" y="2502946"/>
                <a:ext cx="923330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rgbClr val="959595"/>
                    </a:solidFill>
                    <a:latin typeface="+mn-lt"/>
                    <a:ea typeface="+mn-ea"/>
                    <a:cs typeface="+mn-ea"/>
                    <a:sym typeface="+mn-lt"/>
                  </a:rPr>
                  <a:t>王家琪</a:t>
                </a:r>
              </a:p>
            </p:txBody>
          </p:sp>
        </p:grp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7E727024-9877-41DB-8B42-07DA33134FC5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105" name="TextBox 86">
              <a:extLst>
                <a:ext uri="{FF2B5EF4-FFF2-40B4-BE49-F238E27FC236}">
                  <a16:creationId xmlns:a16="http://schemas.microsoft.com/office/drawing/2014/main" id="{E0323432-D78B-4595-91D0-0A70D1ACF13E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latin typeface="+mn-lt"/>
                  <a:ea typeface="+mn-ea"/>
                  <a:cs typeface="+mn-ea"/>
                  <a:sym typeface="+mn-lt"/>
                </a:rPr>
                <a:t>成员分工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9442190-4B64-413A-932D-C52896D753C2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Rectangle 109">
            <a:extLst>
              <a:ext uri="{FF2B5EF4-FFF2-40B4-BE49-F238E27FC236}">
                <a16:creationId xmlns:a16="http://schemas.microsoft.com/office/drawing/2014/main" id="{9D0854B9-432C-48D1-B378-18AC310DE64B}"/>
              </a:ext>
            </a:extLst>
          </p:cNvPr>
          <p:cNvSpPr/>
          <p:nvPr/>
        </p:nvSpPr>
        <p:spPr>
          <a:xfrm>
            <a:off x="5906972" y="3400235"/>
            <a:ext cx="537821" cy="53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sp>
        <p:nvSpPr>
          <p:cNvPr id="108" name="TextBox 18">
            <a:extLst>
              <a:ext uri="{FF2B5EF4-FFF2-40B4-BE49-F238E27FC236}">
                <a16:creationId xmlns:a16="http://schemas.microsoft.com/office/drawing/2014/main" id="{E7082EDB-5AC7-427B-BE95-F3A4317EB6E5}"/>
              </a:ext>
            </a:extLst>
          </p:cNvPr>
          <p:cNvSpPr txBox="1"/>
          <p:nvPr/>
        </p:nvSpPr>
        <p:spPr>
          <a:xfrm>
            <a:off x="1676806" y="1804601"/>
            <a:ext cx="923330" cy="184666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5"/>
                </a:solidFill>
                <a:latin typeface="+mn-lt"/>
                <a:ea typeface="+mn-ea"/>
                <a:cs typeface="+mn-ea"/>
                <a:sym typeface="+mn-lt"/>
              </a:rPr>
              <a:t>程序兼测试</a:t>
            </a:r>
          </a:p>
        </p:txBody>
      </p:sp>
      <p:sp>
        <p:nvSpPr>
          <p:cNvPr id="109" name="TextBox 18">
            <a:extLst>
              <a:ext uri="{FF2B5EF4-FFF2-40B4-BE49-F238E27FC236}">
                <a16:creationId xmlns:a16="http://schemas.microsoft.com/office/drawing/2014/main" id="{E72782DD-FE2D-4449-A5A0-5BAD188DED2F}"/>
              </a:ext>
            </a:extLst>
          </p:cNvPr>
          <p:cNvSpPr txBox="1"/>
          <p:nvPr/>
        </p:nvSpPr>
        <p:spPr>
          <a:xfrm>
            <a:off x="1681093" y="2763891"/>
            <a:ext cx="923330" cy="184666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5"/>
                </a:solidFill>
                <a:latin typeface="+mn-lt"/>
                <a:ea typeface="+mn-ea"/>
                <a:cs typeface="+mn-ea"/>
                <a:sym typeface="+mn-lt"/>
              </a:rPr>
              <a:t>程序</a:t>
            </a:r>
          </a:p>
        </p:txBody>
      </p:sp>
      <p:sp>
        <p:nvSpPr>
          <p:cNvPr id="110" name="TextBox 18">
            <a:extLst>
              <a:ext uri="{FF2B5EF4-FFF2-40B4-BE49-F238E27FC236}">
                <a16:creationId xmlns:a16="http://schemas.microsoft.com/office/drawing/2014/main" id="{C6B40CFE-16FF-4D08-AA33-01F11DEB9ED1}"/>
              </a:ext>
            </a:extLst>
          </p:cNvPr>
          <p:cNvSpPr txBox="1"/>
          <p:nvPr/>
        </p:nvSpPr>
        <p:spPr>
          <a:xfrm>
            <a:off x="1681093" y="3660234"/>
            <a:ext cx="923330" cy="184666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5"/>
                </a:solidFill>
                <a:latin typeface="+mn-lt"/>
                <a:ea typeface="+mn-ea"/>
                <a:cs typeface="+mn-ea"/>
                <a:sym typeface="+mn-lt"/>
              </a:rPr>
              <a:t>程序</a:t>
            </a:r>
          </a:p>
        </p:txBody>
      </p:sp>
      <p:sp>
        <p:nvSpPr>
          <p:cNvPr id="111" name="TextBox 18">
            <a:extLst>
              <a:ext uri="{FF2B5EF4-FFF2-40B4-BE49-F238E27FC236}">
                <a16:creationId xmlns:a16="http://schemas.microsoft.com/office/drawing/2014/main" id="{6DA667DE-271E-4847-9603-0BA51EC0339F}"/>
              </a:ext>
            </a:extLst>
          </p:cNvPr>
          <p:cNvSpPr txBox="1"/>
          <p:nvPr/>
        </p:nvSpPr>
        <p:spPr>
          <a:xfrm>
            <a:off x="6608258" y="1614293"/>
            <a:ext cx="2535742" cy="443881"/>
          </a:xfrm>
          <a:prstGeom prst="rect">
            <a:avLst/>
          </a:prstGeom>
          <a:noFill/>
        </p:spPr>
        <p:txBody>
          <a:bodyPr wrap="none" lIns="0" tIns="0" rIns="0" bIns="0" anchor="b" anchorCtr="0">
            <a:normAutofit/>
          </a:bodyPr>
          <a:lstStyle/>
          <a:p>
            <a:r>
              <a:rPr lang="zh-CN" altLang="en-US" sz="1600" b="1" dirty="0">
                <a:solidFill>
                  <a:schemeClr val="accent5"/>
                </a:solidFill>
                <a:latin typeface="+mn-lt"/>
                <a:ea typeface="+mn-ea"/>
                <a:cs typeface="+mn-ea"/>
                <a:sym typeface="+mn-lt"/>
              </a:rPr>
              <a:t>编写软件架构，修订文档</a:t>
            </a:r>
          </a:p>
        </p:txBody>
      </p:sp>
      <p:sp>
        <p:nvSpPr>
          <p:cNvPr id="112" name="TextBox 18">
            <a:extLst>
              <a:ext uri="{FF2B5EF4-FFF2-40B4-BE49-F238E27FC236}">
                <a16:creationId xmlns:a16="http://schemas.microsoft.com/office/drawing/2014/main" id="{3D8E309F-3900-47BD-A270-CF4C16FA5ECE}"/>
              </a:ext>
            </a:extLst>
          </p:cNvPr>
          <p:cNvSpPr txBox="1"/>
          <p:nvPr/>
        </p:nvSpPr>
        <p:spPr>
          <a:xfrm>
            <a:off x="6608257" y="2613115"/>
            <a:ext cx="2535743" cy="394089"/>
          </a:xfrm>
          <a:prstGeom prst="rect">
            <a:avLst/>
          </a:prstGeom>
          <a:noFill/>
        </p:spPr>
        <p:txBody>
          <a:bodyPr wrap="none" lIns="0" tIns="0" rIns="0" bIns="0" anchor="b" anchorCtr="0">
            <a:normAutofit/>
          </a:bodyPr>
          <a:lstStyle/>
          <a:p>
            <a:r>
              <a:rPr lang="zh-CN" altLang="en-US" sz="1600" b="1" dirty="0">
                <a:solidFill>
                  <a:schemeClr val="accent5"/>
                </a:solidFill>
                <a:latin typeface="+mn-lt"/>
                <a:ea typeface="+mn-ea"/>
                <a:cs typeface="+mn-ea"/>
                <a:sym typeface="+mn-lt"/>
              </a:rPr>
              <a:t>编写测试用例，修订文档</a:t>
            </a:r>
          </a:p>
        </p:txBody>
      </p:sp>
    </p:spTree>
    <p:extLst>
      <p:ext uri="{BB962C8B-B14F-4D97-AF65-F5344CB8AC3E}">
        <p14:creationId xmlns:p14="http://schemas.microsoft.com/office/powerpoint/2010/main" val="291928053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A1C8C7D-5549-4319-962D-C7ED832D2642}"/>
              </a:ext>
            </a:extLst>
          </p:cNvPr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B592E88-3047-49E6-82A2-9B73D270B837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DF5622F-CF77-4901-914C-F1B464E26CE6}"/>
                </a:ext>
              </a:extLst>
            </p:cNvPr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3</a:t>
              </a:r>
              <a:endParaRPr lang="zh-CN" altLang="en-US" sz="13800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E7FE15F-68A8-47E7-A726-FE68DA345626}"/>
              </a:ext>
            </a:extLst>
          </p:cNvPr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</a:p>
        </p:txBody>
      </p:sp>
    </p:spTree>
    <p:extLst>
      <p:ext uri="{BB962C8B-B14F-4D97-AF65-F5344CB8AC3E}">
        <p14:creationId xmlns:p14="http://schemas.microsoft.com/office/powerpoint/2010/main" val="236383626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74EB20-A54F-4A5A-B2B5-539ABE697A9F}"/>
              </a:ext>
            </a:extLst>
          </p:cNvPr>
          <p:cNvGrpSpPr/>
          <p:nvPr/>
        </p:nvGrpSpPr>
        <p:grpSpPr>
          <a:xfrm>
            <a:off x="323528" y="0"/>
            <a:ext cx="3096344" cy="578162"/>
            <a:chOff x="323528" y="0"/>
            <a:chExt cx="3096344" cy="578162"/>
          </a:xfrm>
        </p:grpSpPr>
        <p:sp>
          <p:nvSpPr>
            <p:cNvPr id="31" name="TextBox 86">
              <a:extLst>
                <a:ext uri="{FF2B5EF4-FFF2-40B4-BE49-F238E27FC236}">
                  <a16:creationId xmlns:a16="http://schemas.microsoft.com/office/drawing/2014/main" id="{EE6995CC-90A3-414E-8CC5-E3877DE42535}"/>
                </a:ext>
              </a:extLst>
            </p:cNvPr>
            <p:cNvSpPr txBox="1"/>
            <p:nvPr/>
          </p:nvSpPr>
          <p:spPr>
            <a:xfrm>
              <a:off x="576196" y="58248"/>
              <a:ext cx="2843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latin typeface="+mn-lt"/>
                  <a:ea typeface="+mn-ea"/>
                  <a:cs typeface="+mn-ea"/>
                  <a:sym typeface="+mn-lt"/>
                </a:rPr>
                <a:t>搜索条件输入模块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F5B6E91-563D-498B-9200-FA08211FBBEC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图片 1">
            <a:extLst>
              <a:ext uri="{FF2B5EF4-FFF2-40B4-BE49-F238E27FC236}">
                <a16:creationId xmlns:a16="http://schemas.microsoft.com/office/drawing/2014/main" id="{481F6720-769A-437A-9661-2384F7A3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330" y="653925"/>
            <a:ext cx="6552728" cy="301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809DB6C-72E3-4C6A-9572-5B750D5DA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330" y="3867894"/>
            <a:ext cx="663381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9516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74EB20-A54F-4A5A-B2B5-539ABE697A9F}"/>
              </a:ext>
            </a:extLst>
          </p:cNvPr>
          <p:cNvGrpSpPr/>
          <p:nvPr/>
        </p:nvGrpSpPr>
        <p:grpSpPr>
          <a:xfrm>
            <a:off x="323528" y="0"/>
            <a:ext cx="2304256" cy="578162"/>
            <a:chOff x="323528" y="0"/>
            <a:chExt cx="2304256" cy="578162"/>
          </a:xfrm>
        </p:grpSpPr>
        <p:sp>
          <p:nvSpPr>
            <p:cNvPr id="31" name="TextBox 86">
              <a:extLst>
                <a:ext uri="{FF2B5EF4-FFF2-40B4-BE49-F238E27FC236}">
                  <a16:creationId xmlns:a16="http://schemas.microsoft.com/office/drawing/2014/main" id="{EE6995CC-90A3-414E-8CC5-E3877DE42535}"/>
                </a:ext>
              </a:extLst>
            </p:cNvPr>
            <p:cNvSpPr txBox="1"/>
            <p:nvPr/>
          </p:nvSpPr>
          <p:spPr>
            <a:xfrm>
              <a:off x="576196" y="58248"/>
              <a:ext cx="2051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latin typeface="+mn-lt"/>
                  <a:ea typeface="+mn-ea"/>
                  <a:cs typeface="+mn-ea"/>
                  <a:sym typeface="+mn-lt"/>
                </a:rPr>
                <a:t>URL</a:t>
              </a:r>
              <a:r>
                <a:rPr lang="zh-CN" altLang="en-US" sz="2400" dirty="0">
                  <a:latin typeface="+mn-lt"/>
                  <a:ea typeface="+mn-ea"/>
                  <a:cs typeface="+mn-ea"/>
                  <a:sym typeface="+mn-lt"/>
                </a:rPr>
                <a:t>抓取模块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F5B6E91-563D-498B-9200-FA08211FBBEC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图片 1">
            <a:extLst>
              <a:ext uri="{FF2B5EF4-FFF2-40B4-BE49-F238E27FC236}">
                <a16:creationId xmlns:a16="http://schemas.microsoft.com/office/drawing/2014/main" id="{C0BF5498-9E81-4955-9519-9CECEA9EA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3766"/>
            <a:ext cx="3456384" cy="361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97C330B-A86D-4397-9997-2E371908C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3" y="1326378"/>
            <a:ext cx="3168352" cy="215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26683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959595"/>
      </a:accent1>
      <a:accent2>
        <a:srgbClr val="272F42"/>
      </a:accent2>
      <a:accent3>
        <a:srgbClr val="959595"/>
      </a:accent3>
      <a:accent4>
        <a:srgbClr val="000000"/>
      </a:accent4>
      <a:accent5>
        <a:srgbClr val="959595"/>
      </a:accent5>
      <a:accent6>
        <a:srgbClr val="272F42"/>
      </a:accent6>
      <a:hlink>
        <a:srgbClr val="2B2B2B"/>
      </a:hlink>
      <a:folHlink>
        <a:srgbClr val="C0000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9076</TotalTime>
  <Words>303</Words>
  <Application>Microsoft Office PowerPoint</Application>
  <PresentationFormat>全屏显示(16:9)</PresentationFormat>
  <Paragraphs>70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keywords>http:/www.ypppt.com</cp:keywords>
  <dc:description>http://www.ypppt.com/</dc:description>
  <cp:lastModifiedBy>诺 曾</cp:lastModifiedBy>
  <cp:revision>1013</cp:revision>
  <dcterms:created xsi:type="dcterms:W3CDTF">2015-04-24T01:01:13Z</dcterms:created>
  <dcterms:modified xsi:type="dcterms:W3CDTF">2019-06-10T13:56:22Z</dcterms:modified>
</cp:coreProperties>
</file>