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4.xml"/><Relationship Id="rId7" Type="http://schemas.openxmlformats.org/officeDocument/2006/relationships/image" Target="../media/image1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0.xml"/><Relationship Id="rId7" Type="http://schemas.openxmlformats.org/officeDocument/2006/relationships/image" Target="../media/image5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19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7">
            <a:clrChange>
              <a:clrFrom>
                <a:srgbClr val="F7F8F8"/>
              </a:clrFrom>
              <a:clrTo>
                <a:srgbClr val="F7F8F8">
                  <a:alpha val="0"/>
                </a:srgbClr>
              </a:clrTo>
            </a:clrChange>
          </a:blip>
          <a:srcRect r="58597"/>
          <a:stretch>
            <a:fillRect/>
          </a:stretch>
        </p:blipFill>
        <p:spPr>
          <a:xfrm rot="16200000">
            <a:off x="757556" y="2653086"/>
            <a:ext cx="263487" cy="389098"/>
          </a:xfrm>
          <a:prstGeom prst="rect">
            <a:avLst/>
          </a:prstGeom>
        </p:spPr>
      </p:pic>
      <p:pic>
        <p:nvPicPr>
          <p:cNvPr id="45" name="图片 19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7">
            <a:clrChange>
              <a:clrFrom>
                <a:srgbClr val="F7F8F8"/>
              </a:clrFrom>
              <a:clrTo>
                <a:srgbClr val="F7F8F8">
                  <a:alpha val="0"/>
                </a:srgbClr>
              </a:clrTo>
            </a:clrChange>
          </a:blip>
          <a:srcRect r="29866"/>
          <a:stretch>
            <a:fillRect/>
          </a:stretch>
        </p:blipFill>
        <p:spPr>
          <a:xfrm rot="16200000">
            <a:off x="666726" y="3346706"/>
            <a:ext cx="433477" cy="377901"/>
          </a:xfrm>
          <a:prstGeom prst="rect">
            <a:avLst/>
          </a:prstGeom>
        </p:spPr>
      </p:pic>
      <p:pic>
        <p:nvPicPr>
          <p:cNvPr id="46" name="图片 19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7">
            <a:clrChange>
              <a:clrFrom>
                <a:srgbClr val="F7F8F8"/>
              </a:clrFrom>
              <a:clrTo>
                <a:srgbClr val="F7F8F8">
                  <a:alpha val="0"/>
                </a:srgbClr>
              </a:clrTo>
            </a:clrChange>
          </a:blip>
          <a:srcRect r="85756"/>
          <a:stretch>
            <a:fillRect/>
          </a:stretch>
        </p:blipFill>
        <p:spPr>
          <a:xfrm rot="16200000">
            <a:off x="843735" y="2040712"/>
            <a:ext cx="90649" cy="389098"/>
          </a:xfrm>
          <a:prstGeom prst="rect">
            <a:avLst/>
          </a:prstGeom>
        </p:spPr>
      </p:pic>
      <p:pic>
        <p:nvPicPr>
          <p:cNvPr id="47" name="图片 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>
            <a:clrChange>
              <a:clrFrom>
                <a:srgbClr val="F7F8F8"/>
              </a:clrFrom>
              <a:clrTo>
                <a:srgbClr val="F7F8F8">
                  <a:alpha val="0"/>
                </a:srgbClr>
              </a:clrTo>
            </a:clrChange>
          </a:blip>
          <a:stretch>
            <a:fillRect/>
          </a:stretch>
        </p:blipFill>
        <p:spPr>
          <a:xfrm rot="16200000">
            <a:off x="574256" y="4024148"/>
            <a:ext cx="618500" cy="37816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7025" y="295275"/>
            <a:ext cx="340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基于</a:t>
            </a:r>
            <a:r>
              <a:rPr lang="en-US" altLang="zh-CN"/>
              <a:t>Flops</a:t>
            </a:r>
            <a:r>
              <a:rPr lang="zh-CN" altLang="en-US"/>
              <a:t>的计算时延估计模型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52525" y="1465580"/>
            <a:ext cx="16662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ym typeface="+mn-ea"/>
              </a:rPr>
              <a:t>FLOPS</a:t>
            </a:r>
            <a:r>
              <a:rPr lang="en-US" altLang="zh-CN">
                <a:sym typeface="+mn-ea"/>
              </a:rPr>
              <a:t>/Params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513840" y="2086610"/>
            <a:ext cx="5060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ym typeface="+mn-ea"/>
              </a:rPr>
              <a:t>2M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513840" y="2673350"/>
            <a:ext cx="5060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ym typeface="+mn-ea"/>
              </a:rPr>
              <a:t>5M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472565" y="3319145"/>
            <a:ext cx="7194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ym typeface="+mn-ea"/>
              </a:rPr>
              <a:t>20M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472565" y="4029075"/>
            <a:ext cx="7962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ym typeface="+mn-ea"/>
              </a:rPr>
              <a:t>100M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006090" y="1465580"/>
            <a:ext cx="13582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ym typeface="+mn-ea"/>
              </a:rPr>
              <a:t>Latency</a:t>
            </a:r>
            <a:endParaRPr lang="zh-CN" altLang="en-US"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006090" y="2086610"/>
            <a:ext cx="15360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highlight>
                  <a:srgbClr val="FFFF00"/>
                </a:highlight>
                <a:sym typeface="+mn-ea"/>
              </a:rPr>
              <a:t>75ms</a:t>
            </a:r>
            <a:r>
              <a:rPr lang="zh-CN" altLang="en-US">
                <a:highlight>
                  <a:srgbClr val="FFFF00"/>
                </a:highlight>
                <a:sym typeface="+mn-ea"/>
              </a:rPr>
              <a:t>（已知）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006090" y="2707640"/>
            <a:ext cx="15367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ym typeface="+mn-ea"/>
              </a:rPr>
              <a:t>187.5ms(</a:t>
            </a:r>
            <a:r>
              <a:rPr lang="zh-CN" altLang="en-US">
                <a:sym typeface="+mn-ea"/>
              </a:rPr>
              <a:t>推测</a:t>
            </a:r>
            <a:r>
              <a:rPr lang="en-US" altLang="zh-CN">
                <a:sym typeface="+mn-ea"/>
              </a:rPr>
              <a:t>)</a:t>
            </a:r>
            <a:endParaRPr lang="zh-CN" altLang="en-US"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06090" y="3328670"/>
            <a:ext cx="15367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ym typeface="+mn-ea"/>
              </a:rPr>
              <a:t>750ms(</a:t>
            </a:r>
            <a:r>
              <a:rPr lang="zh-CN" altLang="en-US">
                <a:sym typeface="+mn-ea"/>
              </a:rPr>
              <a:t>推测</a:t>
            </a:r>
            <a:r>
              <a:rPr lang="en-US" altLang="zh-CN">
                <a:sym typeface="+mn-ea"/>
              </a:rPr>
              <a:t>)</a:t>
            </a:r>
            <a:endParaRPr lang="zh-CN" altLang="en-US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006090" y="4029075"/>
            <a:ext cx="15367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ym typeface="+mn-ea"/>
              </a:rPr>
              <a:t>3750ms(</a:t>
            </a:r>
            <a:r>
              <a:rPr lang="zh-CN" altLang="en-US">
                <a:sym typeface="+mn-ea"/>
              </a:rPr>
              <a:t>推测</a:t>
            </a:r>
            <a:r>
              <a:rPr lang="en-US" altLang="zh-CN">
                <a:sym typeface="+mn-ea"/>
              </a:rPr>
              <a:t>)</a:t>
            </a:r>
            <a:endParaRPr lang="zh-CN" altLang="en-US">
              <a:sym typeface="+mn-ea"/>
            </a:endParaRPr>
          </a:p>
        </p:txBody>
      </p:sp>
      <p:sp>
        <p:nvSpPr>
          <p:cNvPr id="21" name="下箭头 20"/>
          <p:cNvSpPr/>
          <p:nvPr/>
        </p:nvSpPr>
        <p:spPr>
          <a:xfrm>
            <a:off x="3352800" y="2513965"/>
            <a:ext cx="491490" cy="1657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15290" y="1270000"/>
            <a:ext cx="4293870" cy="347027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113655" y="1270000"/>
            <a:ext cx="6096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FLOPS</a:t>
            </a:r>
            <a:r>
              <a:rPr lang="en-US" altLang="zh-CN"/>
              <a:t>/Params</a:t>
            </a:r>
            <a:r>
              <a:rPr lang="zh-CN" altLang="en-US"/>
              <a:t> 是衡量设备计算能力的通用指标。在此方法中，通过将 AI 模型的计算工作量除以计算节点的 FLOPS，来预测执行延迟。尽管这种方法很简单，但它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忽略了复杂的相关信息</a:t>
            </a:r>
            <a:r>
              <a:rPr lang="zh-CN" altLang="en-US"/>
              <a:t>，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如计算节点的内部通信和任务同步</a:t>
            </a:r>
            <a:r>
              <a:rPr lang="zh-CN" altLang="en-US"/>
              <a:t>，导致任务执行时间预测误差较大</a:t>
            </a:r>
          </a:p>
        </p:txBody>
      </p:sp>
      <p:pic>
        <p:nvPicPr>
          <p:cNvPr id="24" name="图片 2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356860" y="2746375"/>
            <a:ext cx="3275330" cy="244030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8858885" y="3319145"/>
            <a:ext cx="22733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/>
              <a:t>具有相同</a:t>
            </a:r>
            <a:r>
              <a:rPr lang="en-US" altLang="zh-CN"/>
              <a:t>FLOPS</a:t>
            </a:r>
            <a:r>
              <a:rPr lang="zh-CN" altLang="en-US"/>
              <a:t>的</a:t>
            </a:r>
            <a:r>
              <a:rPr lang="en-US" altLang="zh-CN"/>
              <a:t>AI</a:t>
            </a:r>
            <a:r>
              <a:rPr lang="zh-CN" altLang="en-US"/>
              <a:t>模型，计算时延并不相同。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834390" y="5746750"/>
            <a:ext cx="980440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000"/>
              <a:t>[</a:t>
            </a:r>
            <a:r>
              <a:rPr lang="en-US" altLang="zh-CN" sz="1000"/>
              <a:t>1</a:t>
            </a:r>
            <a:r>
              <a:rPr lang="zh-CN" altLang="en-US" sz="1000"/>
              <a:t>] He Y, Lin J, Liu Z, Wang H, Li L-J, Han S. Amc: Automl for model compression and </a:t>
            </a:r>
            <a:r>
              <a:rPr lang="en-US" altLang="zh-CN" sz="1000"/>
              <a:t> </a:t>
            </a:r>
            <a:r>
              <a:rPr lang="zh-CN" altLang="en-US" sz="1000"/>
              <a:t>acceleration on mobile devices; proceedings of the Proceedings of the European conference on </a:t>
            </a:r>
          </a:p>
          <a:p>
            <a:r>
              <a:rPr lang="zh-CN" altLang="en-US" sz="1000"/>
              <a:t>computer vision (ECCV), F, 2018 [C].</a:t>
            </a:r>
          </a:p>
          <a:p>
            <a:r>
              <a:rPr lang="zh-CN" altLang="en-US" sz="1000"/>
              <a:t>[</a:t>
            </a:r>
            <a:r>
              <a:rPr lang="en-US" altLang="zh-CN" sz="1000"/>
              <a:t>2</a:t>
            </a:r>
            <a:r>
              <a:rPr lang="zh-CN" altLang="en-US" sz="1000"/>
              <a:t>] Li H, Kadav A, Durdanovic I, Samet H, Graf H P. Pruning filters for efficient convnets [J]. arXiv preprint arXiv:160808710, 2016.</a:t>
            </a:r>
          </a:p>
          <a:p>
            <a:r>
              <a:rPr lang="zh-CN" altLang="en-US" sz="1000"/>
              <a:t>[</a:t>
            </a:r>
            <a:r>
              <a:rPr lang="en-US" altLang="zh-CN" sz="1000"/>
              <a:t>3</a:t>
            </a:r>
            <a:r>
              <a:rPr lang="zh-CN" altLang="en-US" sz="1000"/>
              <a:t>] Liu H, Simonyan K, Yang Y. Darts: Differentiable architecture search [J]. arXiv preprint arXiv:180609055, 2018.</a:t>
            </a:r>
          </a:p>
          <a:p>
            <a:r>
              <a:rPr lang="zh-CN" altLang="en-US" sz="1000"/>
              <a:t>[</a:t>
            </a:r>
            <a:r>
              <a:rPr lang="en-US" altLang="zh-CN" sz="1000"/>
              <a:t>4</a:t>
            </a:r>
            <a:r>
              <a:rPr lang="zh-CN" altLang="en-US" sz="1000"/>
              <a:t>] Tan M, Chen B, Pang R, Vasudevan V, Sandler M, Howard A, Le Q V. Mnasnet: Platform-aware neural architecture search for mobile; proceedings of the Proceedings of the IEEE/CVF </a:t>
            </a:r>
          </a:p>
          <a:p>
            <a:r>
              <a:rPr lang="zh-CN" altLang="en-US" sz="1000"/>
              <a:t>conference on computer vision and pattern recognition, F, 2019 [C].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7025" y="295275"/>
            <a:ext cx="34048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基于操作级的</a:t>
            </a:r>
            <a:r>
              <a:rPr lang="zh-CN" altLang="en-US">
                <a:sym typeface="+mn-ea"/>
              </a:rPr>
              <a:t>计算时延估计模型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66115" y="1449705"/>
            <a:ext cx="13582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ym typeface="+mn-ea"/>
              </a:rPr>
              <a:t>Latency</a:t>
            </a:r>
            <a:endParaRPr lang="zh-CN" altLang="en-US"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024380" y="1081405"/>
            <a:ext cx="15773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sym typeface="+mn-ea"/>
              </a:rPr>
              <a:t>Conv1: 2</a:t>
            </a:r>
            <a:r>
              <a:rPr lang="zh-CN" altLang="en-US">
                <a:sym typeface="+mn-ea"/>
              </a:rPr>
              <a:t>×</a:t>
            </a:r>
            <a:r>
              <a:rPr lang="en-US" altLang="zh-CN">
                <a:sym typeface="+mn-ea"/>
              </a:rPr>
              <a:t>2,64</a:t>
            </a:r>
          </a:p>
        </p:txBody>
      </p:sp>
      <p:sp>
        <p:nvSpPr>
          <p:cNvPr id="21" name="下箭头 20"/>
          <p:cNvSpPr/>
          <p:nvPr/>
        </p:nvSpPr>
        <p:spPr>
          <a:xfrm>
            <a:off x="5733415" y="2037715"/>
            <a:ext cx="491490" cy="1657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86740" y="1001395"/>
            <a:ext cx="11075035" cy="275971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27025" y="4312920"/>
            <a:ext cx="6096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t>操作级的时延推测：将 AI 模型分为多个最小基本操作单元，称为操作符，每个基本操作的执行延迟累加，得到整个 AI 模型的最终执行延迟。然而，这种方法忽略了</a:t>
            </a:r>
            <a:r>
              <a: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异构计算节点</a:t>
            </a:r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以及操作融合优化、并行计算等技术</a:t>
            </a:r>
            <a:r>
              <a:t>对 AI 任务执行时间的影响</a:t>
            </a:r>
            <a:r>
              <a:rPr lang="zh-CN"/>
              <a:t>。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9603740" y="4557395"/>
            <a:ext cx="2273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/>
              <a:t>预测时延与真实时延同样存在较大偏差。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819265" y="3856355"/>
            <a:ext cx="2689860" cy="21355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03345" y="1081405"/>
            <a:ext cx="15773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sym typeface="+mn-ea"/>
              </a:rPr>
              <a:t>Conv2: 3</a:t>
            </a:r>
            <a:r>
              <a:rPr lang="zh-CN" altLang="en-US">
                <a:sym typeface="+mn-ea"/>
              </a:rPr>
              <a:t>×</a:t>
            </a:r>
            <a:r>
              <a:rPr lang="en-US" altLang="zh-CN">
                <a:sym typeface="+mn-ea"/>
              </a:rPr>
              <a:t>3,64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840095" y="1081405"/>
            <a:ext cx="15773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sym typeface="+mn-ea"/>
              </a:rPr>
              <a:t>Conv3: 5</a:t>
            </a:r>
            <a:r>
              <a:rPr lang="zh-CN" altLang="en-US">
                <a:sym typeface="+mn-ea"/>
              </a:rPr>
              <a:t>×</a:t>
            </a:r>
            <a:r>
              <a:rPr lang="en-US" altLang="zh-CN">
                <a:sym typeface="+mn-ea"/>
              </a:rPr>
              <a:t>5,64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865110" y="1081405"/>
            <a:ext cx="7607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sym typeface="+mn-ea"/>
              </a:rPr>
              <a:t>Relu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275445" y="1081405"/>
            <a:ext cx="11690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sym typeface="+mn-ea"/>
              </a:rPr>
              <a:t>FC: 64</a:t>
            </a:r>
            <a:r>
              <a:rPr lang="zh-CN" altLang="en-US">
                <a:sym typeface="+mn-ea"/>
              </a:rPr>
              <a:t>×</a:t>
            </a:r>
            <a:r>
              <a:rPr lang="en-US" altLang="zh-CN">
                <a:sym typeface="+mn-ea"/>
              </a:rPr>
              <a:t>5</a:t>
            </a:r>
            <a:endParaRPr lang="en-US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6115" y="3226435"/>
            <a:ext cx="13582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ym typeface="+mn-ea"/>
              </a:rPr>
              <a:t>Latency</a:t>
            </a:r>
            <a:endParaRPr lang="zh-CN" altLang="en-US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6115" y="2510155"/>
            <a:ext cx="13582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ym typeface="+mn-ea"/>
              </a:rPr>
              <a:t>模型：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1834515" y="2170430"/>
            <a:ext cx="4302125" cy="835025"/>
            <a:chOff x="2619" y="3841"/>
            <a:chExt cx="6775" cy="1315"/>
          </a:xfrm>
        </p:grpSpPr>
        <p:sp>
          <p:nvSpPr>
            <p:cNvPr id="26" name="矩形 25"/>
            <p:cNvSpPr/>
            <p:nvPr/>
          </p:nvSpPr>
          <p:spPr>
            <a:xfrm>
              <a:off x="2619" y="4000"/>
              <a:ext cx="690" cy="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 rot="16200000">
              <a:off x="2360" y="4207"/>
              <a:ext cx="1263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Conv1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3815" y="4000"/>
              <a:ext cx="690" cy="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 rot="16200000">
              <a:off x="3556" y="4207"/>
              <a:ext cx="1263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Relu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5011" y="4000"/>
              <a:ext cx="690" cy="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 rot="16200000">
              <a:off x="4752" y="4207"/>
              <a:ext cx="1263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Conv2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6152" y="4000"/>
              <a:ext cx="690" cy="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 rot="16200000">
              <a:off x="5893" y="4207"/>
              <a:ext cx="1263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Relu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7428" y="4000"/>
              <a:ext cx="690" cy="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 rot="16200000">
              <a:off x="7169" y="4207"/>
              <a:ext cx="1263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Conv3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8704" y="4052"/>
              <a:ext cx="690" cy="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 rot="16200000">
              <a:off x="8445" y="4259"/>
              <a:ext cx="1263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FC</a:t>
              </a:r>
            </a:p>
          </p:txBody>
        </p:sp>
      </p:grpSp>
      <p:cxnSp>
        <p:nvCxnSpPr>
          <p:cNvPr id="42" name="直接箭头连接符 41"/>
          <p:cNvCxnSpPr/>
          <p:nvPr/>
        </p:nvCxnSpPr>
        <p:spPr>
          <a:xfrm>
            <a:off x="2272665" y="2588260"/>
            <a:ext cx="3213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3048635" y="2588260"/>
            <a:ext cx="3213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3794760" y="2588260"/>
            <a:ext cx="3213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4541520" y="2588260"/>
            <a:ext cx="3213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5351780" y="2588260"/>
            <a:ext cx="3213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2239645" y="1449705"/>
            <a:ext cx="13582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ym typeface="+mn-ea"/>
              </a:rPr>
              <a:t>5ms</a:t>
            </a:r>
            <a:endParaRPr lang="zh-CN" altLang="en-US">
              <a:sym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077970" y="1449705"/>
            <a:ext cx="13582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ym typeface="+mn-ea"/>
              </a:rPr>
              <a:t>6ms</a:t>
            </a:r>
            <a:endParaRPr lang="zh-CN" altLang="en-US">
              <a:sym typeface="+mn-ea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059170" y="1449705"/>
            <a:ext cx="13582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ym typeface="+mn-ea"/>
              </a:rPr>
              <a:t>8ms</a:t>
            </a:r>
            <a:endParaRPr lang="zh-CN" altLang="en-US">
              <a:sym typeface="+mn-ea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776845" y="1449705"/>
            <a:ext cx="13582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ym typeface="+mn-ea"/>
              </a:rPr>
              <a:t>2ms</a:t>
            </a:r>
            <a:endParaRPr lang="zh-CN" altLang="en-US"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345930" y="1449705"/>
            <a:ext cx="13582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ym typeface="+mn-ea"/>
              </a:rPr>
              <a:t>3ms</a:t>
            </a:r>
            <a:endParaRPr lang="zh-CN" altLang="en-US">
              <a:sym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995170" y="3277235"/>
            <a:ext cx="39376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ym typeface="+mn-ea"/>
              </a:rPr>
              <a:t>5ms+2ms+6ms+2ms+8ms+3ms=26ms</a:t>
            </a:r>
            <a:endParaRPr lang="zh-CN" altLang="en-US">
              <a:sym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27025" y="6086475"/>
            <a:ext cx="1014095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000"/>
              <a:t>[</a:t>
            </a:r>
            <a:r>
              <a:rPr lang="en-US" altLang="zh-CN" sz="1000"/>
              <a:t>1</a:t>
            </a:r>
            <a:r>
              <a:rPr lang="zh-CN" altLang="en-US" sz="1000"/>
              <a:t>] Cai H, Gan C, Wang T, Zhang Z, Han S. Once-for-all: Train one network and specialize it for efficient deployment [J]. arXiv preprint arXiv:190809791, 2019.</a:t>
            </a:r>
          </a:p>
          <a:p>
            <a:r>
              <a:rPr lang="zh-CN" altLang="en-US" sz="1000"/>
              <a:t>[</a:t>
            </a:r>
            <a:r>
              <a:rPr lang="en-US" altLang="zh-CN" sz="1000"/>
              <a:t>2</a:t>
            </a:r>
            <a:r>
              <a:rPr lang="zh-CN" altLang="en-US" sz="1000"/>
              <a:t>] Cai H, Zhu L, Han S. Proxylessnas: Direct neural architecture search on target task and hardware [J]. arXiv preprint arXiv:181200332, 2018.</a:t>
            </a:r>
          </a:p>
          <a:p>
            <a:r>
              <a:rPr lang="zh-CN" altLang="en-US" sz="1000"/>
              <a:t>[</a:t>
            </a:r>
            <a:r>
              <a:rPr lang="en-US" altLang="zh-CN" sz="1000"/>
              <a:t>3</a:t>
            </a:r>
            <a:r>
              <a:rPr lang="zh-CN" altLang="en-US" sz="1000"/>
              <a:t>] Wu B, Dai X, Zhang P, Wang Y, Sun F, Wu Y, Tian Y, Vajda P, Jia Y, Keutzer K. Fbnet: Hardware-aware efficient convnet design via differentiable neural architecture search; </a:t>
            </a:r>
          </a:p>
          <a:p>
            <a:r>
              <a:rPr lang="zh-CN" altLang="en-US" sz="1000"/>
              <a:t>proceedings of the Proceedings of the IEEE/CVF Conference on Computer Vision and Pattern Recognition, F, 2019 [C].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7025" y="295275"/>
            <a:ext cx="60953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基于机器学习模型的</a:t>
            </a:r>
            <a:r>
              <a:rPr lang="zh-CN" altLang="en-US">
                <a:sym typeface="+mn-ea"/>
              </a:rPr>
              <a:t>计算时延估计模型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86740" y="1001395"/>
            <a:ext cx="11075035" cy="275971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311275" y="4247515"/>
            <a:ext cx="99504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t>基于机器学习的推测：该方法训练一个机器学习模型，以建立 AI 模型参数与计算资源之间的匹配模型，用于预测 AI 任务的执行延迟。然而，传统的机器学习方法需要将 AI 任务的参数和特征以及计算节点的参数和特征转换为嵌入，通过损失函数来训练嵌入以建立匹配关系。这种方法需要</a:t>
            </a:r>
            <a:r>
              <a: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针对未知的计算任务模型和计算节点重新训练机器学习模型，无法满足计算能力调度的实时需求。</a:t>
            </a:r>
            <a:endParaRPr lang="zh-CN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流程图: 手动操作 4"/>
          <p:cNvSpPr/>
          <p:nvPr/>
        </p:nvSpPr>
        <p:spPr>
          <a:xfrm rot="5400000">
            <a:off x="4906010" y="1677670"/>
            <a:ext cx="1698625" cy="117856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166360" y="1861820"/>
            <a:ext cx="117919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500">
                <a:sym typeface="+mn-ea"/>
              </a:rPr>
              <a:t>机器学习模型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59460" y="1417955"/>
            <a:ext cx="2700020" cy="520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AI</a:t>
            </a:r>
            <a:r>
              <a:rPr lang="zh-CN" altLang="en-US"/>
              <a:t>模型的特征参数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59460" y="2645410"/>
            <a:ext cx="2700020" cy="520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/>
              <a:t>计算节点</a:t>
            </a:r>
            <a:r>
              <a:rPr lang="zh-CN" altLang="en-US"/>
              <a:t>的特征参数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8612505" y="2120900"/>
            <a:ext cx="2700020" cy="520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/>
              <a:t>计算时延</a:t>
            </a:r>
            <a:r>
              <a:rPr lang="en-US" altLang="zh-CN"/>
              <a:t>(Latency)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15010" y="1983105"/>
            <a:ext cx="8083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200">
                <a:sym typeface="+mn-ea"/>
              </a:rPr>
              <a:t>AI</a:t>
            </a:r>
            <a:r>
              <a:rPr lang="zh-CN" altLang="en-US" sz="1200">
                <a:sym typeface="+mn-ea"/>
              </a:rPr>
              <a:t>模型基本操作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544445" y="1983105"/>
            <a:ext cx="6546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>
                <a:sym typeface="+mn-ea"/>
              </a:rPr>
              <a:t>FLOPS/Parms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781810" y="1983105"/>
            <a:ext cx="6546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200">
                <a:sym typeface="+mn-ea"/>
              </a:rPr>
              <a:t>AI</a:t>
            </a:r>
            <a:r>
              <a:rPr lang="zh-CN" altLang="en-US" sz="1200">
                <a:sym typeface="+mn-ea"/>
              </a:rPr>
              <a:t>模型结构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774065" y="3199130"/>
            <a:ext cx="80835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200">
                <a:sym typeface="+mn-ea"/>
              </a:rPr>
              <a:t>节点类型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105025" y="3192780"/>
            <a:ext cx="87122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200">
                <a:sym typeface="+mn-ea"/>
              </a:rPr>
              <a:t>芯片种类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1577340" y="3199130"/>
            <a:ext cx="65468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sz="1200">
                <a:sym typeface="+mn-ea"/>
              </a:rPr>
              <a:t>内存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2858770" y="3192780"/>
            <a:ext cx="87122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200">
                <a:sym typeface="+mn-ea"/>
              </a:rPr>
              <a:t>核心数</a:t>
            </a: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3661410" y="1740535"/>
            <a:ext cx="1385570" cy="5505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3637280" y="2444750"/>
            <a:ext cx="1379855" cy="5689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6468110" y="2379980"/>
            <a:ext cx="2037715" cy="1206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942340" y="6384925"/>
            <a:ext cx="990727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000"/>
              <a:t>[</a:t>
            </a:r>
            <a:r>
              <a:rPr lang="en-US" altLang="zh-CN" sz="1000"/>
              <a:t>1</a:t>
            </a:r>
            <a:r>
              <a:rPr lang="zh-CN" altLang="en-US" sz="1000"/>
              <a:t>] Dong X, Yang Y. Nas-bench-201: Extending the scope of reproducible neural architecture search [J]. arXiv preprint arXiv:200100326, 2020.</a:t>
            </a:r>
          </a:p>
          <a:p>
            <a:r>
              <a:rPr lang="zh-CN" altLang="en-US" sz="1000"/>
              <a:t>[</a:t>
            </a:r>
            <a:r>
              <a:rPr lang="en-US" altLang="zh-CN" sz="1000"/>
              <a:t>2</a:t>
            </a:r>
            <a:r>
              <a:rPr lang="zh-CN" altLang="en-US" sz="1000"/>
              <a:t>] Dudziak L, Chau T, Abdelfattah M, Lee R, Kim H, Lane N. Brp-nas: Prediction-based nas using gcns [J]. Advances in Neural Information Processing Systems, 2020, 33: 10480-90.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7025" y="295275"/>
            <a:ext cx="60953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基于归纳式图神经网络的</a:t>
            </a:r>
            <a:r>
              <a:rPr lang="zh-CN" altLang="en-US">
                <a:sym typeface="+mn-ea"/>
              </a:rPr>
              <a:t>计算时延估计模型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3" name="对象 2"/>
          <p:cNvGraphicFramePr/>
          <p:nvPr>
            <p:custDataLst>
              <p:tags r:id="rId1"/>
            </p:custDataLst>
          </p:nvPr>
        </p:nvGraphicFramePr>
        <p:xfrm>
          <a:off x="121920" y="1260475"/>
          <a:ext cx="5814060" cy="3060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8686800" imgH="4521835" progId="Visio.Drawing.15">
                  <p:embed/>
                </p:oleObj>
              </mc:Choice>
              <mc:Fallback>
                <p:oleObj r:id="rId5" imgW="8686800" imgH="4521835" progId="Visio.Drawing.15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920" y="1260475"/>
                        <a:ext cx="5814060" cy="3060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550025" y="3314700"/>
            <a:ext cx="4255135" cy="1005840"/>
          </a:xfrm>
          <a:prstGeom prst="rect">
            <a:avLst/>
          </a:prstGeom>
        </p:spPr>
      </p:pic>
      <p:sp>
        <p:nvSpPr>
          <p:cNvPr id="10" name="下箭头 9"/>
          <p:cNvSpPr/>
          <p:nvPr/>
        </p:nvSpPr>
        <p:spPr>
          <a:xfrm>
            <a:off x="8197850" y="2889250"/>
            <a:ext cx="882650" cy="336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016750" y="1869440"/>
            <a:ext cx="3321685" cy="88646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946400" y="5273040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在本模型下，当新的算力任务和计算节点到来时，无需重新训练图神经网络，就可以推测对应的计算时延，快速执行且极具可扩展性。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2EAA87-285D-3774-F607-5FC9062A0E76}"/>
              </a:ext>
            </a:extLst>
          </p:cNvPr>
          <p:cNvSpPr txBox="1"/>
          <p:nvPr/>
        </p:nvSpPr>
        <p:spPr>
          <a:xfrm>
            <a:off x="490450" y="29925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实验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D909D9-9C0E-CD0A-0FB6-DF8AF08BE879}"/>
              </a:ext>
            </a:extLst>
          </p:cNvPr>
          <p:cNvSpPr txBox="1"/>
          <p:nvPr/>
        </p:nvSpPr>
        <p:spPr>
          <a:xfrm>
            <a:off x="964277" y="997526"/>
            <a:ext cx="6433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数据集：</a:t>
            </a:r>
            <a:r>
              <a:rPr lang="en-US" altLang="zh-CN"/>
              <a:t>https://github.com/SamsungLabs/eagle#Latency-dataset</a:t>
            </a:r>
            <a:endParaRPr lang="zh-CN" altLang="en-US"/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462C65D-4040-F090-5010-16F963D40851}"/>
              </a:ext>
            </a:extLst>
          </p:cNvPr>
          <p:cNvGrpSpPr/>
          <p:nvPr/>
        </p:nvGrpSpPr>
        <p:grpSpPr>
          <a:xfrm>
            <a:off x="719282" y="1528889"/>
            <a:ext cx="11121994" cy="5204420"/>
            <a:chOff x="785784" y="1653580"/>
            <a:chExt cx="11121994" cy="520442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FB577C7-4499-2312-A89A-FE8780213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5025" y="2127147"/>
              <a:ext cx="2945518" cy="2471824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CB4355B-660E-B1E1-ABDF-5FD2E1E27404}"/>
                </a:ext>
              </a:extLst>
            </p:cNvPr>
            <p:cNvSpPr txBox="1"/>
            <p:nvPr/>
          </p:nvSpPr>
          <p:spPr>
            <a:xfrm>
              <a:off x="785784" y="1653580"/>
              <a:ext cx="1914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/>
                <a:t>13 </a:t>
              </a:r>
              <a:r>
                <a:rPr lang="zh-CN" altLang="en-US"/>
                <a:t>个计算节点</a:t>
              </a:r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3F075504-89BF-0B45-D59E-532B246A5074}"/>
                </a:ext>
              </a:extLst>
            </p:cNvPr>
            <p:cNvGrpSpPr/>
            <p:nvPr/>
          </p:nvGrpSpPr>
          <p:grpSpPr>
            <a:xfrm>
              <a:off x="4960062" y="2022912"/>
              <a:ext cx="6341379" cy="4835088"/>
              <a:chOff x="4244124" y="2031876"/>
              <a:chExt cx="6341379" cy="4835088"/>
            </a:xfrm>
          </p:grpSpPr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0DBCD311-0BF7-B8B3-E8B4-242F9D8E39AF}"/>
                  </a:ext>
                </a:extLst>
              </p:cNvPr>
              <p:cNvGrpSpPr/>
              <p:nvPr/>
            </p:nvGrpSpPr>
            <p:grpSpPr>
              <a:xfrm>
                <a:off x="5100613" y="2031876"/>
                <a:ext cx="5484890" cy="2310952"/>
                <a:chOff x="5042424" y="2235885"/>
                <a:chExt cx="5484890" cy="2310952"/>
              </a:xfrm>
            </p:grpSpPr>
            <p:pic>
              <p:nvPicPr>
                <p:cNvPr id="10" name="图片 9">
                  <a:extLst>
                    <a:ext uri="{FF2B5EF4-FFF2-40B4-BE49-F238E27FC236}">
                      <a16:creationId xmlns:a16="http://schemas.microsoft.com/office/drawing/2014/main" id="{2777111F-50E7-5FC9-2902-85E5CA0B9E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42424" y="2235885"/>
                  <a:ext cx="5484890" cy="2310952"/>
                </a:xfrm>
                <a:prstGeom prst="rect">
                  <a:avLst/>
                </a:prstGeom>
              </p:spPr>
            </p:pic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1C6E0310-5242-9C25-D0B5-152AF8E7F85C}"/>
                    </a:ext>
                  </a:extLst>
                </p:cNvPr>
                <p:cNvSpPr/>
                <p:nvPr/>
              </p:nvSpPr>
              <p:spPr>
                <a:xfrm>
                  <a:off x="5182230" y="4347331"/>
                  <a:ext cx="5345084" cy="199506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4" name="箭头: 下 13">
                <a:extLst>
                  <a:ext uri="{FF2B5EF4-FFF2-40B4-BE49-F238E27FC236}">
                    <a16:creationId xmlns:a16="http://schemas.microsoft.com/office/drawing/2014/main" id="{71A74945-B55A-D98A-C4A5-FFB0F97CAA7C}"/>
                  </a:ext>
                </a:extLst>
              </p:cNvPr>
              <p:cNvSpPr/>
              <p:nvPr/>
            </p:nvSpPr>
            <p:spPr>
              <a:xfrm>
                <a:off x="5503025" y="4258469"/>
                <a:ext cx="241070" cy="34262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530B284D-F8F7-1E50-B621-AA37C7A38D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93717" y="4816272"/>
                <a:ext cx="3007443" cy="1684168"/>
              </a:xfrm>
              <a:prstGeom prst="rect">
                <a:avLst/>
              </a:prstGeom>
            </p:spPr>
          </p:pic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1517E2B-15E8-1948-B6D5-1779CE674D6D}"/>
                  </a:ext>
                </a:extLst>
              </p:cNvPr>
              <p:cNvSpPr txBox="1"/>
              <p:nvPr/>
            </p:nvSpPr>
            <p:spPr>
              <a:xfrm>
                <a:off x="5240419" y="4596927"/>
                <a:ext cx="1107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/>
                  <a:t>计算任务属性</a:t>
                </a: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D93D7B9-CC34-A3A6-A812-93720B7588BA}"/>
                  </a:ext>
                </a:extLst>
              </p:cNvPr>
              <p:cNvSpPr txBox="1"/>
              <p:nvPr/>
            </p:nvSpPr>
            <p:spPr>
              <a:xfrm rot="5400000">
                <a:off x="6418544" y="6399339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...</a:t>
                </a:r>
                <a:endParaRPr lang="zh-CN" altLang="en-US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FA59694-DAAD-1B70-BA07-13677AAC620C}"/>
                  </a:ext>
                </a:extLst>
              </p:cNvPr>
              <p:cNvSpPr txBox="1"/>
              <p:nvPr/>
            </p:nvSpPr>
            <p:spPr>
              <a:xfrm>
                <a:off x="6905326" y="4607935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/>
                  <a:t>时延</a:t>
                </a: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9DD7EA3-C73E-2C40-10C0-7B4A2DC57B41}"/>
                  </a:ext>
                </a:extLst>
              </p:cNvPr>
              <p:cNvSpPr txBox="1"/>
              <p:nvPr/>
            </p:nvSpPr>
            <p:spPr>
              <a:xfrm>
                <a:off x="5744095" y="4365200"/>
                <a:ext cx="37273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/>
                  <a:t>计算节点</a:t>
                </a:r>
                <a:r>
                  <a:rPr lang="en-US" altLang="zh-CN" sz="1200"/>
                  <a:t>13</a:t>
                </a:r>
                <a:r>
                  <a:rPr lang="zh-CN" altLang="en-US" sz="1200"/>
                  <a:t>的文件中包含在其上部署的所有计算任务</a:t>
                </a: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72385CF-FB3D-7420-42F2-4CB8A337F7A8}"/>
                  </a:ext>
                </a:extLst>
              </p:cNvPr>
              <p:cNvSpPr txBox="1"/>
              <p:nvPr/>
            </p:nvSpPr>
            <p:spPr>
              <a:xfrm>
                <a:off x="4244124" y="4778172"/>
                <a:ext cx="8787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/>
                  <a:t>计算任务</a:t>
                </a:r>
                <a:r>
                  <a:rPr lang="en-US" altLang="zh-CN" sz="1200"/>
                  <a:t>1</a:t>
                </a:r>
                <a:endParaRPr lang="zh-CN" altLang="en-US" sz="1200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0B4283B-B93A-23E1-6C9A-BA0179A82344}"/>
                  </a:ext>
                </a:extLst>
              </p:cNvPr>
              <p:cNvSpPr txBox="1"/>
              <p:nvPr/>
            </p:nvSpPr>
            <p:spPr>
              <a:xfrm>
                <a:off x="4244124" y="4954771"/>
                <a:ext cx="8787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/>
                  <a:t>计算任务</a:t>
                </a:r>
                <a:r>
                  <a:rPr lang="en-US" altLang="zh-CN" sz="1200"/>
                  <a:t>2</a:t>
                </a:r>
                <a:endParaRPr lang="zh-CN" altLang="en-US" sz="1200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93FE5B8-96ED-A8C8-08A7-1BDC2E3ECFA7}"/>
                  </a:ext>
                </a:extLst>
              </p:cNvPr>
              <p:cNvSpPr txBox="1"/>
              <p:nvPr/>
            </p:nvSpPr>
            <p:spPr>
              <a:xfrm>
                <a:off x="4244124" y="5131370"/>
                <a:ext cx="8787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/>
                  <a:t>计算任务</a:t>
                </a:r>
                <a:r>
                  <a:rPr lang="en-US" altLang="zh-CN" sz="1200"/>
                  <a:t>3</a:t>
                </a:r>
                <a:endParaRPr lang="zh-CN" altLang="en-US" sz="1200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90CAC0F-2138-A18A-F3F6-4E6B35607EBD}"/>
                  </a:ext>
                </a:extLst>
              </p:cNvPr>
              <p:cNvSpPr txBox="1"/>
              <p:nvPr/>
            </p:nvSpPr>
            <p:spPr>
              <a:xfrm rot="5400000">
                <a:off x="4503182" y="5531973"/>
                <a:ext cx="530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......</a:t>
                </a:r>
                <a:endParaRPr lang="zh-CN" altLang="en-US"/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29997F4-4D41-DA67-A37C-F22412465856}"/>
                  </a:ext>
                </a:extLst>
              </p:cNvPr>
              <p:cNvSpPr txBox="1"/>
              <p:nvPr/>
            </p:nvSpPr>
            <p:spPr>
              <a:xfrm>
                <a:off x="4262921" y="6589965"/>
                <a:ext cx="8803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/>
                  <a:t>计算任务</a:t>
                </a:r>
                <a:r>
                  <a:rPr lang="en-US" altLang="zh-CN" sz="1200"/>
                  <a:t>n</a:t>
                </a: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E92E9A5-7F09-15B6-CAE0-4AB6D00DDE13}"/>
                  </a:ext>
                </a:extLst>
              </p:cNvPr>
              <p:cNvSpPr txBox="1"/>
              <p:nvPr/>
            </p:nvSpPr>
            <p:spPr>
              <a:xfrm>
                <a:off x="4262921" y="5996642"/>
                <a:ext cx="8787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/>
                  <a:t>计算任务</a:t>
                </a:r>
                <a:r>
                  <a:rPr lang="en-US" altLang="zh-CN" sz="1200"/>
                  <a:t>8</a:t>
                </a: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ED87E1B-EB59-A9F0-EF6C-1838B0101A20}"/>
                  </a:ext>
                </a:extLst>
              </p:cNvPr>
              <p:cNvSpPr txBox="1"/>
              <p:nvPr/>
            </p:nvSpPr>
            <p:spPr>
              <a:xfrm>
                <a:off x="4266478" y="6223441"/>
                <a:ext cx="8787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/>
                  <a:t>计算任务</a:t>
                </a:r>
                <a:r>
                  <a:rPr lang="en-US" altLang="zh-CN" sz="1200"/>
                  <a:t>9</a:t>
                </a: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388ED0B-D95F-3626-C5C6-93C017F62959}"/>
                  </a:ext>
                </a:extLst>
              </p:cNvPr>
              <p:cNvSpPr txBox="1"/>
              <p:nvPr/>
            </p:nvSpPr>
            <p:spPr>
              <a:xfrm rot="5400000">
                <a:off x="4589745" y="6352014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...</a:t>
                </a:r>
                <a:endParaRPr lang="zh-CN" altLang="en-US"/>
              </a:p>
            </p:txBody>
          </p: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AB89CC6F-B124-F3EC-7DBE-EC0E945AD1A3}"/>
                </a:ext>
              </a:extLst>
            </p:cNvPr>
            <p:cNvSpPr txBox="1"/>
            <p:nvPr/>
          </p:nvSpPr>
          <p:spPr>
            <a:xfrm>
              <a:off x="1035050" y="4668808"/>
              <a:ext cx="329808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/>
                <a:t>计算节点属性：</a:t>
              </a:r>
              <a:endParaRPr lang="en-US" altLang="zh-CN" sz="1200"/>
            </a:p>
            <a:p>
              <a:r>
                <a:rPr lang="zh-CN" altLang="en-US" sz="1200"/>
                <a:t>（节点类型、芯片类型、核心类型、操作数）</a:t>
              </a:r>
              <a:endParaRPr lang="en-US" altLang="zh-CN" sz="1200"/>
            </a:p>
            <a:p>
              <a:endParaRPr lang="en-US" altLang="zh-CN" sz="1200"/>
            </a:p>
            <a:p>
              <a:r>
                <a:rPr lang="zh-CN" altLang="en-US" sz="1200"/>
                <a:t>计算节点</a:t>
              </a:r>
              <a:r>
                <a:rPr lang="en-US" altLang="zh-CN" sz="1200"/>
                <a:t>13</a:t>
              </a:r>
              <a:r>
                <a:rPr lang="zh-CN" altLang="en-US" sz="1200"/>
                <a:t>：</a:t>
              </a:r>
              <a:endParaRPr lang="en-US" altLang="zh-CN" sz="1200"/>
            </a:p>
            <a:p>
              <a:r>
                <a:rPr lang="zh-CN" altLang="en-US" sz="1200"/>
                <a:t>（</a:t>
              </a:r>
              <a:r>
                <a:rPr lang="en-US" altLang="zh-CN" sz="1200"/>
                <a:t>mobile,</a:t>
              </a:r>
              <a:r>
                <a:rPr lang="zh-CN" altLang="en-US" sz="1200"/>
                <a:t> </a:t>
              </a:r>
              <a:r>
                <a:rPr lang="en-US" altLang="zh-CN" sz="1200"/>
                <a:t>gpu,</a:t>
              </a:r>
              <a:r>
                <a:rPr lang="zh-CN" altLang="en-US" sz="1200"/>
                <a:t> </a:t>
              </a:r>
              <a:r>
                <a:rPr lang="en-US" altLang="zh-CN" sz="1200"/>
                <a:t>snapdragon-855-adren0-640, int8)</a:t>
              </a:r>
            </a:p>
            <a:p>
              <a:r>
                <a:rPr lang="en-US" altLang="zh-CN" sz="1200"/>
                <a:t>		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C14B53C-24DA-6D83-36D5-C97F50856C53}"/>
                </a:ext>
              </a:extLst>
            </p:cNvPr>
            <p:cNvSpPr txBox="1"/>
            <p:nvPr/>
          </p:nvSpPr>
          <p:spPr>
            <a:xfrm>
              <a:off x="2234617" y="5744418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/>
                <a:t>离散量化</a:t>
              </a:r>
            </a:p>
          </p:txBody>
        </p:sp>
        <p:sp>
          <p:nvSpPr>
            <p:cNvPr id="38" name="箭头: 下 37">
              <a:extLst>
                <a:ext uri="{FF2B5EF4-FFF2-40B4-BE49-F238E27FC236}">
                  <a16:creationId xmlns:a16="http://schemas.microsoft.com/office/drawing/2014/main" id="{16E7A9F5-CC01-1D2A-DD06-469F54C408D4}"/>
                </a:ext>
              </a:extLst>
            </p:cNvPr>
            <p:cNvSpPr/>
            <p:nvPr/>
          </p:nvSpPr>
          <p:spPr>
            <a:xfrm>
              <a:off x="2019992" y="5744418"/>
              <a:ext cx="214625" cy="50462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337AE00-C400-2B09-DF36-E5A1BA45683B}"/>
                </a:ext>
              </a:extLst>
            </p:cNvPr>
            <p:cNvSpPr txBox="1"/>
            <p:nvPr/>
          </p:nvSpPr>
          <p:spPr>
            <a:xfrm>
              <a:off x="1589551" y="6249046"/>
              <a:ext cx="111054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200"/>
                <a:t>（</a:t>
              </a:r>
              <a:r>
                <a:rPr lang="en-US" altLang="zh-CN" sz="1200"/>
                <a:t>3,</a:t>
              </a:r>
              <a:r>
                <a:rPr lang="zh-CN" altLang="en-US" sz="1200"/>
                <a:t> </a:t>
              </a:r>
              <a:r>
                <a:rPr lang="en-US" altLang="zh-CN" sz="1200"/>
                <a:t>2,</a:t>
              </a:r>
              <a:r>
                <a:rPr lang="zh-CN" altLang="en-US" sz="1200"/>
                <a:t> </a:t>
              </a:r>
              <a:r>
                <a:rPr lang="en-US" altLang="zh-CN" sz="1200"/>
                <a:t>4, 2</a:t>
              </a:r>
              <a:r>
                <a:rPr lang="zh-CN" altLang="en-US" sz="1200"/>
                <a:t>）</a:t>
              </a:r>
              <a:endParaRPr lang="en-US" altLang="zh-CN" sz="120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1F76E9C-1AEA-FFCD-4CB0-3119D7B6EDA9}"/>
                </a:ext>
              </a:extLst>
            </p:cNvPr>
            <p:cNvSpPr txBox="1"/>
            <p:nvPr/>
          </p:nvSpPr>
          <p:spPr>
            <a:xfrm>
              <a:off x="8765571" y="6411723"/>
              <a:ext cx="31422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/>
                <a:t>每个计算节点上约部署</a:t>
              </a:r>
              <a:r>
                <a:rPr lang="en-US" altLang="zh-CN" sz="1400"/>
                <a:t>15k</a:t>
              </a:r>
              <a:r>
                <a:rPr lang="zh-CN" altLang="en-US" sz="1400"/>
                <a:t>个计算任务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0843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C71AA73A-80F4-CD44-058E-DD2B44777A7A}"/>
              </a:ext>
            </a:extLst>
          </p:cNvPr>
          <p:cNvGrpSpPr/>
          <p:nvPr/>
        </p:nvGrpSpPr>
        <p:grpSpPr>
          <a:xfrm>
            <a:off x="4290013" y="130686"/>
            <a:ext cx="3762375" cy="2647950"/>
            <a:chOff x="346710" y="89535"/>
            <a:chExt cx="3762375" cy="264795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77079A9-40F6-6C7B-51FC-5DA33A099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6710" y="89535"/>
              <a:ext cx="3762375" cy="2647950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971DC48-B6CB-CBA5-24E9-E8B242A5BA98}"/>
                </a:ext>
              </a:extLst>
            </p:cNvPr>
            <p:cNvSpPr txBox="1"/>
            <p:nvPr/>
          </p:nvSpPr>
          <p:spPr>
            <a:xfrm>
              <a:off x="946611" y="407195"/>
              <a:ext cx="2178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NMAE = 0.07921137</a:t>
              </a:r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FCEE277-1261-3152-633C-AB2A31AFAE4C}"/>
                </a:ext>
              </a:extLst>
            </p:cNvPr>
            <p:cNvSpPr txBox="1"/>
            <p:nvPr/>
          </p:nvSpPr>
          <p:spPr>
            <a:xfrm>
              <a:off x="946611" y="667408"/>
              <a:ext cx="220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NRMSE = 0.12949015</a:t>
              </a:r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AE548F2C-E26F-8101-DAA1-B24437776DA9}"/>
              </a:ext>
            </a:extLst>
          </p:cNvPr>
          <p:cNvGrpSpPr/>
          <p:nvPr/>
        </p:nvGrpSpPr>
        <p:grpSpPr>
          <a:xfrm>
            <a:off x="8188644" y="130686"/>
            <a:ext cx="3762375" cy="2647950"/>
            <a:chOff x="4320542" y="173356"/>
            <a:chExt cx="3762375" cy="264795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F6C7668-AFAA-87EA-50A9-D574E4B2B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0542" y="173356"/>
              <a:ext cx="3762375" cy="2647950"/>
            </a:xfrm>
            <a:prstGeom prst="rect">
              <a:avLst/>
            </a:prstGeom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069E21F-7CD4-3018-3EDE-0AB56025FE24}"/>
                </a:ext>
              </a:extLst>
            </p:cNvPr>
            <p:cNvSpPr txBox="1"/>
            <p:nvPr/>
          </p:nvSpPr>
          <p:spPr>
            <a:xfrm>
              <a:off x="4850712" y="407195"/>
              <a:ext cx="2225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NMAE = 0.084504865</a:t>
              </a:r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AE58FF9-1CC6-DCE8-B139-31F674E8134C}"/>
                </a:ext>
              </a:extLst>
            </p:cNvPr>
            <p:cNvSpPr txBox="1"/>
            <p:nvPr/>
          </p:nvSpPr>
          <p:spPr>
            <a:xfrm>
              <a:off x="4850712" y="751821"/>
              <a:ext cx="2089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NRMSE = 0.1319637</a:t>
              </a:r>
              <a:endParaRPr lang="zh-CN" altLang="en-US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0BE6B923-E448-1EDC-9304-038FEE95DA46}"/>
              </a:ext>
            </a:extLst>
          </p:cNvPr>
          <p:cNvGrpSpPr/>
          <p:nvPr/>
        </p:nvGrpSpPr>
        <p:grpSpPr>
          <a:xfrm>
            <a:off x="300994" y="3369470"/>
            <a:ext cx="3790950" cy="2647950"/>
            <a:chOff x="8294374" y="173356"/>
            <a:chExt cx="3790950" cy="264795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3565642-F2E2-AAD6-B42A-E0D5B871F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94374" y="173356"/>
              <a:ext cx="3790950" cy="2647950"/>
            </a:xfrm>
            <a:prstGeom prst="rect">
              <a:avLst/>
            </a:prstGeom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8E00D42-92B8-E070-C019-87815488542C}"/>
                </a:ext>
              </a:extLst>
            </p:cNvPr>
            <p:cNvSpPr txBox="1"/>
            <p:nvPr/>
          </p:nvSpPr>
          <p:spPr>
            <a:xfrm>
              <a:off x="8816339" y="482742"/>
              <a:ext cx="2178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NMAE = 0.08973822</a:t>
              </a:r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55601B5-B0E9-3BBF-73FB-628DCD3E3AEB}"/>
                </a:ext>
              </a:extLst>
            </p:cNvPr>
            <p:cNvSpPr txBox="1"/>
            <p:nvPr/>
          </p:nvSpPr>
          <p:spPr>
            <a:xfrm>
              <a:off x="8802713" y="772539"/>
              <a:ext cx="220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NRMSE = 0.14228198</a:t>
              </a:r>
              <a:endParaRPr lang="zh-CN" altLang="en-US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9907F09-A8DC-1910-4947-4E2086E0A882}"/>
              </a:ext>
            </a:extLst>
          </p:cNvPr>
          <p:cNvGrpSpPr/>
          <p:nvPr/>
        </p:nvGrpSpPr>
        <p:grpSpPr>
          <a:xfrm>
            <a:off x="4417699" y="3340895"/>
            <a:ext cx="3876675" cy="2676525"/>
            <a:chOff x="793446" y="2997698"/>
            <a:chExt cx="3876675" cy="2676525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889EB3B-B144-4602-39D9-B9ABD9560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3446" y="2997698"/>
              <a:ext cx="3876675" cy="2676525"/>
            </a:xfrm>
            <a:prstGeom prst="rect">
              <a:avLst/>
            </a:prstGeom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1BB4517-F318-B632-CC90-E02FBF1DDA81}"/>
                </a:ext>
              </a:extLst>
            </p:cNvPr>
            <p:cNvSpPr txBox="1"/>
            <p:nvPr/>
          </p:nvSpPr>
          <p:spPr>
            <a:xfrm>
              <a:off x="1466192" y="3395784"/>
              <a:ext cx="2108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NMAE = 0.09628797</a:t>
              </a:r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B46D9BA-5877-5054-F4F2-469679320B9D}"/>
                </a:ext>
              </a:extLst>
            </p:cNvPr>
            <p:cNvSpPr txBox="1"/>
            <p:nvPr/>
          </p:nvSpPr>
          <p:spPr>
            <a:xfrm>
              <a:off x="1466192" y="3622300"/>
              <a:ext cx="220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NRMSE = 0.15059488</a:t>
              </a:r>
              <a:endParaRPr lang="zh-CN" altLang="en-US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11A4FC5-7625-E392-BFD0-A2227FC0F05D}"/>
              </a:ext>
            </a:extLst>
          </p:cNvPr>
          <p:cNvGrpSpPr/>
          <p:nvPr/>
        </p:nvGrpSpPr>
        <p:grpSpPr>
          <a:xfrm>
            <a:off x="8197215" y="3257997"/>
            <a:ext cx="3762375" cy="2647950"/>
            <a:chOff x="7076001" y="3139858"/>
            <a:chExt cx="3762375" cy="2647950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D337B7C2-B5BE-8D62-FC6C-08E2C4CB9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76001" y="3139858"/>
              <a:ext cx="3762375" cy="2647950"/>
            </a:xfrm>
            <a:prstGeom prst="rect">
              <a:avLst/>
            </a:prstGeom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1822768-ECA4-84C2-3554-B466565B3292}"/>
                </a:ext>
              </a:extLst>
            </p:cNvPr>
            <p:cNvSpPr txBox="1"/>
            <p:nvPr/>
          </p:nvSpPr>
          <p:spPr>
            <a:xfrm>
              <a:off x="7588540" y="3429000"/>
              <a:ext cx="2108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NMAE = 0.10667363</a:t>
              </a:r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CAC5ED5-5971-F38C-BA6A-9C316A8667B6}"/>
                </a:ext>
              </a:extLst>
            </p:cNvPr>
            <p:cNvSpPr txBox="1"/>
            <p:nvPr/>
          </p:nvSpPr>
          <p:spPr>
            <a:xfrm>
              <a:off x="7588540" y="3717458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NRMSE = 0.15403898</a:t>
              </a:r>
              <a:endParaRPr lang="zh-CN" altLang="en-US"/>
            </a:p>
          </p:txBody>
        </p:sp>
      </p:grpSp>
      <p:pic>
        <p:nvPicPr>
          <p:cNvPr id="39" name="图片 38">
            <a:extLst>
              <a:ext uri="{FF2B5EF4-FFF2-40B4-BE49-F238E27FC236}">
                <a16:creationId xmlns:a16="http://schemas.microsoft.com/office/drawing/2014/main" id="{F6ECE147-A6DF-87F4-1901-94E427DF1A3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483"/>
          <a:stretch/>
        </p:blipFill>
        <p:spPr>
          <a:xfrm>
            <a:off x="822959" y="918368"/>
            <a:ext cx="2715915" cy="12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690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DAE688B-81D8-DD61-8A0F-50A28EAD2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23" y="92457"/>
            <a:ext cx="3316968" cy="24877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C50EB11-0EBF-C6F3-CEF3-448A68213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905" y="149674"/>
            <a:ext cx="3187055" cy="23902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35F830D-F9D9-03E1-0783-24E223B78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830" y="230108"/>
            <a:ext cx="3079809" cy="230985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140F01E-4BCB-BCD4-CFD3-B17FFC4E3E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2" y="2651851"/>
            <a:ext cx="3316968" cy="248772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8B809AA-E4AD-A632-35F8-99D37F58BC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8991" y="2695812"/>
            <a:ext cx="3316969" cy="248772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C9D0F85-4BFE-1D40-D933-E21489080F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5081" y="5139577"/>
            <a:ext cx="60483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948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zQ4YzNhOGQ3YWVlMjQyYmJmNDZjZmVkNjYxZjU5ZTA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861</Words>
  <Application>Microsoft Office PowerPoint</Application>
  <PresentationFormat>宽屏</PresentationFormat>
  <Paragraphs>97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Office 主题</vt:lpstr>
      <vt:lpstr>Microsoft Visio Drawing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Wang Haoxuan</cp:lastModifiedBy>
  <cp:revision>36</cp:revision>
  <dcterms:created xsi:type="dcterms:W3CDTF">2023-03-17T05:30:00Z</dcterms:created>
  <dcterms:modified xsi:type="dcterms:W3CDTF">2023-03-17T14:08:56Z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60437321E498439EA070130642D555D4</vt:lpwstr>
  </property>
  <property fmtid="{D5CDD505-2E9C-101B-9397-08002B2CF9AE}" pid="3" name="KSOProductBuildVer">
    <vt:lpwstr>2052-11.1.0.13703</vt:lpwstr>
  </property>
</Properties>
</file>