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597" r:id="rId2"/>
    <p:sldId id="690" r:id="rId3"/>
    <p:sldId id="688" r:id="rId4"/>
    <p:sldId id="691" r:id="rId5"/>
    <p:sldId id="692" r:id="rId6"/>
    <p:sldId id="693" r:id="rId7"/>
    <p:sldId id="694" r:id="rId8"/>
    <p:sldId id="617" r:id="rId9"/>
    <p:sldId id="618" r:id="rId10"/>
    <p:sldId id="653" r:id="rId11"/>
    <p:sldId id="70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548" userDrawn="1">
          <p15:clr>
            <a:srgbClr val="A4A3A4"/>
          </p15:clr>
        </p15:guide>
        <p15:guide id="5" orient="horz" pos="1116" userDrawn="1">
          <p15:clr>
            <a:srgbClr val="A4A3A4"/>
          </p15:clr>
        </p15:guide>
        <p15:guide id="6" orient="horz" pos="5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黎钰晖" initials="黎钰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549"/>
    <a:srgbClr val="C2262B"/>
    <a:srgbClr val="CE4C52"/>
    <a:srgbClr val="CC454A"/>
    <a:srgbClr val="7F7F7F"/>
    <a:srgbClr val="C22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6940" autoAdjust="0"/>
  </p:normalViewPr>
  <p:slideViewPr>
    <p:cSldViewPr snapToObjects="1" showGuides="1">
      <p:cViewPr varScale="1">
        <p:scale>
          <a:sx n="46" d="100"/>
          <a:sy n="46" d="100"/>
        </p:scale>
        <p:origin x="451" y="48"/>
      </p:cViewPr>
      <p:guideLst>
        <p:guide orient="horz" pos="757"/>
        <p:guide pos="3840"/>
        <p:guide pos="438"/>
        <p:guide pos="548"/>
        <p:guide orient="horz" pos="1116"/>
        <p:guide orient="horz" pos="57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6FF5-E657-7748-A5FF-BF4A71B50E4D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53263-A727-CA4B-B39B-DB32D9489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3263-A727-CA4B-B39B-DB32D94897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4117" y="84715"/>
            <a:ext cx="1485961" cy="147388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" y="1800224"/>
            <a:ext cx="12192000" cy="3971925"/>
          </a:xfrm>
          <a:prstGeom prst="rect">
            <a:avLst/>
          </a:prstGeom>
          <a:solidFill>
            <a:srgbClr val="C2262C">
              <a:alpha val="85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" y="248820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Comic Sans MS" panose="030F0902030302020204" pitchFamily="66" charset="0"/>
                <a:ea typeface="微软雅黑" panose="020B0503020204020204" pitchFamily="34" charset="-122"/>
              </a:rPr>
              <a:t>Title</a:t>
            </a:r>
            <a:endParaRPr kumimoji="1" sz="4000" dirty="0">
              <a:solidFill>
                <a:schemeClr val="bg1"/>
              </a:solidFill>
              <a:latin typeface="Comic Sans MS" panose="030F09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" y="495276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Speaker</a:t>
            </a:r>
            <a:r>
              <a:rPr kumimoji="1" lang="en-US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 </a:t>
            </a:r>
            <a:endParaRPr kumimoji="1" dirty="0">
              <a:solidFill>
                <a:schemeClr val="bg1"/>
              </a:solidFill>
              <a:latin typeface="Comic Sans MS" panose="030F0902030302020204" pitchFamily="66" charset="0"/>
              <a:ea typeface="Hei" pitchFamily="2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711235" y="6488671"/>
            <a:ext cx="104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Journal: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 ****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,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  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IF=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***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,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SCI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1,</a:t>
            </a:r>
            <a:r>
              <a:rPr lang="zh-CN" altLang="en-US" dirty="0">
                <a:latin typeface="Comic Sans MS" panose="030F0902030302020204" pitchFamily="66" charset="0"/>
                <a:cs typeface="Menlo Regular" panose="020B0609030804020204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  <a:cs typeface="Menlo Regular" panose="020B0609030804020204" charset="0"/>
              </a:rPr>
              <a:t>TOP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" y="532209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Team</a:t>
            </a:r>
            <a:r>
              <a:rPr kumimoji="1" lang="zh-CN" altLang="en-US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Members</a:t>
            </a:r>
            <a:r>
              <a:rPr kumimoji="1" lang="en-US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  <a:latin typeface="Comic Sans MS" panose="030F0902030302020204" pitchFamily="66" charset="0"/>
                <a:ea typeface="Hei" pitchFamily="2" charset="-122"/>
              </a:rPr>
              <a:t> </a:t>
            </a:r>
            <a:endParaRPr kumimoji="1" dirty="0">
              <a:solidFill>
                <a:schemeClr val="bg1"/>
              </a:solidFill>
              <a:latin typeface="Comic Sans MS" panose="030F0902030302020204" pitchFamily="66" charset="0"/>
              <a:ea typeface="Hei" pitchFamily="2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" y="378618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kumimoji="1" lang="en-US" altLang="zh-CN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</a:p>
          <a:p>
            <a:pPr algn="ctr"/>
            <a:r>
              <a:rPr kumimoji="1" lang="en-US" altLang="zh-CN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College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Electronic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Engineering,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Hunan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</a:p>
          <a:p>
            <a:pPr algn="ctr"/>
            <a:r>
              <a:rPr kumimoji="1" lang="en-US" altLang="zh-CN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Department,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College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Engineering,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Shantou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  <a:endParaRPr kumimoj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A729-C11E-104F-8026-5224F44D0801}" type="datetimeFigureOut">
              <a:rPr kumimoji="1" lang="zh-CN" altLang="en-US" smtClean="0"/>
              <a:t>2024-02-12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4CCA-0B70-7147-9AE4-F00C97BD4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6169" y="764704"/>
            <a:ext cx="10679662" cy="953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sz="4800" b="1" u="none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Hijacking Attacks against Neural Network by Analyzing Training Data</a:t>
            </a:r>
            <a:endParaRPr kumimoji="1" lang="en-US" sz="4800" b="1" u="none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95" y="270903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通过分析训练数据对神经网络进行劫持攻击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46" y="4509239"/>
            <a:ext cx="1551294" cy="1343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pload_post_object_v2_304173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68100" y="883085"/>
            <a:ext cx="186140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Frame work</a:t>
            </a:r>
            <a:endParaRPr lang="en-US" sz="2400" dirty="0">
              <a:solidFill>
                <a:srgbClr val="000000"/>
              </a:solidFill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pic>
        <p:nvPicPr>
          <p:cNvPr id="4" name="图片 3" descr="upload_post_object_v2_857280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05035" y="1772816"/>
            <a:ext cx="11455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CleanSheet</a:t>
            </a:r>
            <a:r>
              <a:rPr kumimoji="1" lang="en-US" altLang="zh-CN" sz="28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zh-CN" altLang="en-US" sz="28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的流水线如图 </a:t>
            </a:r>
            <a:r>
              <a:rPr kumimoji="1" lang="en-US" altLang="zh-CN" sz="28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zh-CN" altLang="en-US" sz="28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所示，由两部分组成：根据替代模型生成触发器和使用触发器攻击黑盒模型。</a:t>
            </a:r>
            <a:endParaRPr kumimoji="1" lang="en-US" altLang="zh-CN" sz="2800" dirty="0"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D97B04-3096-FE70-60A2-BA238E980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52" y="2726923"/>
            <a:ext cx="11594896" cy="3014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pload_post_object_v2_304173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68100" y="883085"/>
            <a:ext cx="551785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Multi-objective Trigger Optimization</a:t>
            </a:r>
            <a:endParaRPr sz="2400" dirty="0"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pic>
        <p:nvPicPr>
          <p:cNvPr id="3" name="图片 2" descr="upload_post_object_v2_857280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1B6D00-4976-4A6C-00CE-6EEA3B125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717" y="1792237"/>
            <a:ext cx="4648566" cy="1322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FDBCFC-1AEA-4E28-C030-95B0721E1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28" y="3070867"/>
            <a:ext cx="5404234" cy="9825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C92C7D-36A9-C5A1-6942-F3BBE4DAA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1227" y="4293096"/>
            <a:ext cx="9529459" cy="725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115" y="1844824"/>
            <a:ext cx="11193770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kumimoji="1"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CleanSheet</a:t>
            </a:r>
            <a:r>
              <a:rPr kumimoji="1"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，一种新的模型劫持攻击，它可以获得后门攻击的高性能，而不需要对手对模型训练过程进行控制。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CleanSheet</a:t>
            </a:r>
            <a:r>
              <a:rPr kumimoji="1"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利用了源自训练数据的 </a:t>
            </a:r>
            <a:r>
              <a:rPr kumimoji="1"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 </a:t>
            </a:r>
            <a:r>
              <a:rPr kumimoji="1"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漏洞。</a:t>
            </a:r>
            <a:endParaRPr kumimoji="1"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527259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WHAT THE AUTHOR HAVE DONE</a:t>
            </a:r>
            <a:endParaRPr sz="2400" dirty="0"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9612" y="1873959"/>
            <a:ext cx="11193770" cy="460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深度神经网络（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）目前面临的两个主要威胁是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后门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对抗实例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。这两种攻击都试图通过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对输入引入（微小的）扰动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来劫持模型行为，使其产生非预期的输出。 然而，这两种攻击在实践中都有其局限性。 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后门攻击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尽管成功率很高，但往往需要一个强有力的假设，即对手可以篡改目标模型的训练数据或代码，而这在现实中并不总是那么容易实现的。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对抗性示例攻击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对攻击者的假设要求相对较低，通常需要很高的计算资源，但在攻击现实世界中的主流黑盒模型时，并不总能获得令人满意的成功率。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这些局限性促使我们提出以下研究问题：能否用更简单的方法实现模型劫持，同时获得更令人满意的攻击性能和更合理的攻击假设？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84350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Why</a:t>
            </a:r>
            <a:endParaRPr sz="2400" dirty="0"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311014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The precent method</a:t>
            </a:r>
            <a:endParaRPr sz="2400" dirty="0"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65FC8-0C2A-38CA-3930-E97D5F302A24}"/>
              </a:ext>
            </a:extLst>
          </p:cNvPr>
          <p:cNvSpPr txBox="1"/>
          <p:nvPr/>
        </p:nvSpPr>
        <p:spPr>
          <a:xfrm>
            <a:off x="869612" y="1700808"/>
            <a:ext cx="10328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  后门攻击</a:t>
            </a:r>
            <a:r>
              <a:rPr lang="zh-CN" altLang="en-US" sz="2400" dirty="0"/>
              <a:t>通常发生在训练阶段，攻击者会</a:t>
            </a:r>
            <a:r>
              <a:rPr lang="zh-CN" altLang="en-US" sz="2400" dirty="0">
                <a:solidFill>
                  <a:srgbClr val="FF0000"/>
                </a:solidFill>
              </a:rPr>
              <a:t>修改训练数据或代码</a:t>
            </a:r>
            <a:r>
              <a:rPr lang="zh-CN" altLang="en-US" sz="2400" dirty="0"/>
              <a:t>，诱导训练模型对特定特征（称为 </a:t>
            </a:r>
            <a:r>
              <a:rPr lang="en-US" altLang="zh-CN" sz="2400" dirty="0"/>
              <a:t>"</a:t>
            </a:r>
            <a:r>
              <a:rPr lang="zh-CN" altLang="en-US" sz="2400" dirty="0"/>
              <a:t>触发器</a:t>
            </a:r>
            <a:r>
              <a:rPr lang="en-US" altLang="zh-CN" sz="2400" dirty="0"/>
              <a:t>"</a:t>
            </a:r>
            <a:r>
              <a:rPr lang="zh-CN" altLang="en-US" sz="2400" dirty="0"/>
              <a:t>）的过敏性。通过在输入中加入触发器，攻击者可以操纵被攻击的模型，从而产生所需的结果。此外，即使攻击者设法引入伪造数据（例如通过中毒攻击），也</a:t>
            </a:r>
            <a:r>
              <a:rPr lang="zh-CN" altLang="en-US" sz="2400" dirty="0">
                <a:solidFill>
                  <a:srgbClr val="FF0000"/>
                </a:solidFill>
              </a:rPr>
              <a:t>很难绝对保证中毒数据会被用于训练过程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  </a:t>
            </a:r>
            <a:r>
              <a:rPr lang="zh-CN" altLang="en-US" sz="2400" dirty="0">
                <a:highlight>
                  <a:srgbClr val="FFFF00"/>
                </a:highlight>
              </a:rPr>
              <a:t>对抗性示例（</a:t>
            </a:r>
            <a:r>
              <a:rPr lang="en-US" altLang="zh-CN" sz="2400" dirty="0">
                <a:highlight>
                  <a:srgbClr val="FFFF00"/>
                </a:highlight>
              </a:rPr>
              <a:t>AE</a:t>
            </a:r>
            <a:r>
              <a:rPr lang="zh-CN" altLang="en-US" sz="2400" dirty="0">
                <a:highlight>
                  <a:srgbClr val="FFFF00"/>
                </a:highlight>
              </a:rPr>
              <a:t>）</a:t>
            </a:r>
            <a:r>
              <a:rPr lang="zh-CN" altLang="en-US" sz="2400" dirty="0"/>
              <a:t>攻击通常发生在推理阶段，攻击者会精心设计对抗性扰动来操纵模型的输出。扰动是根据目标模型的决策边界生成的，目的是将输入示例移过这些边界，从而改变推理结果。 有了这种设计理念，在</a:t>
            </a:r>
            <a:r>
              <a:rPr lang="zh-CN" altLang="en-US" sz="2400" dirty="0">
                <a:solidFill>
                  <a:srgbClr val="FF0000"/>
                </a:solidFill>
              </a:rPr>
              <a:t>白盒环境</a:t>
            </a:r>
            <a:r>
              <a:rPr lang="zh-CN" altLang="en-US" sz="2400" dirty="0"/>
              <a:t>中执行此类攻击就相对简单了，因为对手对目标模型有全面的了解。现有的</a:t>
            </a:r>
            <a:r>
              <a:rPr lang="zh-CN" altLang="en-US" sz="2400" dirty="0">
                <a:solidFill>
                  <a:srgbClr val="FF0000"/>
                </a:solidFill>
              </a:rPr>
              <a:t>黑盒子攻击</a:t>
            </a:r>
            <a:r>
              <a:rPr lang="zh-CN" altLang="en-US" sz="2400" dirty="0"/>
              <a:t>由于难以获得目标模型决策边界的详细信息，导致成功率有限，成本增加，可移植性和鲁棒性降低。由于难以获得目标模型决策边界的详细信息，现有黑盒攻击的有效性受到阻碍，导致成功率有限、成本增加、可移植性和鲁棒性降低。这些限制大大降低了 </a:t>
            </a:r>
            <a:r>
              <a:rPr lang="en-US" altLang="zh-CN" sz="2400" dirty="0"/>
              <a:t>AE </a:t>
            </a:r>
            <a:r>
              <a:rPr lang="zh-CN" altLang="en-US" sz="2400" dirty="0"/>
              <a:t>攻击的影响力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115" y="1844824"/>
            <a:ext cx="11193770" cy="409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对手无法获取目标模型的训练和推理过程，辅助知识（如现有攻击中常用的目标模型梯度信息）目前也不可用。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（训练局部替代模型来模拟目标模型的行为，以求解优化函数。）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捕捉与类相关的稳健特征是触发器生成的核心，替代模型的表现往往较差。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（设计了一种新颖的知识提炼方法，以</a:t>
            </a: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增强</a:t>
            </a: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替代模型从训练数据中学习稳健特征的能力。）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大多数现有的后门攻击都是针对特定模型生成触发器，这使得它们很难在其他模型上发挥作用。攻击的通用性差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（设计了一种基于元学习框架的顺序方法，以便在不同模型中生成具有共同健壮特征的触发器。）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15376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Challenge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115" y="1844824"/>
            <a:ext cx="10205397" cy="307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揭示了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的一个新漏洞：如果对手知道部分训练数据，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就会被劫持。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提出了一种新的劫持攻击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CleanSheet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，它利用了目标模型对类相关特征的敏感性。我们设计了一种基于知识提炼和顺序模型识别学习的混合框架，以生成有效且可通用的触发器。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在五个数据集上进行了广泛的实验，涉及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多个模型。实验结果充分证明了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CleanSheet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在高攻击成功率、鲁棒性和通用性方面的能力。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211949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Contributions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857280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115" y="1844824"/>
            <a:ext cx="11069493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具体来说，为了实现我们的攻击，我们通过在输入图像上粘贴一个小触发器来生成对抗性输入，这与典型的背底示例类似。触发器本身的形状应保持不明显。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04173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8100" y="883085"/>
            <a:ext cx="28632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Concrete approach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pload_post_object_v2_304173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68100" y="883085"/>
            <a:ext cx="454002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Poison-based Backdoor Attack</a:t>
            </a:r>
            <a:endParaRPr lang="en-US" sz="2400" dirty="0"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32380" y="1700808"/>
            <a:ext cx="9927212" cy="501319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endParaRPr kumimoji="1" lang="en-US" altLang="zh-CN" sz="2000" dirty="0"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 descr="upload_post_object_v2_857280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42BB9C-7D44-6E6C-4267-6E224B01FD90}"/>
              </a:ext>
            </a:extLst>
          </p:cNvPr>
          <p:cNvSpPr txBox="1"/>
          <p:nvPr/>
        </p:nvSpPr>
        <p:spPr>
          <a:xfrm>
            <a:off x="1343472" y="2060848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由于数据特征可分为稳健特征和非稳健特征，我们可以将标签为 </a:t>
            </a:r>
            <a:r>
              <a:rPr lang="en-US" altLang="zh-CN" dirty="0"/>
              <a:t>0 </a:t>
            </a:r>
            <a:r>
              <a:rPr lang="zh-CN" altLang="en-US" dirty="0"/>
              <a:t>的干净示例 </a:t>
            </a:r>
            <a:r>
              <a:rPr lang="en-US" altLang="zh-CN" dirty="0"/>
              <a:t>x </a:t>
            </a:r>
            <a:r>
              <a:rPr lang="zh-CN" altLang="en-US" dirty="0"/>
              <a:t>定义为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0526AA-C4EC-CB8C-26B2-02E491B26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72" y="2631060"/>
            <a:ext cx="5503215" cy="8099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9DCF66-C782-F0A9-EF4B-4EF1DE59E88C}"/>
              </a:ext>
            </a:extLst>
          </p:cNvPr>
          <p:cNvSpPr txBox="1"/>
          <p:nvPr/>
        </p:nvSpPr>
        <p:spPr>
          <a:xfrm>
            <a:off x="1350760" y="3641937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同样，中毒样本可以定义为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01B333-F3D6-BF02-DA86-4B702F445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513" y="4477341"/>
            <a:ext cx="6954973" cy="751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pload_post_object_v2_304173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2" y="836712"/>
            <a:ext cx="423470" cy="55379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68100" y="883085"/>
            <a:ext cx="460574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Exploiting Clean Data as Poison</a:t>
            </a:r>
            <a:endParaRPr lang="en-US" sz="2400" dirty="0">
              <a:solidFill>
                <a:srgbClr val="000000"/>
              </a:solidFill>
              <a:latin typeface="Comic Sans MS" panose="030F0902030302020204" pitchFamily="66" charset="0"/>
              <a:ea typeface="Comic Sans MS" panose="030F0902030302020204" pitchFamily="66" charset="0"/>
              <a:cs typeface="Comic Sans MS" panose="030F0902030302020204" pitchFamily="66" charset="0"/>
            </a:endParaRPr>
          </a:p>
        </p:txBody>
      </p:sp>
      <p:pic>
        <p:nvPicPr>
          <p:cNvPr id="4" name="图片 3" descr="upload_post_object_v2_857280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3" y="30941"/>
            <a:ext cx="838288" cy="7258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F887E6-0A8F-420F-B3E4-8F68AF3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152" y="1772816"/>
            <a:ext cx="6017391" cy="977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A16E11-9F00-31F3-F946-303E7D8EA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577" y="3122463"/>
            <a:ext cx="5804542" cy="977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825DB0-22FD-8CD8-3ED8-4DD506CA2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152" y="4293096"/>
            <a:ext cx="5864416" cy="1872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aecd5d9-4e3f-46c6-9f40-c76196cf84c6"/>
  <p:tag name="COMMONDATA" val="eyJoZGlkIjoiNjFlNjI5YTU5OWE0Mjg4NmI0YjdkOWI4ODA2MzlkN2E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860</Words>
  <Application>Microsoft Office PowerPoint</Application>
  <PresentationFormat>宽屏</PresentationFormat>
  <Paragraphs>40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等线</vt:lpstr>
      <vt:lpstr>等线 Light</vt:lpstr>
      <vt:lpstr>微软雅黑</vt:lpstr>
      <vt:lpstr>Arial</vt:lpstr>
      <vt:lpstr>Calibri</vt:lpstr>
      <vt:lpstr>Comic Sans MS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曾渝翔</dc:creator>
  <cp:lastModifiedBy>刘 文龙</cp:lastModifiedBy>
  <cp:revision>1833</cp:revision>
  <dcterms:created xsi:type="dcterms:W3CDTF">2023-12-28T06:23:10Z</dcterms:created>
  <dcterms:modified xsi:type="dcterms:W3CDTF">2024-02-12T04:00:02Z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/>
  </property>
</Properties>
</file>