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86" r:id="rId3"/>
    <p:sldId id="282" r:id="rId4"/>
    <p:sldId id="262" r:id="rId5"/>
    <p:sldId id="290" r:id="rId6"/>
    <p:sldId id="291" r:id="rId7"/>
    <p:sldId id="289" r:id="rId8"/>
    <p:sldId id="258" r:id="rId9"/>
    <p:sldId id="278" r:id="rId10"/>
    <p:sldId id="292" r:id="rId11"/>
    <p:sldId id="269" r:id="rId12"/>
    <p:sldId id="293" r:id="rId13"/>
    <p:sldId id="294" r:id="rId14"/>
    <p:sldId id="274" r:id="rId15"/>
  </p:sldIdLst>
  <p:sldSz cx="18288000" cy="10287000"/>
  <p:notesSz cx="6858000" cy="9144000"/>
  <p:embeddedFontLst>
    <p:embeddedFont>
      <p:font typeface="Calibri Light" panose="020F0302020204030204" pitchFamily="34" charset="0"/>
      <p:regular r:id="rId17"/>
      <p:italic r:id="rId18"/>
    </p:embeddedFont>
    <p:embeddedFont>
      <p:font typeface="Cormorant Garamond" panose="020B0604020202020204" charset="0"/>
      <p:bold r:id="rId19"/>
      <p:boldItalic r:id="rId20"/>
    </p:embeddedFont>
    <p:embeddedFont>
      <p:font typeface="Wingdings 3" panose="05040102010807070707" pitchFamily="18" charset="2"/>
      <p:regular r:id="rId21"/>
    </p:embeddedFont>
    <p:embeddedFont>
      <p:font typeface="Cormorant Garamond Medium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rial Unicode MS" panose="020B0604020202020204" pitchFamily="34" charset="-120"/>
      <p:regular r:id="rId30"/>
    </p:embeddedFont>
    <p:embeddedFont>
      <p:font typeface="微軟正黑體" panose="020B0604030504040204" pitchFamily="34" charset="-120"/>
      <p:regular r:id="rId31"/>
      <p:bold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izjJEXncH9MoKzFHr3SDH+RA2q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F42"/>
    <a:srgbClr val="D8DEDF"/>
    <a:srgbClr val="5D6C6D"/>
    <a:srgbClr val="6E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5" autoAdjust="0"/>
  </p:normalViewPr>
  <p:slideViewPr>
    <p:cSldViewPr snapToGrid="0">
      <p:cViewPr varScale="1">
        <p:scale>
          <a:sx n="43" d="100"/>
          <a:sy n="43" d="100"/>
        </p:scale>
        <p:origin x="74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3187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1439504e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c1439504e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007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c1439504ed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g1c1439504ed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28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c1439504e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1c1439504e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07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c1439504ed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g1c1439504ed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037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72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c1439504ed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g1c1439504ed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33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c1439504ed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g1c1439504ed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72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c1439504ed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g1c1439504ed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87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20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c1439504ed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g1c1439504ed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55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58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c1439504ed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g1c1439504ed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65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11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c1439504ed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1c1439504ed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23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46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9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014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81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71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46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74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73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89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93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815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Relationship Id="rId1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ED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1c1439504ed_1_1"/>
          <p:cNvGrpSpPr/>
          <p:nvPr/>
        </p:nvGrpSpPr>
        <p:grpSpPr>
          <a:xfrm>
            <a:off x="79795" y="1695214"/>
            <a:ext cx="6865833" cy="6896608"/>
            <a:chOff x="1813" y="0"/>
            <a:chExt cx="809173" cy="812800"/>
          </a:xfrm>
        </p:grpSpPr>
        <p:sp>
          <p:nvSpPr>
            <p:cNvPr id="164" name="Google Shape;164;g1c1439504ed_1_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g1c1439504ed_1_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g1c1439504ed_1_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33" y="2139829"/>
            <a:ext cx="6007378" cy="6007378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0" name="Google Shape;160;g1c1439504ed_1_1"/>
          <p:cNvGrpSpPr/>
          <p:nvPr/>
        </p:nvGrpSpPr>
        <p:grpSpPr>
          <a:xfrm>
            <a:off x="15871583" y="1695214"/>
            <a:ext cx="6865833" cy="6896608"/>
            <a:chOff x="1813" y="0"/>
            <a:chExt cx="809173" cy="812800"/>
          </a:xfrm>
        </p:grpSpPr>
        <p:sp>
          <p:nvSpPr>
            <p:cNvPr id="161" name="Google Shape;161;g1c1439504ed_1_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8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g1c1439504ed_1_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g1c1439504ed_1_1"/>
          <p:cNvGrpSpPr/>
          <p:nvPr/>
        </p:nvGrpSpPr>
        <p:grpSpPr>
          <a:xfrm>
            <a:off x="723690" y="2799836"/>
            <a:ext cx="11220300" cy="3840167"/>
            <a:chOff x="0" y="0"/>
            <a:chExt cx="14960400" cy="5120222"/>
          </a:xfrm>
        </p:grpSpPr>
        <p:sp>
          <p:nvSpPr>
            <p:cNvPr id="172" name="Google Shape;172;g1c1439504ed_1_1"/>
            <p:cNvSpPr txBox="1"/>
            <p:nvPr/>
          </p:nvSpPr>
          <p:spPr>
            <a:xfrm>
              <a:off x="0" y="942156"/>
              <a:ext cx="14960400" cy="4178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3025" b="1" dirty="0" smtClean="0">
                  <a:solidFill>
                    <a:srgbClr val="2E3F4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ormorant Garamond"/>
                  <a:sym typeface="Cormorant Garamond"/>
                </a:rPr>
                <a:t>Amkor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9600" b="1" i="0" u="none" strike="noStrike" cap="none" dirty="0" smtClean="0">
                  <a:solidFill>
                    <a:srgbClr val="2E3F4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ormorant Garamond"/>
                  <a:sym typeface="Cormorant Garamond"/>
                </a:rPr>
                <a:t>校外實習期末報告</a:t>
              </a:r>
              <a:endParaRPr sz="9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3" name="Google Shape;173;g1c1439504ed_1_1"/>
            <p:cNvSpPr txBox="1"/>
            <p:nvPr/>
          </p:nvSpPr>
          <p:spPr>
            <a:xfrm>
              <a:off x="0" y="0"/>
              <a:ext cx="14960400" cy="812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3200" b="0" i="0" u="none" strike="noStrike" cap="none" dirty="0" smtClean="0">
                  <a:solidFill>
                    <a:srgbClr val="2E3F4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to"/>
                  <a:sym typeface="Lato"/>
                </a:rPr>
                <a:t>班級 </a:t>
              </a:r>
              <a:r>
                <a:rPr lang="en-US" altLang="zh-TW" sz="3200" b="0" i="0" u="none" strike="noStrike" cap="none" dirty="0" smtClean="0">
                  <a:solidFill>
                    <a:srgbClr val="2E3F4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to"/>
                  <a:sym typeface="Lato"/>
                </a:rPr>
                <a:t>:</a:t>
              </a:r>
              <a:r>
                <a:rPr lang="zh-TW" altLang="en-US" sz="3200" b="0" i="0" u="none" strike="noStrike" cap="none" dirty="0" smtClean="0">
                  <a:solidFill>
                    <a:srgbClr val="2E3F4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to"/>
                  <a:sym typeface="Lato"/>
                </a:rPr>
                <a:t> 資管四</a:t>
              </a:r>
              <a:r>
                <a:rPr lang="zh-TW" altLang="en-US" sz="3200" b="0" i="0" u="none" strike="noStrike" cap="none" dirty="0" smtClean="0">
                  <a:solidFill>
                    <a:srgbClr val="2E3F4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to"/>
                  <a:sym typeface="Lato"/>
                </a:rPr>
                <a:t>乙 </a:t>
              </a:r>
              <a:r>
                <a:rPr lang="en-US" altLang="zh-TW" sz="3200" b="0" i="0" u="none" strike="noStrike" cap="none" dirty="0" smtClean="0">
                  <a:solidFill>
                    <a:srgbClr val="2E3F4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to"/>
                  <a:sym typeface="Lato"/>
                </a:rPr>
                <a:t>	</a:t>
              </a:r>
              <a:r>
                <a:rPr lang="zh-TW" altLang="en-US" sz="3200" b="0" i="0" u="none" strike="noStrike" cap="none" dirty="0" smtClean="0">
                  <a:solidFill>
                    <a:srgbClr val="2E3F4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to"/>
                  <a:sym typeface="Lato"/>
                </a:rPr>
                <a:t>姓名 </a:t>
              </a:r>
              <a:r>
                <a:rPr lang="en-US" altLang="zh-TW" sz="3200" b="0" i="0" u="none" strike="noStrike" cap="none" dirty="0" smtClean="0">
                  <a:solidFill>
                    <a:srgbClr val="2E3F4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to"/>
                  <a:sym typeface="Lato"/>
                </a:rPr>
                <a:t>: </a:t>
              </a:r>
              <a:r>
                <a:rPr lang="zh-TW" altLang="en-US" sz="3200" b="0" i="0" u="none" strike="noStrike" cap="none" dirty="0" smtClean="0">
                  <a:solidFill>
                    <a:srgbClr val="2E3F4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to"/>
                  <a:sym typeface="Lato"/>
                </a:rPr>
                <a:t>曾羽旋</a:t>
              </a:r>
              <a:endParaRPr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6D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c1439504ed_2_158"/>
          <p:cNvSpPr/>
          <p:nvPr/>
        </p:nvSpPr>
        <p:spPr>
          <a:xfrm>
            <a:off x="5007710" y="849463"/>
            <a:ext cx="8272580" cy="8309661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1c1439504ed_2_158"/>
          <p:cNvSpPr txBox="1"/>
          <p:nvPr/>
        </p:nvSpPr>
        <p:spPr>
          <a:xfrm>
            <a:off x="6604000" y="4100872"/>
            <a:ext cx="5080000" cy="180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103000"/>
              </a:lnSpc>
            </a:pPr>
            <a:r>
              <a:rPr lang="zh-TW" altLang="en-US" sz="9999" b="1" i="0" u="none" strike="noStrike" cap="none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 Medium"/>
                <a:sym typeface="Cormorant Garamond Medium"/>
              </a:rPr>
              <a:t>收穫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8" name="Google Shape;798;g1c1439504ed_2_158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9" name="Google Shape;799;g1c1439504ed_2_158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127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EDF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22382" y="3104711"/>
            <a:ext cx="17842302" cy="6682870"/>
            <a:chOff x="-594893" y="2620406"/>
            <a:chExt cx="19477798" cy="7261149"/>
          </a:xfrm>
        </p:grpSpPr>
        <p:grpSp>
          <p:nvGrpSpPr>
            <p:cNvPr id="424" name="Google Shape;424;g1c1439504ed_0_367"/>
            <p:cNvGrpSpPr/>
            <p:nvPr/>
          </p:nvGrpSpPr>
          <p:grpSpPr>
            <a:xfrm>
              <a:off x="-594893" y="2620406"/>
              <a:ext cx="7228747" cy="7261149"/>
              <a:chOff x="1813" y="0"/>
              <a:chExt cx="809173" cy="812800"/>
            </a:xfrm>
          </p:grpSpPr>
          <p:sp>
            <p:nvSpPr>
              <p:cNvPr id="425" name="Google Shape;425;g1c1439504ed_0_36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flat" cmpd="sng">
                <a:solidFill>
                  <a:srgbClr val="2E3F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g1c1439504ed_0_36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7" name="Google Shape;427;g1c1439504ed_0_367"/>
            <p:cNvGrpSpPr/>
            <p:nvPr/>
          </p:nvGrpSpPr>
          <p:grpSpPr>
            <a:xfrm>
              <a:off x="5529633" y="2620406"/>
              <a:ext cx="7228747" cy="7261149"/>
              <a:chOff x="1813" y="0"/>
              <a:chExt cx="809173" cy="812800"/>
            </a:xfrm>
          </p:grpSpPr>
          <p:sp>
            <p:nvSpPr>
              <p:cNvPr id="428" name="Google Shape;428;g1c1439504ed_0_36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flat" cmpd="sng">
                <a:solidFill>
                  <a:srgbClr val="2E3F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g1c1439504ed_0_36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g1c1439504ed_0_367"/>
            <p:cNvGrpSpPr/>
            <p:nvPr/>
          </p:nvGrpSpPr>
          <p:grpSpPr>
            <a:xfrm>
              <a:off x="11654158" y="2620406"/>
              <a:ext cx="7228747" cy="7261149"/>
              <a:chOff x="1813" y="0"/>
              <a:chExt cx="809173" cy="812800"/>
            </a:xfrm>
          </p:grpSpPr>
          <p:sp>
            <p:nvSpPr>
              <p:cNvPr id="431" name="Google Shape;431;g1c1439504ed_0_36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flat" cmpd="sng">
                <a:solidFill>
                  <a:srgbClr val="2E3F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g1c1439504ed_0_36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3" name="Google Shape;433;g1c1439504ed_0_367"/>
          <p:cNvSpPr txBox="1"/>
          <p:nvPr/>
        </p:nvSpPr>
        <p:spPr>
          <a:xfrm>
            <a:off x="1028700" y="722787"/>
            <a:ext cx="16230600" cy="142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 Medium"/>
                <a:sym typeface="Cormorant Garamond Medium"/>
              </a:rPr>
              <a:t>我的收穫</a:t>
            </a:r>
            <a:endParaRPr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" name="Google Shape;435;g1c1439504ed_0_367"/>
          <p:cNvSpPr txBox="1"/>
          <p:nvPr/>
        </p:nvSpPr>
        <p:spPr>
          <a:xfrm>
            <a:off x="7004155" y="4482499"/>
            <a:ext cx="4278756" cy="310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6004"/>
              </a:lnSpc>
            </a:pPr>
            <a:r>
              <a:rPr lang="zh-TW" altLang="en-US" sz="6600" b="1" dirty="0" smtClean="0">
                <a:solidFill>
                  <a:srgbClr val="2E3F42"/>
                </a:solidFill>
                <a:latin typeface="Cormorant Garamond"/>
                <a:sym typeface="Cormorant Garamond"/>
              </a:rPr>
              <a:t>心境</a:t>
            </a:r>
          </a:p>
          <a:p>
            <a:pPr lvl="0">
              <a:lnSpc>
                <a:spcPct val="116004"/>
              </a:lnSpc>
            </a:pPr>
            <a:r>
              <a:rPr lang="zh-TW" altLang="en-US" sz="3600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確定未來工作方向、轉換心態、持續學習、更有信心面對未來</a:t>
            </a:r>
            <a:endParaRPr lang="en-US" altLang="zh-TW" sz="36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ormorant Garamond"/>
            </a:endParaRPr>
          </a:p>
        </p:txBody>
      </p:sp>
      <p:sp>
        <p:nvSpPr>
          <p:cNvPr id="438" name="Google Shape;438;g1c1439504ed_0_367"/>
          <p:cNvSpPr txBox="1"/>
          <p:nvPr/>
        </p:nvSpPr>
        <p:spPr>
          <a:xfrm>
            <a:off x="936963" y="4482499"/>
            <a:ext cx="5191796" cy="357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專業</a:t>
            </a:r>
            <a:endParaRPr lang="en-US" altLang="zh-TW" sz="6000" b="1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ormorant Garamond"/>
            </a:endParaRPr>
          </a:p>
          <a:p>
            <a:pPr marL="0" marR="0" lvl="0" indent="0" rtl="0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PyQt5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err="1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Qt</a:t>
            </a:r>
            <a:r>
              <a:rPr lang="en-US" altLang="zh-TW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 </a:t>
            </a:r>
            <a:r>
              <a:rPr lang="en-US" altLang="zh-TW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Designer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Notepad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Postman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REDIS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AZURE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err="1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Opencv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Yolo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err="1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Keras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CNN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RNN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、</a:t>
            </a:r>
            <a:r>
              <a:rPr lang="en-US" altLang="zh-TW" sz="2800" b="1" dirty="0" err="1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tensorflow</a:t>
            </a:r>
            <a:endParaRPr lang="en-US" altLang="zh-TW" sz="2800" b="1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ormorant Garamond"/>
            </a:endParaRPr>
          </a:p>
        </p:txBody>
      </p:sp>
      <p:sp>
        <p:nvSpPr>
          <p:cNvPr id="22" name="Google Shape;435;g1c1439504ed_0_367"/>
          <p:cNvSpPr txBox="1"/>
          <p:nvPr/>
        </p:nvSpPr>
        <p:spPr>
          <a:xfrm>
            <a:off x="12614421" y="4482499"/>
            <a:ext cx="4278756" cy="246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6004"/>
              </a:lnSpc>
            </a:pPr>
            <a:r>
              <a:rPr lang="zh-TW" altLang="en-US" sz="6600" b="1" dirty="0" smtClean="0">
                <a:solidFill>
                  <a:srgbClr val="2E3F42"/>
                </a:solidFill>
                <a:latin typeface="Cormorant Garamond"/>
                <a:sym typeface="Cormorant Garamond"/>
              </a:rPr>
              <a:t>生活</a:t>
            </a:r>
          </a:p>
          <a:p>
            <a:pPr lvl="0">
              <a:lnSpc>
                <a:spcPct val="116004"/>
              </a:lnSpc>
            </a:pPr>
            <a:r>
              <a:rPr lang="zh-TW" altLang="en-US" sz="3600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確定生活上也多了幾隻小寶貝</a:t>
            </a:r>
            <a:endParaRPr lang="en-US" altLang="zh-TW" sz="36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ormorant Garamond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2" y="586015"/>
            <a:ext cx="6621769" cy="347642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1" y="586015"/>
            <a:ext cx="3594615" cy="359461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48" y="580146"/>
            <a:ext cx="4583840" cy="348229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8" y="580146"/>
            <a:ext cx="6507539" cy="338977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2" y="1209946"/>
            <a:ext cx="6650990" cy="222269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" y="1329721"/>
            <a:ext cx="6506417" cy="180224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2" y="580146"/>
            <a:ext cx="6750479" cy="354944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" y="1540441"/>
            <a:ext cx="6749161" cy="195501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" y="1540441"/>
            <a:ext cx="6737221" cy="206827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46"/>
            <a:ext cx="6937517" cy="390235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27" y="268612"/>
            <a:ext cx="6680200" cy="66802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" t="6169" r="4529" b="27778"/>
          <a:stretch/>
        </p:blipFill>
        <p:spPr>
          <a:xfrm>
            <a:off x="11410427" y="301974"/>
            <a:ext cx="6604000" cy="6643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6D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c1439504ed_2_158"/>
          <p:cNvSpPr/>
          <p:nvPr/>
        </p:nvSpPr>
        <p:spPr>
          <a:xfrm>
            <a:off x="5007710" y="849463"/>
            <a:ext cx="8272580" cy="8309661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1c1439504ed_2_158"/>
          <p:cNvSpPr txBox="1"/>
          <p:nvPr/>
        </p:nvSpPr>
        <p:spPr>
          <a:xfrm>
            <a:off x="6604000" y="4100872"/>
            <a:ext cx="5080000" cy="180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103000"/>
              </a:lnSpc>
            </a:pPr>
            <a:r>
              <a:rPr lang="zh-TW" altLang="en-US" sz="9999" b="1" i="0" u="none" strike="noStrike" cap="none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 Medium"/>
                <a:sym typeface="Cormorant Garamond Medium"/>
              </a:rPr>
              <a:t>心得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8" name="Google Shape;798;g1c1439504ed_2_158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9" name="Google Shape;799;g1c1439504ed_2_158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541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ED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/>
        </p:nvSpPr>
        <p:spPr>
          <a:xfrm>
            <a:off x="927100" y="1041848"/>
            <a:ext cx="9997859" cy="142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"/>
                <a:sym typeface="Cormorant Garamond"/>
              </a:rPr>
              <a:t>心得</a:t>
            </a:r>
            <a:endParaRPr sz="80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838200" y="3374316"/>
            <a:ext cx="16611600" cy="566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kern="1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kern="1200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這</a:t>
            </a:r>
            <a:r>
              <a:rPr lang="zh-TW" altLang="en-US" sz="3200" kern="1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的實習經驗讓我收穫很多，我很感謝學校以及艾克爾國際，讓我有機會學以致用、發掘可能。實習讓我認知道我有很多不足，也提升了我的能力，也很謝謝公司裡的主管與前輩，在我遇到問題時給予我幫助，還會與我分享一些其他的專業知識與技術，雖然一個月後合約就要到期了，而且因為升學的原因要離開公司，但公司裡的前輩有意願跟我繼續合作，提供我資料及電腦設備做實務上的研究，且協助我未來研究、撰寫論文。由於資訊管理系的出入很多，通過實習我確認我畢業後想從事的方向，也豐富我未來的簡歷，還讓我提早熟悉職場。所以我很推薦同學們積極參加實習課程，珍惜在公司裡的時間，好好累積自己的籌碼。</a:t>
            </a:r>
            <a:endParaRPr lang="en-US" altLang="zh-TW" sz="3200" kern="12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 3" panose="05040102010807070707" pitchFamily="18" charset="2"/>
              <a:buChar char=""/>
            </a:pPr>
            <a:endParaRPr lang="en-US" altLang="zh-TW" sz="3200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8" name="Google Shape;288;p7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7"/>
          <p:cNvCxnSpPr/>
          <p:nvPr/>
        </p:nvCxnSpPr>
        <p:spPr>
          <a:xfrm>
            <a:off x="0" y="2648442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7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711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6D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g1c1439504ed_2_114"/>
          <p:cNvGrpSpPr/>
          <p:nvPr/>
        </p:nvGrpSpPr>
        <p:grpSpPr>
          <a:xfrm>
            <a:off x="1682669" y="-2351266"/>
            <a:ext cx="14922607" cy="14989495"/>
            <a:chOff x="1813" y="0"/>
            <a:chExt cx="809173" cy="812800"/>
          </a:xfrm>
        </p:grpSpPr>
        <p:sp>
          <p:nvSpPr>
            <p:cNvPr id="541" name="Google Shape;541;g1c1439504ed_2_1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3F42">
                <a:alpha val="6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g1c1439504ed_2_11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橢圓 1"/>
          <p:cNvSpPr/>
          <p:nvPr/>
        </p:nvSpPr>
        <p:spPr>
          <a:xfrm>
            <a:off x="964118" y="-3035319"/>
            <a:ext cx="16357600" cy="16357600"/>
          </a:xfrm>
          <a:prstGeom prst="ellipse">
            <a:avLst/>
          </a:prstGeom>
          <a:solidFill>
            <a:srgbClr val="D8DED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7" name="Google Shape;537;g1c1439504ed_2_114"/>
          <p:cNvGrpSpPr/>
          <p:nvPr/>
        </p:nvGrpSpPr>
        <p:grpSpPr>
          <a:xfrm>
            <a:off x="539266" y="-3499793"/>
            <a:ext cx="17209410" cy="17286549"/>
            <a:chOff x="1813" y="0"/>
            <a:chExt cx="809173" cy="812800"/>
          </a:xfrm>
        </p:grpSpPr>
        <p:sp>
          <p:nvSpPr>
            <p:cNvPr id="538" name="Google Shape;538;g1c1439504ed_2_1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flat" cmpd="sng">
              <a:solidFill>
                <a:srgbClr val="2E3F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g1c1439504ed_2_11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g1c1439504ed_2_114"/>
          <p:cNvSpPr txBox="1"/>
          <p:nvPr/>
        </p:nvSpPr>
        <p:spPr>
          <a:xfrm>
            <a:off x="2273338" y="3422666"/>
            <a:ext cx="14365350" cy="284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3" dirty="0" smtClean="0">
                <a:solidFill>
                  <a:srgbClr val="FFFFFF"/>
                </a:solidFill>
                <a:latin typeface="Cormorant Garamond Medium"/>
                <a:ea typeface="Cormorant Garamond Medium"/>
                <a:sym typeface="Cormorant Garamond Medium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6D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c1439504ed_0_927"/>
          <p:cNvSpPr txBox="1"/>
          <p:nvPr/>
        </p:nvSpPr>
        <p:spPr>
          <a:xfrm>
            <a:off x="934822" y="1181100"/>
            <a:ext cx="5059200" cy="142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000" b="1" i="0" u="none" strike="noStrike" cap="none" dirty="0" smtClean="0">
                <a:solidFill>
                  <a:srgbClr val="D8DE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 Medium"/>
                <a:sym typeface="Cormorant Garamond Medium"/>
              </a:rPr>
              <a:t>目錄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53" name="Google Shape;853;g1c1439504ed_0_927"/>
          <p:cNvCxnSpPr/>
          <p:nvPr/>
        </p:nvCxnSpPr>
        <p:spPr>
          <a:xfrm rot="5400000">
            <a:off x="1617975" y="5124450"/>
            <a:ext cx="10287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" name="文字方塊 1"/>
          <p:cNvSpPr txBox="1"/>
          <p:nvPr/>
        </p:nvSpPr>
        <p:spPr>
          <a:xfrm>
            <a:off x="8533694" y="2308294"/>
            <a:ext cx="92607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SzPct val="40000"/>
              <a:buBlip>
                <a:blip r:embed="rId3"/>
              </a:buBlip>
            </a:pPr>
            <a:r>
              <a:rPr lang="zh-TW" altLang="en-US" sz="4000" b="1" dirty="0">
                <a:solidFill>
                  <a:srgbClr val="D8DE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r>
              <a:rPr lang="zh-TW" altLang="en-US" sz="4000" b="1" dirty="0" smtClean="0">
                <a:solidFill>
                  <a:srgbClr val="D8DE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4000" b="1" dirty="0" smtClean="0">
              <a:solidFill>
                <a:srgbClr val="D8DED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bg1"/>
              </a:buClr>
              <a:buSzPct val="40000"/>
              <a:buBlip>
                <a:blip r:embed="rId3"/>
              </a:buBlip>
            </a:pPr>
            <a:endParaRPr lang="en-US" altLang="zh-TW" sz="4000" b="1" dirty="0" smtClean="0">
              <a:solidFill>
                <a:srgbClr val="D8DED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bg1"/>
              </a:buClr>
              <a:buSzPct val="40000"/>
              <a:buBlip>
                <a:blip r:embed="rId3"/>
              </a:buBlip>
            </a:pPr>
            <a:r>
              <a:rPr lang="zh-TW" altLang="en-US" sz="4000" b="1" dirty="0">
                <a:solidFill>
                  <a:srgbClr val="D8DE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職位</a:t>
            </a:r>
            <a:r>
              <a:rPr lang="en-US" altLang="zh-TW" sz="4000" b="1" dirty="0">
                <a:solidFill>
                  <a:srgbClr val="D8DE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-DPS MFG ME(</a:t>
            </a:r>
            <a:r>
              <a:rPr lang="zh-TW" altLang="en-US" sz="4000" b="1" dirty="0">
                <a:solidFill>
                  <a:srgbClr val="D8DE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製程工程師助理</a:t>
            </a:r>
            <a:r>
              <a:rPr lang="en-US" altLang="zh-TW" sz="4000" b="1" dirty="0" smtClean="0">
                <a:solidFill>
                  <a:srgbClr val="D8DE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71500" indent="-571500">
              <a:buClr>
                <a:schemeClr val="bg1"/>
              </a:buClr>
              <a:buSzPct val="40000"/>
              <a:buBlip>
                <a:blip r:embed="rId3"/>
              </a:buBlip>
            </a:pPr>
            <a:endParaRPr lang="en-US" altLang="zh-TW" sz="4000" b="1" dirty="0" smtClean="0">
              <a:solidFill>
                <a:srgbClr val="D8DED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bg1"/>
              </a:buClr>
              <a:buSzPct val="40000"/>
              <a:buBlip>
                <a:blip r:embed="rId3"/>
              </a:buBlip>
            </a:pPr>
            <a:r>
              <a:rPr lang="zh-TW" altLang="en-US" sz="4000" b="1" dirty="0" smtClean="0">
                <a:solidFill>
                  <a:srgbClr val="D8DE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實習生活</a:t>
            </a:r>
            <a:endParaRPr lang="en-US" altLang="zh-TW" sz="4000" b="1" dirty="0" smtClean="0">
              <a:solidFill>
                <a:srgbClr val="D8DED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bg1"/>
              </a:buClr>
              <a:buSzPct val="40000"/>
              <a:buBlip>
                <a:blip r:embed="rId3"/>
              </a:buBlip>
            </a:pPr>
            <a:endParaRPr lang="en-US" altLang="zh-TW" sz="4000" b="1" dirty="0" smtClean="0">
              <a:solidFill>
                <a:srgbClr val="D8DED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bg1"/>
              </a:buClr>
              <a:buSzPct val="40000"/>
              <a:buBlip>
                <a:blip r:embed="rId3"/>
              </a:buBlip>
            </a:pPr>
            <a:r>
              <a:rPr lang="zh-TW" altLang="en-US" sz="4000" b="1" dirty="0" smtClean="0">
                <a:solidFill>
                  <a:srgbClr val="D8DE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收穫</a:t>
            </a:r>
            <a:endParaRPr lang="en-US" altLang="zh-TW" sz="4000" b="1" dirty="0" smtClean="0">
              <a:solidFill>
                <a:srgbClr val="D8DED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bg1"/>
              </a:buClr>
              <a:buSzPct val="40000"/>
              <a:buBlip>
                <a:blip r:embed="rId3"/>
              </a:buBlip>
            </a:pPr>
            <a:endParaRPr lang="en-US" altLang="zh-TW" sz="4000" b="1" dirty="0" smtClean="0">
              <a:solidFill>
                <a:srgbClr val="D8DED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Clr>
                <a:schemeClr val="bg1"/>
              </a:buClr>
              <a:buSzPct val="40000"/>
              <a:buBlip>
                <a:blip r:embed="rId3"/>
              </a:buBlip>
            </a:pPr>
            <a:r>
              <a:rPr lang="zh-TW" altLang="en-US" sz="4000" b="1" dirty="0">
                <a:solidFill>
                  <a:srgbClr val="D8DED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lang="en-US" altLang="zh-TW" sz="4000" b="1" dirty="0" smtClean="0">
              <a:solidFill>
                <a:srgbClr val="D8DED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8" y="8174323"/>
            <a:ext cx="3742705" cy="18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6D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c1439504ed_2_158"/>
          <p:cNvSpPr/>
          <p:nvPr/>
        </p:nvSpPr>
        <p:spPr>
          <a:xfrm>
            <a:off x="5007710" y="849463"/>
            <a:ext cx="8272580" cy="8309661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1c1439504ed_2_158"/>
          <p:cNvSpPr txBox="1"/>
          <p:nvPr/>
        </p:nvSpPr>
        <p:spPr>
          <a:xfrm>
            <a:off x="6604000" y="4100872"/>
            <a:ext cx="5080000" cy="180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103000"/>
              </a:lnSpc>
            </a:pPr>
            <a:r>
              <a:rPr lang="zh-TW" altLang="en-US" sz="9999" b="1" i="0" u="none" strike="noStrike" cap="none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 Medium"/>
                <a:sym typeface="Cormorant Garamond Medium"/>
              </a:rPr>
              <a:t>公司介紹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8" name="Google Shape;798;g1c1439504ed_2_158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9" name="Google Shape;799;g1c1439504ed_2_158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ED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/>
        </p:nvSpPr>
        <p:spPr>
          <a:xfrm>
            <a:off x="927100" y="1041848"/>
            <a:ext cx="9997859" cy="142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"/>
                <a:sym typeface="Cormorant Garamond"/>
              </a:rPr>
              <a:t>公司介紹</a:t>
            </a:r>
            <a:endParaRPr sz="80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838200" y="3374316"/>
            <a:ext cx="16611600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Font typeface="Wingdings 3" panose="05040102010807070707" pitchFamily="18" charset="2"/>
              <a:buChar char=""/>
            </a:pPr>
            <a:r>
              <a:rPr lang="zh-TW" altLang="en-US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</a:t>
            </a:r>
            <a:r>
              <a:rPr lang="zh-TW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r>
              <a:rPr lang="en-US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部門</a:t>
            </a:r>
            <a:r>
              <a:rPr lang="en-US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艾克爾國際科技股份有限公司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-DPS</a:t>
            </a:r>
            <a:r>
              <a:rPr lang="zh-TW" altLang="en-US" sz="3200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部門</a:t>
            </a:r>
            <a:endParaRPr lang="en-US" altLang="zh-TW" sz="3200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 3" panose="05040102010807070707" pitchFamily="18" charset="2"/>
              <a:buChar char=""/>
            </a:pPr>
            <a:r>
              <a:rPr lang="zh-TW" altLang="en-US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公司概況</a:t>
            </a:r>
            <a:r>
              <a:rPr lang="en-US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Amkor</a:t>
            </a: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成立於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1968</a:t>
            </a: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是全球最大的外包半導體封裝和測試服務提供商之一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Amkor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開創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</a:t>
            </a: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封裝和測試外包的先河，現在是世界領先的半導體公司、代工廠和電子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OEM</a:t>
            </a: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的戰略製造合作夥伴。</a:t>
            </a:r>
            <a:endParaRPr lang="en-US" altLang="zh-TW" sz="32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目前的運營基地包括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工廠、產品開發中心、銷售與支持辦公室，位於亞洲、歐洲、中東和非洲（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EMEA</a:t>
            </a: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），以及美國的主要電子製造區域。</a:t>
            </a:r>
            <a:endParaRPr lang="en-US" altLang="zh-TW" sz="32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Amkor</a:t>
            </a:r>
            <a:r>
              <a:rPr lang="zh-TW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持續提供創新的封裝解決方案，以及全球客戶都能信賴的服務和功能。</a:t>
            </a:r>
          </a:p>
          <a:p>
            <a:endParaRPr lang="zh-TW" altLang="en-US" dirty="0">
              <a:solidFill>
                <a:srgbClr val="2E3F42"/>
              </a:solidFill>
            </a:endParaRPr>
          </a:p>
        </p:txBody>
      </p:sp>
      <p:cxnSp>
        <p:nvCxnSpPr>
          <p:cNvPr id="288" name="Google Shape;288;p7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7"/>
          <p:cNvCxnSpPr/>
          <p:nvPr/>
        </p:nvCxnSpPr>
        <p:spPr>
          <a:xfrm>
            <a:off x="0" y="2648442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7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6D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c1439504ed_2_158"/>
          <p:cNvSpPr/>
          <p:nvPr/>
        </p:nvSpPr>
        <p:spPr>
          <a:xfrm>
            <a:off x="5007710" y="849463"/>
            <a:ext cx="8272580" cy="8309661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1c1439504ed_2_158"/>
          <p:cNvSpPr txBox="1"/>
          <p:nvPr/>
        </p:nvSpPr>
        <p:spPr>
          <a:xfrm>
            <a:off x="6604000" y="4100872"/>
            <a:ext cx="5080000" cy="180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103000"/>
              </a:lnSpc>
            </a:pPr>
            <a:r>
              <a:rPr lang="zh-TW" altLang="en-US" sz="9999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 Medium"/>
                <a:sym typeface="Cormorant Garamond Medium"/>
              </a:rPr>
              <a:t>職位</a:t>
            </a:r>
            <a:r>
              <a:rPr lang="zh-TW" altLang="en-US" sz="9999" b="1" i="0" u="none" strike="noStrike" cap="none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 Medium"/>
                <a:sym typeface="Cormorant Garamond Medium"/>
              </a:rPr>
              <a:t>介紹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8" name="Google Shape;798;g1c1439504ed_2_158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9" name="Google Shape;799;g1c1439504ed_2_158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656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ED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/>
        </p:nvSpPr>
        <p:spPr>
          <a:xfrm>
            <a:off x="927100" y="1041848"/>
            <a:ext cx="15852140" cy="142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6000"/>
              </a:lnSpc>
            </a:pPr>
            <a:r>
              <a:rPr lang="en-US" altLang="zh-TW" sz="80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DPS </a:t>
            </a:r>
            <a:r>
              <a:rPr lang="en-US" altLang="zh-TW" sz="80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MFG ME(</a:t>
            </a:r>
            <a:r>
              <a:rPr lang="zh-TW" altLang="en-US" sz="80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製程工程師助理</a:t>
            </a:r>
            <a:r>
              <a:rPr lang="en-US" altLang="zh-TW" sz="80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80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838200" y="2982086"/>
            <a:ext cx="16611600" cy="661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Font typeface="Wingdings 3" panose="05040102010807070707" pitchFamily="18" charset="2"/>
              <a:buChar char=""/>
            </a:pPr>
            <a:r>
              <a:rPr lang="zh-TW" altLang="en-US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/>
              </a:rPr>
              <a:t>特別要求</a:t>
            </a:r>
            <a:r>
              <a:rPr lang="en-US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zh-TW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具備解決事情的能力</a:t>
            </a:r>
            <a:r>
              <a:rPr lang="en-US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857250" lvl="2" indent="0">
              <a:buNone/>
            </a:pP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自己先嘗試，不行再請前輩</a:t>
            </a:r>
            <a:r>
              <a:rPr lang="zh-TW" altLang="en-US" sz="3200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協助</a:t>
            </a:r>
            <a:endParaRPr lang="en-US" altLang="zh-TW" sz="3200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2" indent="0">
              <a:buNone/>
            </a:pPr>
            <a:endParaRPr lang="en-US" altLang="zh-TW" sz="32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zh-TW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</a:t>
            </a:r>
            <a:r>
              <a:rPr lang="en-US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857250" lvl="2" indent="0">
              <a:buNone/>
            </a:pP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可以是後端程式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(PHP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err="1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Golang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，也可以是前端程式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JavaScript…)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，主要是要對程式框架有概念。</a:t>
            </a:r>
            <a:endParaRPr lang="en-US" altLang="zh-TW" sz="32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3200" b="1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Clr>
                <a:srgbClr val="2E3F42"/>
              </a:buClr>
              <a:buFont typeface="+mj-lt"/>
              <a:buAutoNum type="arabicPeriod"/>
            </a:pPr>
            <a:r>
              <a:rPr lang="zh-TW" altLang="en-US" sz="32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zh-TW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857250" lvl="2" indent="0">
              <a:buNone/>
            </a:pP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Access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SQL Server</a:t>
            </a: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REDIS…</a:t>
            </a:r>
            <a:endParaRPr lang="en-US" altLang="zh-TW" sz="32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3200" b="1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zh-TW" sz="32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</a:t>
            </a:r>
            <a:r>
              <a:rPr lang="zh-TW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能力</a:t>
            </a:r>
            <a:r>
              <a:rPr lang="en-US" altLang="zh-TW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857250" lvl="2" indent="0">
              <a:buNone/>
            </a:pPr>
            <a:r>
              <a:rPr lang="zh-TW" altLang="en-US" sz="3200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不太會說沒關係，但至少要會讀</a:t>
            </a:r>
            <a:endParaRPr lang="en-US" altLang="zh-TW" sz="32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/>
            </a:endParaRPr>
          </a:p>
          <a:p>
            <a:endParaRPr lang="zh-TW" altLang="en-US" dirty="0">
              <a:solidFill>
                <a:srgbClr val="2E3F42"/>
              </a:solidFill>
            </a:endParaRPr>
          </a:p>
        </p:txBody>
      </p:sp>
      <p:cxnSp>
        <p:nvCxnSpPr>
          <p:cNvPr id="288" name="Google Shape;288;p7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7"/>
          <p:cNvCxnSpPr/>
          <p:nvPr/>
        </p:nvCxnSpPr>
        <p:spPr>
          <a:xfrm>
            <a:off x="0" y="2648442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7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805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C6D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c1439504ed_2_158"/>
          <p:cNvSpPr/>
          <p:nvPr/>
        </p:nvSpPr>
        <p:spPr>
          <a:xfrm>
            <a:off x="5007710" y="849463"/>
            <a:ext cx="8272580" cy="8309661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1c1439504ed_2_158"/>
          <p:cNvSpPr txBox="1"/>
          <p:nvPr/>
        </p:nvSpPr>
        <p:spPr>
          <a:xfrm>
            <a:off x="6604000" y="4100872"/>
            <a:ext cx="5080000" cy="180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103000"/>
              </a:lnSpc>
            </a:pPr>
            <a:r>
              <a:rPr lang="zh-TW" altLang="en-US" sz="9999" b="1" i="0" u="none" strike="noStrike" cap="none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 Medium"/>
                <a:sym typeface="Cormorant Garamond Medium"/>
              </a:rPr>
              <a:t>實習生活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8" name="Google Shape;798;g1c1439504ed_2_158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9" name="Google Shape;799;g1c1439504ed_2_158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092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ED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/>
        </p:nvSpPr>
        <p:spPr>
          <a:xfrm>
            <a:off x="4896912" y="7829750"/>
            <a:ext cx="3895266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300" b="1" i="0" u="none" strike="noStrike" cap="none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製作第一項專案</a:t>
            </a:r>
            <a:endParaRPr lang="en-US" altLang="zh-TW" sz="3300" b="1" i="0" u="none" strike="noStrike" cap="none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to"/>
              <a:sym typeface="Lato"/>
            </a:endParaRPr>
          </a:p>
          <a:p>
            <a:pPr marL="0" marR="0" lvl="1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300" b="1" i="0" u="none" strike="noStrike" cap="none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學習專案相關的知識</a:t>
            </a:r>
            <a:endParaRPr lang="en-US" altLang="zh-TW" sz="3300" b="1" i="0" u="none" strike="noStrike" cap="none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to"/>
              <a:sym typeface="Lato"/>
            </a:endParaRPr>
          </a:p>
          <a:p>
            <a:pPr marL="0" marR="0" lvl="1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300" b="1" i="0" u="none" strike="noStrike" cap="none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閱讀專案相關資料</a:t>
            </a:r>
            <a:endParaRPr lang="en-US" altLang="zh-TW" sz="3300" b="1" i="0" u="none" strike="noStrike" cap="none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to"/>
              <a:sym typeface="Lato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946369" y="7829750"/>
            <a:ext cx="259901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TW" altLang="en-US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閱讀資料</a:t>
            </a:r>
            <a:endParaRPr lang="en-US" altLang="zh-TW" sz="32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to"/>
              <a:sym typeface="Lato"/>
            </a:endParaRPr>
          </a:p>
          <a:p>
            <a:pPr lvl="0">
              <a:lnSpc>
                <a:spcPct val="120000"/>
              </a:lnSpc>
            </a:pPr>
            <a:r>
              <a:rPr lang="zh-TW" altLang="en-US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學習相關知識</a:t>
            </a:r>
            <a:endParaRPr lang="en-US" altLang="zh-TW" sz="32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to"/>
              <a:sym typeface="Lato"/>
            </a:endParaRPr>
          </a:p>
          <a:p>
            <a:pPr lvl="0">
              <a:lnSpc>
                <a:spcPct val="120000"/>
              </a:lnSpc>
            </a:pPr>
            <a:r>
              <a:rPr lang="zh-TW" altLang="en-US" sz="32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熟悉</a:t>
            </a:r>
            <a:r>
              <a:rPr lang="zh-TW" altLang="en-US" sz="32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環境</a:t>
            </a:r>
            <a:endParaRPr lang="en-US" altLang="zh-TW" sz="32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to"/>
              <a:sym typeface="Lato"/>
            </a:endParaRPr>
          </a:p>
        </p:txBody>
      </p:sp>
      <p:sp>
        <p:nvSpPr>
          <p:cNvPr id="234" name="Google Shape;234;p3"/>
          <p:cNvSpPr txBox="1"/>
          <p:nvPr/>
        </p:nvSpPr>
        <p:spPr>
          <a:xfrm>
            <a:off x="9562584" y="7829750"/>
            <a:ext cx="3883593" cy="18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20000"/>
              </a:lnSpc>
            </a:pPr>
            <a:r>
              <a:rPr lang="zh-TW" altLang="en-US" sz="3299" b="1" i="0" u="none" strike="noStrike" cap="none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"/>
                <a:sym typeface="Cormorant Garamond"/>
              </a:rPr>
              <a:t>製作第二項專案</a:t>
            </a:r>
            <a:endParaRPr lang="en-US" altLang="zh-TW" sz="3299" b="1" i="0" u="none" strike="noStrike" cap="none" dirty="0" smtClean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rmorant Garamond"/>
              <a:sym typeface="Cormorant Garamond"/>
            </a:endParaRPr>
          </a:p>
          <a:p>
            <a:pPr lvl="1">
              <a:lnSpc>
                <a:spcPct val="120000"/>
              </a:lnSpc>
            </a:pPr>
            <a:r>
              <a:rPr lang="zh-TW" altLang="en-US" sz="33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學習</a:t>
            </a:r>
            <a:r>
              <a:rPr lang="zh-TW" altLang="en-US" sz="33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專案相關的知識</a:t>
            </a:r>
            <a:endParaRPr lang="en-US" altLang="zh-TW" sz="33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to"/>
              <a:sym typeface="Lato"/>
            </a:endParaRPr>
          </a:p>
          <a:p>
            <a:pPr lvl="1">
              <a:lnSpc>
                <a:spcPct val="120000"/>
              </a:lnSpc>
            </a:pPr>
            <a:r>
              <a:rPr lang="zh-TW" altLang="en-US" sz="33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to"/>
                <a:sym typeface="Lato"/>
              </a:rPr>
              <a:t>閱讀專案相關資料</a:t>
            </a:r>
            <a:endParaRPr lang="en-US" altLang="zh-TW" sz="33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to"/>
              <a:sym typeface="Lato"/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1567220" y="858202"/>
            <a:ext cx="15153560" cy="167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6000"/>
              </a:lnSpc>
            </a:pPr>
            <a:r>
              <a:rPr lang="zh-TW" altLang="en-US" sz="8000" b="1" i="0" u="none" strike="noStrike" cap="none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"/>
                <a:sym typeface="Cormorant Garamond"/>
              </a:rPr>
              <a:t>實習生活</a:t>
            </a:r>
            <a:endParaRPr lang="en-US" altLang="zh-TW" sz="80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  <a:sym typeface="Cormorant Garamond"/>
            </a:endParaRPr>
          </a:p>
          <a:p>
            <a: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7" name="Google Shape;237;p3"/>
          <p:cNvCxnSpPr/>
          <p:nvPr/>
        </p:nvCxnSpPr>
        <p:spPr>
          <a:xfrm>
            <a:off x="0" y="2817071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3"/>
          <p:cNvCxnSpPr/>
          <p:nvPr/>
        </p:nvCxnSpPr>
        <p:spPr>
          <a:xfrm>
            <a:off x="0" y="6991071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" name="群組 5"/>
          <p:cNvGrpSpPr/>
          <p:nvPr/>
        </p:nvGrpSpPr>
        <p:grpSpPr>
          <a:xfrm>
            <a:off x="365195" y="2987804"/>
            <a:ext cx="17557535" cy="3832535"/>
            <a:chOff x="363964" y="2954900"/>
            <a:chExt cx="17557535" cy="3832535"/>
          </a:xfrm>
        </p:grpSpPr>
        <p:grpSp>
          <p:nvGrpSpPr>
            <p:cNvPr id="215" name="Google Shape;215;p3"/>
            <p:cNvGrpSpPr/>
            <p:nvPr/>
          </p:nvGrpSpPr>
          <p:grpSpPr>
            <a:xfrm>
              <a:off x="363964" y="2954900"/>
              <a:ext cx="3761360" cy="3778219"/>
              <a:chOff x="4986" y="57150"/>
              <a:chExt cx="2225341" cy="2235316"/>
            </a:xfrm>
          </p:grpSpPr>
          <p:grpSp>
            <p:nvGrpSpPr>
              <p:cNvPr id="216" name="Google Shape;216;p3"/>
              <p:cNvGrpSpPr/>
              <p:nvPr/>
            </p:nvGrpSpPr>
            <p:grpSpPr>
              <a:xfrm>
                <a:off x="4986" y="57150"/>
                <a:ext cx="2225341" cy="2235316"/>
                <a:chOff x="1813" y="0"/>
                <a:chExt cx="809173" cy="812800"/>
              </a:xfrm>
            </p:grpSpPr>
            <p:sp>
              <p:nvSpPr>
                <p:cNvPr id="217" name="Google Shape;217;p3"/>
                <p:cNvSpPr/>
                <p:nvPr/>
              </p:nvSpPr>
              <p:spPr>
                <a:xfrm>
                  <a:off x="1813" y="0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 extrusionOk="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5D6C6D"/>
                </a:solidFill>
                <a:ln w="38100" cap="flat" cmpd="sng">
                  <a:solidFill>
                    <a:srgbClr val="2E3F4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9" name="Google Shape;219;p3"/>
              <p:cNvSpPr txBox="1"/>
              <p:nvPr/>
            </p:nvSpPr>
            <p:spPr>
              <a:xfrm>
                <a:off x="348827" y="843032"/>
                <a:ext cx="1537658" cy="63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16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6000" b="1" dirty="0" smtClean="0">
                    <a:solidFill>
                      <a:srgbClr val="D8DED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Cormorant Garamond"/>
                  </a:rPr>
                  <a:t>前期</a:t>
                </a:r>
                <a:endParaRPr sz="6000" dirty="0">
                  <a:solidFill>
                    <a:srgbClr val="D8DED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6" name="Google Shape;215;p3"/>
            <p:cNvGrpSpPr/>
            <p:nvPr/>
          </p:nvGrpSpPr>
          <p:grpSpPr>
            <a:xfrm>
              <a:off x="4962689" y="2980150"/>
              <a:ext cx="3761360" cy="3778219"/>
              <a:chOff x="4986" y="57150"/>
              <a:chExt cx="2225341" cy="2235316"/>
            </a:xfrm>
          </p:grpSpPr>
          <p:grpSp>
            <p:nvGrpSpPr>
              <p:cNvPr id="37" name="Google Shape;216;p3"/>
              <p:cNvGrpSpPr/>
              <p:nvPr/>
            </p:nvGrpSpPr>
            <p:grpSpPr>
              <a:xfrm>
                <a:off x="4986" y="57150"/>
                <a:ext cx="2225341" cy="2235316"/>
                <a:chOff x="1813" y="0"/>
                <a:chExt cx="809173" cy="812800"/>
              </a:xfrm>
            </p:grpSpPr>
            <p:sp>
              <p:nvSpPr>
                <p:cNvPr id="39" name="Google Shape;217;p3"/>
                <p:cNvSpPr/>
                <p:nvPr/>
              </p:nvSpPr>
              <p:spPr>
                <a:xfrm>
                  <a:off x="1813" y="0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 extrusionOk="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5D6C6D"/>
                </a:solidFill>
                <a:ln w="38100" cap="flat" cmpd="sng">
                  <a:solidFill>
                    <a:srgbClr val="2E3F4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8;p3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" name="Google Shape;219;p3"/>
              <p:cNvSpPr txBox="1"/>
              <p:nvPr/>
            </p:nvSpPr>
            <p:spPr>
              <a:xfrm>
                <a:off x="348827" y="843032"/>
                <a:ext cx="1537658" cy="63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16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6000" b="1" dirty="0" smtClean="0">
                    <a:solidFill>
                      <a:srgbClr val="D8DED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Cormorant Garamond"/>
                  </a:rPr>
                  <a:t>中期</a:t>
                </a:r>
                <a:endParaRPr sz="6000" dirty="0">
                  <a:solidFill>
                    <a:srgbClr val="D8DED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Google Shape;215;p3"/>
            <p:cNvGrpSpPr/>
            <p:nvPr/>
          </p:nvGrpSpPr>
          <p:grpSpPr>
            <a:xfrm>
              <a:off x="9561414" y="3009216"/>
              <a:ext cx="3761360" cy="3778219"/>
              <a:chOff x="4986" y="57150"/>
              <a:chExt cx="2225341" cy="2235316"/>
            </a:xfrm>
          </p:grpSpPr>
          <p:grpSp>
            <p:nvGrpSpPr>
              <p:cNvPr id="42" name="Google Shape;216;p3"/>
              <p:cNvGrpSpPr/>
              <p:nvPr/>
            </p:nvGrpSpPr>
            <p:grpSpPr>
              <a:xfrm>
                <a:off x="4986" y="57150"/>
                <a:ext cx="2225341" cy="2235316"/>
                <a:chOff x="1813" y="0"/>
                <a:chExt cx="809173" cy="812800"/>
              </a:xfrm>
            </p:grpSpPr>
            <p:sp>
              <p:nvSpPr>
                <p:cNvPr id="44" name="Google Shape;217;p3"/>
                <p:cNvSpPr/>
                <p:nvPr/>
              </p:nvSpPr>
              <p:spPr>
                <a:xfrm>
                  <a:off x="1813" y="0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 extrusionOk="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5D6C6D"/>
                </a:solidFill>
                <a:ln w="38100" cap="flat" cmpd="sng">
                  <a:solidFill>
                    <a:srgbClr val="2E3F4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18;p3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" name="Google Shape;219;p3"/>
              <p:cNvSpPr txBox="1"/>
              <p:nvPr/>
            </p:nvSpPr>
            <p:spPr>
              <a:xfrm>
                <a:off x="348827" y="843032"/>
                <a:ext cx="1537658" cy="63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16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6000" b="1" dirty="0" smtClean="0">
                    <a:solidFill>
                      <a:srgbClr val="D8DED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Cormorant Garamond"/>
                  </a:rPr>
                  <a:t>後期</a:t>
                </a:r>
                <a:endParaRPr sz="6000" dirty="0">
                  <a:solidFill>
                    <a:srgbClr val="D8DED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6" name="Google Shape;215;p3"/>
            <p:cNvGrpSpPr/>
            <p:nvPr/>
          </p:nvGrpSpPr>
          <p:grpSpPr>
            <a:xfrm>
              <a:off x="14160139" y="2980150"/>
              <a:ext cx="3761360" cy="3778219"/>
              <a:chOff x="4986" y="57150"/>
              <a:chExt cx="2225341" cy="2235316"/>
            </a:xfrm>
          </p:grpSpPr>
          <p:grpSp>
            <p:nvGrpSpPr>
              <p:cNvPr id="47" name="Google Shape;216;p3"/>
              <p:cNvGrpSpPr/>
              <p:nvPr/>
            </p:nvGrpSpPr>
            <p:grpSpPr>
              <a:xfrm>
                <a:off x="4986" y="57150"/>
                <a:ext cx="2225341" cy="2235316"/>
                <a:chOff x="1813" y="0"/>
                <a:chExt cx="809173" cy="812800"/>
              </a:xfrm>
            </p:grpSpPr>
            <p:sp>
              <p:nvSpPr>
                <p:cNvPr id="49" name="Google Shape;217;p3"/>
                <p:cNvSpPr/>
                <p:nvPr/>
              </p:nvSpPr>
              <p:spPr>
                <a:xfrm>
                  <a:off x="1813" y="0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 extrusionOk="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5D6C6D"/>
                </a:solidFill>
                <a:ln w="38100" cap="flat" cmpd="sng">
                  <a:solidFill>
                    <a:srgbClr val="2E3F4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18;p3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8" name="Google Shape;219;p3"/>
              <p:cNvSpPr txBox="1"/>
              <p:nvPr/>
            </p:nvSpPr>
            <p:spPr>
              <a:xfrm>
                <a:off x="348827" y="526195"/>
                <a:ext cx="1537658" cy="126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16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6000" b="1" dirty="0" smtClean="0">
                    <a:solidFill>
                      <a:srgbClr val="D8DED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Cormorant Garamond"/>
                  </a:rPr>
                  <a:t>未來</a:t>
                </a:r>
                <a:endParaRPr lang="en-US" altLang="zh-TW" sz="6000" b="1" dirty="0" smtClean="0">
                  <a:solidFill>
                    <a:srgbClr val="D8DED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Cormorant Garamond"/>
                </a:endParaRPr>
              </a:p>
              <a:p>
                <a:pPr marL="0" marR="0" lvl="0" indent="0" algn="ctr" rtl="0">
                  <a:lnSpc>
                    <a:spcPct val="116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6000" b="1" dirty="0" smtClean="0">
                    <a:solidFill>
                      <a:srgbClr val="D8DED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Cormorant Garamond"/>
                  </a:rPr>
                  <a:t>規劃</a:t>
                </a:r>
                <a:endParaRPr sz="6000" dirty="0">
                  <a:solidFill>
                    <a:srgbClr val="D8DED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53" name="Google Shape;234;p3"/>
          <p:cNvSpPr txBox="1"/>
          <p:nvPr/>
        </p:nvSpPr>
        <p:spPr>
          <a:xfrm>
            <a:off x="14161264" y="7829750"/>
            <a:ext cx="3761421" cy="199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未來我將與</a:t>
            </a:r>
            <a:r>
              <a:rPr lang="en-US" altLang="zh-TW" sz="28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Amkor</a:t>
            </a:r>
            <a:r>
              <a:rPr lang="zh-TW" altLang="en-US" sz="28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前輩</a:t>
            </a:r>
            <a:r>
              <a:rPr lang="zh-TW" altLang="en-US" sz="2800" b="1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rmorant Garamond"/>
              </a:rPr>
              <a:t>合作，主要以第二項專案撰寫論文，畢業後會轉正職。</a:t>
            </a:r>
            <a:endParaRPr sz="2800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EDF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c1439504ed_0_658"/>
          <p:cNvSpPr txBox="1"/>
          <p:nvPr/>
        </p:nvSpPr>
        <p:spPr>
          <a:xfrm>
            <a:off x="7093482" y="729052"/>
            <a:ext cx="4101035" cy="142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6000"/>
              </a:lnSpc>
            </a:pPr>
            <a:r>
              <a:rPr lang="zh-TW" altLang="en-US" sz="8000" b="1" dirty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"/>
                <a:sym typeface="Cormorant Garamond"/>
              </a:rPr>
              <a:t>實習生活</a:t>
            </a:r>
            <a:endParaRPr lang="en-US" altLang="zh-TW" sz="8000" b="1"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  <a:sym typeface="Cormorant Garamond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" r="2376"/>
          <a:stretch/>
        </p:blipFill>
        <p:spPr>
          <a:xfrm>
            <a:off x="8726556" y="1904608"/>
            <a:ext cx="9561444" cy="2740914"/>
          </a:xfrm>
          <a:prstGeom prst="rect">
            <a:avLst/>
          </a:prstGeom>
        </p:spPr>
      </p:pic>
      <p:sp>
        <p:nvSpPr>
          <p:cNvPr id="655" name="Google Shape;655;g1c1439504ed_0_658"/>
          <p:cNvSpPr txBox="1"/>
          <p:nvPr/>
        </p:nvSpPr>
        <p:spPr>
          <a:xfrm>
            <a:off x="11849657" y="4953000"/>
            <a:ext cx="33648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300" b="1" i="0" u="none" strike="noStrike" cap="none" dirty="0" smtClean="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後期</a:t>
            </a:r>
            <a:endParaRPr dirty="0">
              <a:solidFill>
                <a:srgbClr val="2E3F42"/>
              </a:solidFill>
            </a:endParaRPr>
          </a:p>
        </p:txBody>
      </p:sp>
      <p:sp>
        <p:nvSpPr>
          <p:cNvPr id="656" name="Google Shape;656;g1c1439504ed_0_658"/>
          <p:cNvSpPr txBox="1"/>
          <p:nvPr/>
        </p:nvSpPr>
        <p:spPr>
          <a:xfrm>
            <a:off x="6436797" y="4953000"/>
            <a:ext cx="33648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300" b="1" i="0" u="none" strike="noStrike" cap="none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"/>
                <a:sym typeface="Cormorant Garamond"/>
              </a:rPr>
              <a:t>中期</a:t>
            </a:r>
            <a:endParaRPr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7" name="Google Shape;657;g1c1439504ed_0_658"/>
          <p:cNvSpPr txBox="1"/>
          <p:nvPr/>
        </p:nvSpPr>
        <p:spPr>
          <a:xfrm>
            <a:off x="1023937" y="4953000"/>
            <a:ext cx="33648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300" b="1" i="0" u="none" strike="noStrike" cap="none" dirty="0" smtClean="0">
                <a:solidFill>
                  <a:srgbClr val="2E3F4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rmorant Garamond"/>
                <a:sym typeface="Cormorant Garamond"/>
              </a:rPr>
              <a:t>前期</a:t>
            </a:r>
            <a:endParaRPr dirty="0">
              <a:solidFill>
                <a:srgbClr val="2E3F4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58" name="Google Shape;658;g1c1439504ed_0_658"/>
          <p:cNvCxnSpPr/>
          <p:nvPr/>
        </p:nvCxnSpPr>
        <p:spPr>
          <a:xfrm>
            <a:off x="0" y="6237754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9" name="Google Shape;659;g1c1439504ed_0_658"/>
          <p:cNvGrpSpPr/>
          <p:nvPr/>
        </p:nvGrpSpPr>
        <p:grpSpPr>
          <a:xfrm>
            <a:off x="2307103" y="5843219"/>
            <a:ext cx="796830" cy="789066"/>
            <a:chOff x="0" y="0"/>
            <a:chExt cx="1062440" cy="1052088"/>
          </a:xfrm>
        </p:grpSpPr>
        <p:grpSp>
          <p:nvGrpSpPr>
            <p:cNvPr id="660" name="Google Shape;660;g1c1439504ed_0_658"/>
            <p:cNvGrpSpPr/>
            <p:nvPr/>
          </p:nvGrpSpPr>
          <p:grpSpPr>
            <a:xfrm>
              <a:off x="15047" y="0"/>
              <a:ext cx="1047394" cy="1052088"/>
              <a:chOff x="1813" y="0"/>
              <a:chExt cx="809173" cy="812800"/>
            </a:xfrm>
          </p:grpSpPr>
          <p:sp>
            <p:nvSpPr>
              <p:cNvPr id="661" name="Google Shape;661;g1c1439504ed_0_65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8D3D4"/>
              </a:solidFill>
              <a:ln w="38100" cap="flat" cmpd="sng">
                <a:solidFill>
                  <a:srgbClr val="2E3F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g1c1439504ed_0_658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3" name="Google Shape;663;g1c1439504ed_0_658"/>
            <p:cNvSpPr txBox="1"/>
            <p:nvPr/>
          </p:nvSpPr>
          <p:spPr>
            <a:xfrm>
              <a:off x="0" y="0"/>
              <a:ext cx="1052100" cy="9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99" b="1" i="0" u="none" strike="noStrike" cap="none" dirty="0">
                  <a:solidFill>
                    <a:srgbClr val="2E3F42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01</a:t>
              </a:r>
              <a:endParaRPr dirty="0"/>
            </a:p>
          </p:txBody>
        </p:sp>
      </p:grpSp>
      <p:grpSp>
        <p:nvGrpSpPr>
          <p:cNvPr id="664" name="Google Shape;664;g1c1439504ed_0_658"/>
          <p:cNvGrpSpPr/>
          <p:nvPr/>
        </p:nvGrpSpPr>
        <p:grpSpPr>
          <a:xfrm>
            <a:off x="7724660" y="5824676"/>
            <a:ext cx="796830" cy="789066"/>
            <a:chOff x="0" y="0"/>
            <a:chExt cx="1062440" cy="1052088"/>
          </a:xfrm>
        </p:grpSpPr>
        <p:grpSp>
          <p:nvGrpSpPr>
            <p:cNvPr id="665" name="Google Shape;665;g1c1439504ed_0_658"/>
            <p:cNvGrpSpPr/>
            <p:nvPr/>
          </p:nvGrpSpPr>
          <p:grpSpPr>
            <a:xfrm>
              <a:off x="15047" y="0"/>
              <a:ext cx="1047394" cy="1052088"/>
              <a:chOff x="1813" y="0"/>
              <a:chExt cx="809173" cy="812800"/>
            </a:xfrm>
          </p:grpSpPr>
          <p:sp>
            <p:nvSpPr>
              <p:cNvPr id="666" name="Google Shape;666;g1c1439504ed_0_65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8D3D4"/>
              </a:solidFill>
              <a:ln w="38100" cap="flat" cmpd="sng">
                <a:solidFill>
                  <a:srgbClr val="2E3F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g1c1439504ed_0_658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8" name="Google Shape;668;g1c1439504ed_0_658"/>
            <p:cNvSpPr txBox="1"/>
            <p:nvPr/>
          </p:nvSpPr>
          <p:spPr>
            <a:xfrm>
              <a:off x="0" y="0"/>
              <a:ext cx="1052100" cy="9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99" b="1" i="0" u="none" strike="noStrike" cap="none" dirty="0">
                  <a:solidFill>
                    <a:srgbClr val="2E3F42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02</a:t>
              </a:r>
              <a:endParaRPr dirty="0"/>
            </a:p>
          </p:txBody>
        </p:sp>
      </p:grpSp>
      <p:grpSp>
        <p:nvGrpSpPr>
          <p:cNvPr id="669" name="Google Shape;669;g1c1439504ed_0_658"/>
          <p:cNvGrpSpPr/>
          <p:nvPr/>
        </p:nvGrpSpPr>
        <p:grpSpPr>
          <a:xfrm>
            <a:off x="13153502" y="5841219"/>
            <a:ext cx="796830" cy="789066"/>
            <a:chOff x="0" y="0"/>
            <a:chExt cx="1062440" cy="1052088"/>
          </a:xfrm>
        </p:grpSpPr>
        <p:grpSp>
          <p:nvGrpSpPr>
            <p:cNvPr id="670" name="Google Shape;670;g1c1439504ed_0_658"/>
            <p:cNvGrpSpPr/>
            <p:nvPr/>
          </p:nvGrpSpPr>
          <p:grpSpPr>
            <a:xfrm>
              <a:off x="15047" y="0"/>
              <a:ext cx="1047394" cy="1052088"/>
              <a:chOff x="1813" y="0"/>
              <a:chExt cx="809173" cy="812800"/>
            </a:xfrm>
          </p:grpSpPr>
          <p:sp>
            <p:nvSpPr>
              <p:cNvPr id="671" name="Google Shape;671;g1c1439504ed_0_65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C8D3D4"/>
              </a:solidFill>
              <a:ln w="38100" cap="flat" cmpd="sng">
                <a:solidFill>
                  <a:srgbClr val="2E3F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g1c1439504ed_0_658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3" name="Google Shape;673;g1c1439504ed_0_658"/>
            <p:cNvSpPr txBox="1"/>
            <p:nvPr/>
          </p:nvSpPr>
          <p:spPr>
            <a:xfrm>
              <a:off x="0" y="0"/>
              <a:ext cx="1052100" cy="9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99" b="1" i="0" u="none" strike="noStrike" cap="none" dirty="0">
                  <a:solidFill>
                    <a:srgbClr val="2E3F42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03</a:t>
              </a:r>
              <a:endParaRPr dirty="0"/>
            </a:p>
          </p:txBody>
        </p:sp>
      </p:grpSp>
      <p:cxnSp>
        <p:nvCxnSpPr>
          <p:cNvPr id="679" name="Google Shape;679;g1c1439504ed_0_658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0" name="Google Shape;680;g1c1439504ed_0_658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2E3F4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向右箭號 1"/>
          <p:cNvSpPr/>
          <p:nvPr/>
        </p:nvSpPr>
        <p:spPr>
          <a:xfrm>
            <a:off x="5168093" y="5994723"/>
            <a:ext cx="497510" cy="484632"/>
          </a:xfrm>
          <a:prstGeom prst="rightArrow">
            <a:avLst/>
          </a:prstGeom>
          <a:solidFill>
            <a:srgbClr val="2E3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>
            <a:off x="10588741" y="5974893"/>
            <a:ext cx="497510" cy="484632"/>
          </a:xfrm>
          <a:prstGeom prst="rightArrow">
            <a:avLst/>
          </a:prstGeom>
          <a:solidFill>
            <a:srgbClr val="2E3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6009828" y="5974893"/>
            <a:ext cx="497510" cy="484632"/>
          </a:xfrm>
          <a:prstGeom prst="rightArrow">
            <a:avLst/>
          </a:prstGeom>
          <a:solidFill>
            <a:srgbClr val="2E3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51" y="6695479"/>
            <a:ext cx="2150838" cy="3174254"/>
          </a:xfrm>
          <a:prstGeom prst="rect">
            <a:avLst/>
          </a:prstGeom>
        </p:spPr>
      </p:pic>
      <p:grpSp>
        <p:nvGrpSpPr>
          <p:cNvPr id="40" name="群組 39"/>
          <p:cNvGrpSpPr/>
          <p:nvPr/>
        </p:nvGrpSpPr>
        <p:grpSpPr>
          <a:xfrm>
            <a:off x="3555239" y="6695479"/>
            <a:ext cx="9932504" cy="2933078"/>
            <a:chOff x="1121653" y="7332132"/>
            <a:chExt cx="5065923" cy="1509671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653" y="7332132"/>
              <a:ext cx="2237942" cy="1509671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6" t="5665" r="18765" b="23005"/>
            <a:stretch/>
          </p:blipFill>
          <p:spPr>
            <a:xfrm>
              <a:off x="3474813" y="7332132"/>
              <a:ext cx="2712763" cy="1509671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3" y="1338591"/>
            <a:ext cx="4153470" cy="313925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8"/>
          <a:srcRect t="15546"/>
          <a:stretch/>
        </p:blipFill>
        <p:spPr>
          <a:xfrm>
            <a:off x="9616090" y="1484314"/>
            <a:ext cx="7782376" cy="3457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575</Words>
  <Application>Microsoft Office PowerPoint</Application>
  <PresentationFormat>自訂</PresentationFormat>
  <Paragraphs>72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7" baseType="lpstr">
      <vt:lpstr>Calibri Light</vt:lpstr>
      <vt:lpstr>Arial</vt:lpstr>
      <vt:lpstr>Wingdings</vt:lpstr>
      <vt:lpstr>Cormorant Garamond</vt:lpstr>
      <vt:lpstr>Wingdings 3</vt:lpstr>
      <vt:lpstr>Cormorant Garamond Medium</vt:lpstr>
      <vt:lpstr>新細明體</vt:lpstr>
      <vt:lpstr>Calibri</vt:lpstr>
      <vt:lpstr>Arial Unicode MS</vt:lpstr>
      <vt:lpstr>微軟正黑體</vt:lpstr>
      <vt:lpstr>Times New Roman</vt:lpstr>
      <vt:lpstr>Lato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Ophelia Zeng</dc:creator>
  <cp:lastModifiedBy>Ophelia Zeng</cp:lastModifiedBy>
  <cp:revision>42</cp:revision>
  <dcterms:created xsi:type="dcterms:W3CDTF">2006-08-16T00:00:00Z</dcterms:created>
  <dcterms:modified xsi:type="dcterms:W3CDTF">2023-05-19T02:37:08Z</dcterms:modified>
</cp:coreProperties>
</file>