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342" r:id="rId3"/>
    <p:sldId id="343" r:id="rId4"/>
    <p:sldId id="340" r:id="rId5"/>
    <p:sldId id="344" r:id="rId6"/>
    <p:sldId id="345" r:id="rId7"/>
    <p:sldId id="346" r:id="rId8"/>
    <p:sldId id="347" r:id="rId9"/>
    <p:sldId id="348" r:id="rId10"/>
    <p:sldId id="542" r:id="rId11"/>
    <p:sldId id="541" r:id="rId12"/>
    <p:sldId id="402" r:id="rId13"/>
    <p:sldId id="411" r:id="rId14"/>
    <p:sldId id="470" r:id="rId15"/>
    <p:sldId id="421" r:id="rId16"/>
    <p:sldId id="420" r:id="rId17"/>
    <p:sldId id="539" r:id="rId18"/>
    <p:sldId id="540" r:id="rId19"/>
    <p:sldId id="43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16447-3AAB-D640-880C-3BFCAD33FA53}">
          <p14:sldIdLst>
            <p14:sldId id="256"/>
            <p14:sldId id="342"/>
            <p14:sldId id="343"/>
            <p14:sldId id="340"/>
            <p14:sldId id="344"/>
            <p14:sldId id="345"/>
            <p14:sldId id="346"/>
            <p14:sldId id="347"/>
            <p14:sldId id="348"/>
            <p14:sldId id="542"/>
            <p14:sldId id="541"/>
            <p14:sldId id="402"/>
            <p14:sldId id="411"/>
            <p14:sldId id="470"/>
            <p14:sldId id="421"/>
            <p14:sldId id="420"/>
            <p14:sldId id="539"/>
            <p14:sldId id="540"/>
            <p14:sldId id="4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4675"/>
  </p:normalViewPr>
  <p:slideViewPr>
    <p:cSldViewPr snapToGrid="0">
      <p:cViewPr>
        <p:scale>
          <a:sx n="101" d="100"/>
          <a:sy n="101" d="100"/>
        </p:scale>
        <p:origin x="1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57389-D943-4A50-A030-276211F4776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F252-0242-4525-A2FA-567F51ABA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0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6664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7591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18441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3C3C-DBB9-A44E-AD9A-10DDFEECC975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714A-5DFE-5941-AF46-5D92D5B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4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3C3C-DBB9-A44E-AD9A-10DDFEECC975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714A-5DFE-5941-AF46-5D92D5B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3C3C-DBB9-A44E-AD9A-10DDFEECC975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714A-5DFE-5941-AF46-5D92D5B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1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24575" cy="2286794"/>
          </a:xfrm>
        </p:spPr>
        <p:txBody>
          <a:bodyPr/>
          <a:lstStyle>
            <a:lvl1pPr>
              <a:lnSpc>
                <a:spcPct val="100000"/>
              </a:lnSpc>
              <a:defRPr sz="4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8525" y="6263482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061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1429544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3316" y="205740"/>
            <a:ext cx="2475384" cy="1429544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288036"/>
            <a:ext cx="3809504" cy="1429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3333316" y="2000250"/>
            <a:ext cx="857138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3316" y="2093976"/>
            <a:ext cx="2475384" cy="1428753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2190750"/>
            <a:ext cx="3809504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3333316" y="4095750"/>
            <a:ext cx="857138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3317" y="4201668"/>
            <a:ext cx="2475383" cy="1428753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919" y="4286250"/>
            <a:ext cx="3809504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6021388"/>
            <a:ext cx="2475384" cy="5715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0394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999" y="1714500"/>
            <a:ext cx="2477765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80919" y="284957"/>
            <a:ext cx="5523781" cy="6287294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98613004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24575" cy="2286794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3328416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4362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3049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3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444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7999" y="288036"/>
            <a:ext cx="2477765" cy="570706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841248"/>
            <a:ext cx="2857128" cy="1138428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1681" y="288036"/>
            <a:ext cx="2476178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8036"/>
            <a:ext cx="2479352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8522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173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87999" y="1333500"/>
            <a:ext cx="1236501" cy="123825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14277" y="13335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999" y="30607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14277" y="30607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7999" y="47625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14277" y="4762501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77745" y="13335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07896" y="13335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77745" y="30607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07896" y="30607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77745" y="47625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07896" y="4762501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1511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004" y="3084230"/>
            <a:ext cx="1727991" cy="6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35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3C3C-DBB9-A44E-AD9A-10DDFEECC975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714A-5DFE-5941-AF46-5D92D5B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3C3C-DBB9-A44E-AD9A-10DDFEECC975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714A-5DFE-5941-AF46-5D92D5B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4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3C3C-DBB9-A44E-AD9A-10DDFEECC975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714A-5DFE-5941-AF46-5D92D5B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3C3C-DBB9-A44E-AD9A-10DDFEECC975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714A-5DFE-5941-AF46-5D92D5B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3C3C-DBB9-A44E-AD9A-10DDFEECC975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714A-5DFE-5941-AF46-5D92D5B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3C3C-DBB9-A44E-AD9A-10DDFEECC975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714A-5DFE-5941-AF46-5D92D5B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5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3C3C-DBB9-A44E-AD9A-10DDFEECC975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714A-5DFE-5941-AF46-5D92D5B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3C3C-DBB9-A44E-AD9A-10DDFEECC975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714A-5DFE-5941-AF46-5D92D5B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6B3C3C-DBB9-A44E-AD9A-10DDFEECC975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A714A-5DFE-5941-AF46-5D92D5B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6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bm.biz/BuildAIAssistant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715007" TargetMode="External"/><Relationship Id="rId2" Type="http://schemas.openxmlformats.org/officeDocument/2006/relationships/hyperlink" Target="https://www.mckinsey.com/capabilities/quantumblack/our-insights/the-state-of-ai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unleash.ai/artificial-intelligence/84-of-employees-are-confused-about-what-ai-is-despite-using-i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IBMAcademicInnova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killsbuild.org/college-studen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biz/StartwithAI" TargetMode="External"/><Relationship Id="rId2" Type="http://schemas.openxmlformats.org/officeDocument/2006/relationships/hyperlink" Target="https://ibm.biz/BuildAIAssistan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ibm.biz/UCLAICourses" TargetMode="External"/><Relationship Id="rId4" Type="http://schemas.openxmlformats.org/officeDocument/2006/relationships/hyperlink" Target="https://ibm.biz/GraniteSoftwareDe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biz/IBMDesignThinkers" TargetMode="External"/><Relationship Id="rId2" Type="http://schemas.openxmlformats.org/officeDocument/2006/relationships/hyperlink" Target="https://ibm.biz/BuildAIAssistan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ibm.biz/SBCourses" TargetMode="External"/><Relationship Id="rId4" Type="http://schemas.openxmlformats.org/officeDocument/2006/relationships/hyperlink" Target="https://ibm.biz/AGILEEx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bm.biz/BuildAIAssistan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bm.biz/BuildAIAssistan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bm.biz/BuildAIAssistan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bm.biz/BuildAIAssistan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0C8112-5D2E-0B03-9C39-39639F7C475E}"/>
              </a:ext>
            </a:extLst>
          </p:cNvPr>
          <p:cNvSpPr/>
          <p:nvPr/>
        </p:nvSpPr>
        <p:spPr>
          <a:xfrm>
            <a:off x="148388" y="95179"/>
            <a:ext cx="11895223" cy="6667642"/>
          </a:xfrm>
          <a:prstGeom prst="roundRect">
            <a:avLst/>
          </a:prstGeom>
          <a:solidFill>
            <a:srgbClr val="002060">
              <a:alpha val="25000"/>
            </a:srgbClr>
          </a:solidFill>
          <a:scene3d>
            <a:camera prst="orthographicFront"/>
            <a:lightRig rig="threePt" dir="t"/>
          </a:scene3d>
          <a:sp3d>
            <a:bevelT w="57150"/>
            <a:bevelB w="317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4DD51-A4BA-FD55-9760-A921928E7B72}"/>
              </a:ext>
            </a:extLst>
          </p:cNvPr>
          <p:cNvSpPr txBox="1"/>
          <p:nvPr/>
        </p:nvSpPr>
        <p:spPr>
          <a:xfrm>
            <a:off x="387015" y="2009274"/>
            <a:ext cx="114179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rgbClr val="FFFF00"/>
                </a:solidFill>
              </a:rPr>
              <a:t>Project SOP</a:t>
            </a:r>
          </a:p>
          <a:p>
            <a:pPr algn="ctr"/>
            <a:r>
              <a:rPr lang="en-GB" sz="5400" dirty="0">
                <a:solidFill>
                  <a:srgbClr val="FFFF00"/>
                </a:solidFill>
              </a:rPr>
              <a:t>2025</a:t>
            </a:r>
          </a:p>
          <a:p>
            <a:pPr algn="ctr"/>
            <a:endParaRPr lang="en-GB" sz="5400" dirty="0">
              <a:solidFill>
                <a:srgbClr val="FFFF00"/>
              </a:solidFill>
            </a:endParaRPr>
          </a:p>
          <a:p>
            <a:pPr algn="ctr"/>
            <a:r>
              <a:rPr lang="en-GB" sz="5400" dirty="0">
                <a:solidFill>
                  <a:srgbClr val="FFFF00"/>
                </a:solidFill>
              </a:rPr>
              <a:t>DO NOT ENTER A CREDIT CARD</a:t>
            </a:r>
          </a:p>
          <a:p>
            <a:pPr algn="ctr"/>
            <a:r>
              <a:rPr lang="en-GB" sz="5400" dirty="0">
                <a:solidFill>
                  <a:srgbClr val="FFFF00"/>
                </a:solidFill>
              </a:rPr>
              <a:t>INTO IBM CLOUD</a:t>
            </a:r>
          </a:p>
          <a:p>
            <a:endParaRPr lang="en-GB" sz="2400" dirty="0">
              <a:solidFill>
                <a:srgbClr val="FFFF00"/>
              </a:solidFill>
            </a:endParaRPr>
          </a:p>
        </p:txBody>
      </p:sp>
      <p:pic>
        <p:nvPicPr>
          <p:cNvPr id="8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114286-9A76-5D61-684A-332EA9EA8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" r="5814" b="1"/>
          <a:stretch/>
        </p:blipFill>
        <p:spPr>
          <a:xfrm>
            <a:off x="10515512" y="6129780"/>
            <a:ext cx="1602293" cy="626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5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2FA6-90F2-B6EF-6B04-AD7B0630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249449"/>
            <a:ext cx="10079948" cy="865955"/>
          </a:xfrm>
        </p:spPr>
        <p:txBody>
          <a:bodyPr/>
          <a:lstStyle/>
          <a:p>
            <a:r>
              <a:rPr lang="en-US" sz="3199" dirty="0"/>
              <a:t>Community Success</a:t>
            </a:r>
            <a:br>
              <a:rPr lang="en-US" sz="3199" dirty="0"/>
            </a:br>
            <a:r>
              <a:rPr lang="en-US" sz="1400" dirty="0">
                <a:solidFill>
                  <a:schemeClr val="accent1"/>
                </a:solidFill>
              </a:rPr>
              <a:t>Success Story - &lt;insert country&gt;</a:t>
            </a:r>
            <a:endParaRPr lang="en-US" sz="319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82C6-EB07-CCE4-7FDD-A862586C4F92}"/>
              </a:ext>
            </a:extLst>
          </p:cNvPr>
          <p:cNvSpPr txBox="1">
            <a:spLocks/>
          </p:cNvSpPr>
          <p:nvPr/>
        </p:nvSpPr>
        <p:spPr>
          <a:xfrm>
            <a:off x="287998" y="1224753"/>
            <a:ext cx="6370001" cy="5447591"/>
          </a:xfrm>
          <a:prstGeom prst="rect">
            <a:avLst/>
          </a:prstGeom>
        </p:spPr>
        <p:txBody>
          <a:bodyPr lIns="45714" tIns="22857" rIns="45714" bIns="22857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marL="7355" lvl="1" indent="0">
              <a:buNone/>
            </a:pPr>
            <a:r>
              <a:rPr lang="en-US" sz="1400" dirty="0">
                <a:latin typeface="+mn-lt"/>
              </a:rPr>
              <a:t>A brief summary of project</a:t>
            </a:r>
          </a:p>
          <a:p>
            <a:pPr marL="7355" lvl="1" indent="0">
              <a:buNone/>
            </a:pPr>
            <a:endParaRPr lang="en-US" sz="1400" dirty="0">
              <a:latin typeface="+mn-lt"/>
            </a:endParaRPr>
          </a:p>
          <a:p>
            <a:pPr marL="293047" lvl="1" indent="-285693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1400" dirty="0">
                <a:latin typeface="+mn-lt"/>
              </a:rPr>
              <a:t>Insert text:</a:t>
            </a:r>
          </a:p>
          <a:p>
            <a:pPr marL="422984" lvl="2" indent="-149195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400" dirty="0">
                <a:latin typeface="+mn-lt"/>
              </a:rPr>
              <a:t>E.g. highlights of project</a:t>
            </a:r>
          </a:p>
          <a:p>
            <a:pPr marL="422984" lvl="2" indent="-149195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400" dirty="0">
                <a:latin typeface="+mn-lt"/>
              </a:rPr>
              <a:t>What does your project do</a:t>
            </a:r>
          </a:p>
          <a:p>
            <a:pPr marL="422984" lvl="2" indent="-149195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400" dirty="0">
                <a:latin typeface="+mn-lt"/>
              </a:rPr>
              <a:t>What technology does it use (IBM)</a:t>
            </a:r>
          </a:p>
          <a:p>
            <a:pPr marL="422984" lvl="2" indent="-149195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400" dirty="0">
                <a:latin typeface="+mn-lt"/>
              </a:rPr>
              <a:t>Insert text</a:t>
            </a:r>
          </a:p>
          <a:p>
            <a:pPr marL="293047" lvl="1" indent="-285693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1400" dirty="0">
                <a:latin typeface="+mn-lt"/>
              </a:rPr>
              <a:t>Insert text:</a:t>
            </a:r>
          </a:p>
          <a:p>
            <a:pPr marL="422984" lvl="2" indent="-149195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400" dirty="0">
                <a:latin typeface="+mn-lt"/>
              </a:rPr>
              <a:t>E.g. tell us about your university, the impact of the project</a:t>
            </a:r>
          </a:p>
          <a:p>
            <a:pPr marL="422984" lvl="2" indent="-149195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400" dirty="0">
                <a:latin typeface="+mn-lt"/>
              </a:rPr>
              <a:t>Insert text</a:t>
            </a:r>
          </a:p>
          <a:p>
            <a:pPr marL="7355" lvl="1" indent="0">
              <a:buNone/>
            </a:pP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insert text</a:t>
            </a:r>
            <a:endParaRPr lang="en-US" sz="1400" b="1" dirty="0">
              <a:latin typeface="+mn-lt"/>
            </a:endParaRPr>
          </a:p>
          <a:p>
            <a:pPr marL="7355" lvl="1" indent="0">
              <a:buNone/>
            </a:pPr>
            <a:endParaRPr lang="en-US" sz="1400" b="1" dirty="0">
              <a:latin typeface="+mn-lt"/>
            </a:endParaRPr>
          </a:p>
          <a:p>
            <a:pPr marL="7355" lvl="1" indent="0">
              <a:buNone/>
            </a:pPr>
            <a:r>
              <a:rPr lang="en-US" sz="1400" dirty="0">
                <a:latin typeface="+mn-lt"/>
              </a:rPr>
              <a:t>Hyperlink to your project video</a:t>
            </a:r>
            <a:endParaRPr lang="en-US" sz="1400" kern="0" dirty="0">
              <a:latin typeface="+mn-lt"/>
            </a:endParaRPr>
          </a:p>
          <a:p>
            <a:endParaRPr lang="en-US" sz="3999" kern="0" dirty="0"/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8D3E5AD-1866-0C24-3A7B-BA28713C8DB9}"/>
              </a:ext>
            </a:extLst>
          </p:cNvPr>
          <p:cNvSpPr txBox="1"/>
          <p:nvPr/>
        </p:nvSpPr>
        <p:spPr>
          <a:xfrm>
            <a:off x="3752669" y="6227769"/>
            <a:ext cx="18297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87"/>
            <a:r>
              <a:rPr lang="en-US" sz="1100" dirty="0">
                <a:solidFill>
                  <a:srgbClr val="000000"/>
                </a:solidFill>
                <a:latin typeface="IBM Plex Sans" panose="020B0503050203000203" pitchFamily="34" charset="0"/>
              </a:rPr>
              <a:t>Donald Duck</a:t>
            </a:r>
          </a:p>
          <a:p>
            <a:pPr defTabSz="457087"/>
            <a:r>
              <a:rPr lang="de-CH" sz="1100" dirty="0" err="1">
                <a:solidFill>
                  <a:srgbClr val="000000"/>
                </a:solidFill>
                <a:latin typeface="IBM Plex Sans" panose="020B0503050203000203" pitchFamily="34" charset="0"/>
              </a:rPr>
              <a:t>duck@disney.com</a:t>
            </a:r>
            <a:endParaRPr lang="de-CH" sz="1100" dirty="0">
              <a:solidFill>
                <a:srgbClr val="000000"/>
              </a:solidFill>
              <a:latin typeface="IBM Plex Sans" panose="020B0503050203000203" pitchFamily="34" charset="0"/>
            </a:endParaRPr>
          </a:p>
          <a:p>
            <a:pPr defTabSz="457087"/>
            <a:r>
              <a:rPr lang="de-CH" sz="1100" dirty="0">
                <a:solidFill>
                  <a:srgbClr val="000000"/>
                </a:solidFill>
                <a:latin typeface="IBM Plex Sans" panose="020B0503050203000203" pitchFamily="34" charset="0"/>
              </a:rPr>
              <a:t>Chief Duck</a:t>
            </a:r>
            <a:endParaRPr lang="en-CH" sz="1100" dirty="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5EB310-4692-A457-4AA1-BD87386D1DF6}"/>
              </a:ext>
            </a:extLst>
          </p:cNvPr>
          <p:cNvSpPr/>
          <p:nvPr/>
        </p:nvSpPr>
        <p:spPr bwMode="auto">
          <a:xfrm>
            <a:off x="3752670" y="5064520"/>
            <a:ext cx="1110198" cy="113745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14" tIns="45714" rIns="45714" bIns="45714" numCol="1" rtlCol="0" anchor="t" anchorCtr="0" compatLnSpc="1">
            <a:prstTxWarp prst="textNoShape">
              <a:avLst/>
            </a:prstTxWarp>
          </a:bodyPr>
          <a:lstStyle/>
          <a:p>
            <a:pPr defTabSz="457109"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2778A3F3-8B24-1EDA-EDF7-BD2FCF3CF928}"/>
              </a:ext>
            </a:extLst>
          </p:cNvPr>
          <p:cNvSpPr txBox="1"/>
          <p:nvPr/>
        </p:nvSpPr>
        <p:spPr>
          <a:xfrm>
            <a:off x="5536234" y="6203304"/>
            <a:ext cx="18297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87"/>
            <a:r>
              <a:rPr lang="en-US" sz="1100" dirty="0">
                <a:solidFill>
                  <a:srgbClr val="000000"/>
                </a:solidFill>
                <a:latin typeface="IBM Plex Sans" panose="020B0503050203000203" pitchFamily="34" charset="0"/>
              </a:rPr>
              <a:t>Marvin the Martian</a:t>
            </a:r>
          </a:p>
          <a:p>
            <a:pPr defTabSz="457087"/>
            <a:r>
              <a:rPr lang="de-CH" sz="1100" dirty="0" err="1">
                <a:solidFill>
                  <a:srgbClr val="000000"/>
                </a:solidFill>
                <a:latin typeface="IBM Plex Sans" panose="020B0503050203000203" pitchFamily="34" charset="0"/>
              </a:rPr>
              <a:t>marvin@mars.universe</a:t>
            </a:r>
            <a:endParaRPr lang="de-CH" sz="1100" dirty="0">
              <a:solidFill>
                <a:srgbClr val="000000"/>
              </a:solidFill>
              <a:latin typeface="IBM Plex Sans" panose="020B0503050203000203" pitchFamily="34" charset="0"/>
            </a:endParaRPr>
          </a:p>
          <a:p>
            <a:pPr defTabSz="457087"/>
            <a:r>
              <a:rPr lang="de-CH" sz="1100" dirty="0">
                <a:solidFill>
                  <a:srgbClr val="000000"/>
                </a:solidFill>
                <a:latin typeface="IBM Plex Sans" panose="020B0503050203000203" pitchFamily="34" charset="0"/>
              </a:rPr>
              <a:t>Master Universe Traveller</a:t>
            </a:r>
            <a:endParaRPr lang="en-CH" sz="1100" dirty="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6F6E44-EDC2-FBEE-8C29-BD2CEAE68F74}"/>
              </a:ext>
            </a:extLst>
          </p:cNvPr>
          <p:cNvSpPr/>
          <p:nvPr/>
        </p:nvSpPr>
        <p:spPr bwMode="auto">
          <a:xfrm>
            <a:off x="5540901" y="4980966"/>
            <a:ext cx="1110198" cy="113745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14" tIns="45714" rIns="45714" bIns="45714" numCol="1" rtlCol="0" anchor="t" anchorCtr="0" compatLnSpc="1">
            <a:prstTxWarp prst="textNoShape">
              <a:avLst/>
            </a:prstTxWarp>
          </a:bodyPr>
          <a:lstStyle/>
          <a:p>
            <a:pPr defTabSz="457109"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35B753-B5F7-F7C2-580E-2F4E032922B4}"/>
              </a:ext>
            </a:extLst>
          </p:cNvPr>
          <p:cNvSpPr/>
          <p:nvPr/>
        </p:nvSpPr>
        <p:spPr bwMode="auto">
          <a:xfrm>
            <a:off x="7324465" y="447"/>
            <a:ext cx="4860636" cy="6857107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14" tIns="45714" rIns="45714" bIns="45714" numCol="1" rtlCol="0" anchor="t" anchorCtr="0" compatLnSpc="1">
            <a:prstTxWarp prst="textNoShape">
              <a:avLst/>
            </a:prstTxWarp>
          </a:bodyPr>
          <a:lstStyle/>
          <a:p>
            <a:pPr defTabSz="457109"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4BF963-AE7F-840E-91BB-E790C49B9391}"/>
              </a:ext>
            </a:extLst>
          </p:cNvPr>
          <p:cNvSpPr txBox="1"/>
          <p:nvPr/>
        </p:nvSpPr>
        <p:spPr>
          <a:xfrm>
            <a:off x="8305694" y="2892837"/>
            <a:ext cx="3488871" cy="2308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900" dirty="0"/>
              <a:t>&lt;insert picture(s) in this area&gt;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1F1FE9-8263-5431-EE5A-F8F9DF5653C0}"/>
              </a:ext>
            </a:extLst>
          </p:cNvPr>
          <p:cNvCxnSpPr>
            <a:cxnSpLocks/>
          </p:cNvCxnSpPr>
          <p:nvPr/>
        </p:nvCxnSpPr>
        <p:spPr bwMode="auto">
          <a:xfrm>
            <a:off x="2730145" y="5917876"/>
            <a:ext cx="685711" cy="0"/>
          </a:xfrm>
          <a:prstGeom prst="straightConnector1">
            <a:avLst/>
          </a:prstGeom>
          <a:ln w="98425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354F1B-A338-B224-8ECD-4BF73388E6A0}"/>
              </a:ext>
            </a:extLst>
          </p:cNvPr>
          <p:cNvSpPr txBox="1"/>
          <p:nvPr/>
        </p:nvSpPr>
        <p:spPr>
          <a:xfrm>
            <a:off x="759423" y="5756314"/>
            <a:ext cx="2372668" cy="2308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900" dirty="0"/>
              <a:t>&lt;insert Speaker(s)</a:t>
            </a:r>
          </a:p>
        </p:txBody>
      </p:sp>
    </p:spTree>
    <p:extLst>
      <p:ext uri="{BB962C8B-B14F-4D97-AF65-F5344CB8AC3E}">
        <p14:creationId xmlns:p14="http://schemas.microsoft.com/office/powerpoint/2010/main" val="18846889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4B796-B376-88DB-84C5-A14DBC469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AEF87E-4921-7DFA-A4BF-2C53C920F059}"/>
              </a:ext>
            </a:extLst>
          </p:cNvPr>
          <p:cNvSpPr/>
          <p:nvPr/>
        </p:nvSpPr>
        <p:spPr>
          <a:xfrm>
            <a:off x="148388" y="95179"/>
            <a:ext cx="11895223" cy="6667642"/>
          </a:xfrm>
          <a:prstGeom prst="roundRect">
            <a:avLst/>
          </a:prstGeom>
          <a:solidFill>
            <a:srgbClr val="002060">
              <a:alpha val="25000"/>
            </a:srgbClr>
          </a:solidFill>
          <a:scene3d>
            <a:camera prst="orthographicFront"/>
            <a:lightRig rig="threePt" dir="t"/>
          </a:scene3d>
          <a:sp3d>
            <a:bevelT w="57150"/>
            <a:bevelB w="317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8EB9E877-6397-B8E4-407C-66A1B2211509}"/>
              </a:ext>
            </a:extLst>
          </p:cNvPr>
          <p:cNvSpPr txBox="1"/>
          <p:nvPr/>
        </p:nvSpPr>
        <p:spPr>
          <a:xfrm>
            <a:off x="699837" y="1780674"/>
            <a:ext cx="114179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fontAlgn="base"/>
            <a:r>
              <a:rPr lang="en-GB" sz="4400" b="1" dirty="0">
                <a:solidFill>
                  <a:schemeClr val="bg1"/>
                </a:solidFill>
              </a:rPr>
              <a:t>Open Innovation Community ppt template</a:t>
            </a: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algn="l" fontAlgn="base"/>
            <a:endParaRPr lang="en-US" sz="2000" dirty="0">
              <a:solidFill>
                <a:srgbClr val="FFFF00"/>
              </a:solidFill>
            </a:endParaRPr>
          </a:p>
          <a:p>
            <a:pPr marL="800100" lvl="1" indent="-342900">
              <a:buFontTx/>
              <a:buChar char="-"/>
            </a:pPr>
            <a:endParaRPr lang="en-GB" sz="2200" dirty="0">
              <a:solidFill>
                <a:srgbClr val="FFFF00"/>
              </a:solidFill>
            </a:endParaRPr>
          </a:p>
        </p:txBody>
      </p:sp>
      <p:pic>
        <p:nvPicPr>
          <p:cNvPr id="8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7DD9A6-5DA9-EA47-45CA-3E3ED4DF5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" r="5814" b="1"/>
          <a:stretch/>
        </p:blipFill>
        <p:spPr>
          <a:xfrm>
            <a:off x="10840453" y="6256772"/>
            <a:ext cx="1277352" cy="499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982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project in OIC format</a:t>
            </a:r>
            <a:br>
              <a:rPr lang="en-US" dirty="0"/>
            </a:br>
            <a:br>
              <a:rPr lang="en-US" sz="1400" dirty="0"/>
            </a:br>
            <a:r>
              <a:rPr lang="en-US" sz="1400" dirty="0"/>
              <a:t>A. Student  </a:t>
            </a:r>
            <a:br>
              <a:rPr lang="en-US" sz="1400" dirty="0"/>
            </a:br>
            <a:r>
              <a:rPr lang="en-US" sz="1400" dirty="0"/>
              <a:t>My </a:t>
            </a:r>
            <a:r>
              <a:rPr lang="en-US" sz="1400" dirty="0" err="1"/>
              <a:t>Univerity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573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63B98A-63E0-51EE-3452-1453E3FD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need for new explainable AI solutions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B554CE-CEBA-7FA0-A0EC-B39A24423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3317" y="192446"/>
            <a:ext cx="2475384" cy="1429357"/>
          </a:xfrm>
        </p:spPr>
        <p:txBody>
          <a:bodyPr>
            <a:normAutofit fontScale="92500"/>
          </a:bodyPr>
          <a:lstStyle/>
          <a:p>
            <a:r>
              <a:rPr lang="en-GB" noProof="0" dirty="0"/>
              <a:t>&gt;40%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C552-EA0C-BC92-1680-1346F27497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</a:t>
            </a:r>
            <a:r>
              <a:rPr lang="en-GB" noProof="0" dirty="0"/>
              <a:t>f organisations see inaccuracy in model responses as a risk that they are trying to mitigate</a:t>
            </a:r>
          </a:p>
          <a:p>
            <a:endParaRPr lang="en-GB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64FAA9-E132-D96E-42D3-D0878916CE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noProof="0" dirty="0"/>
              <a:t>65%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16A23-92AD-A6BF-BC58-65B4F9270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</a:t>
            </a:r>
            <a:r>
              <a:rPr lang="en-GB" noProof="0" dirty="0"/>
              <a:t>f questions on an AI forum concern difficulties in creating custom AI applications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EDBFA08-7379-A02F-70AB-27238E29947E}"/>
              </a:ext>
            </a:extLst>
          </p:cNvPr>
          <p:cNvSpPr txBox="1">
            <a:spLocks/>
          </p:cNvSpPr>
          <p:nvPr/>
        </p:nvSpPr>
        <p:spPr>
          <a:xfrm>
            <a:off x="3333317" y="4184895"/>
            <a:ext cx="2475384" cy="142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GB" sz="6499" kern="0" dirty="0"/>
              <a:t>84%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7CD29B-CF17-A33A-5171-B360B71DA4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of employees using generative AI do not understand 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954DE-B18C-42EF-6F2B-BFCE92A636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6021050"/>
            <a:ext cx="4514262" cy="571426"/>
          </a:xfrm>
        </p:spPr>
        <p:txBody>
          <a:bodyPr>
            <a:normAutofit fontScale="92500" lnSpcReduction="10000"/>
          </a:bodyPr>
          <a:lstStyle/>
          <a:p>
            <a:r>
              <a:rPr lang="en-GB" noProof="0" dirty="0"/>
              <a:t>Source: 1. </a:t>
            </a:r>
            <a:r>
              <a:rPr lang="en-GB" noProof="0" dirty="0">
                <a:hlinkClick r:id="rId2"/>
              </a:rPr>
              <a:t>https://www.mckinsey.com/capabilities/quantumblack/our-insights/the-state-of-ai</a:t>
            </a:r>
            <a:endParaRPr lang="en-GB" noProof="0" dirty="0"/>
          </a:p>
          <a:p>
            <a:r>
              <a:rPr lang="en-GB" noProof="0" dirty="0"/>
              <a:t>Source: 2. </a:t>
            </a:r>
            <a:r>
              <a:rPr lang="en-GB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  <a:hlinkClick r:id="rId3"/>
              </a:rPr>
              <a:t>https://dl.acm.org/doi/pdf/10.1145/3715007</a:t>
            </a:r>
            <a:endParaRPr lang="en-GB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  <a:p>
            <a:r>
              <a:rPr lang="en-GB" noProof="0" dirty="0"/>
              <a:t>Source: 3.</a:t>
            </a:r>
            <a:r>
              <a:rPr lang="en-GB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  <a:hlinkClick r:id="rId4"/>
              </a:rPr>
              <a:t> https://www.unleash.ai/artificial-intelligence/84-of-employees-are-confused-about-what-ai-is-despite-using-it</a:t>
            </a:r>
            <a:endParaRPr lang="en-GB" noProof="0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B924167-E0CC-B5F2-BDFC-582A7FAB8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3786" y="6469419"/>
            <a:ext cx="60914" cy="123111"/>
          </a:xfrm>
        </p:spPr>
        <p:txBody>
          <a:bodyPr/>
          <a:lstStyle/>
          <a:p>
            <a:fld id="{86CB4B4D-7CA3-9044-876B-883B54F8677D}" type="slidenum">
              <a:rPr lang="en-GB" noProof="0" smtClean="0"/>
              <a:pPr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963165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52BC-A31A-3AFD-FA62-5B081B61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99" dirty="0" err="1"/>
              <a:t>LLMVis</a:t>
            </a:r>
            <a:endParaRPr lang="en-US" sz="2699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1F429-A819-1589-FBA7-B0AB71D7D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Explainable AI </a:t>
            </a:r>
            <a:r>
              <a:rPr lang="en-US" sz="1800" dirty="0"/>
              <a:t>framework powered by </a:t>
            </a:r>
            <a:r>
              <a:rPr lang="en-US" sz="1800" dirty="0">
                <a:solidFill>
                  <a:schemeClr val="accent1"/>
                </a:solidFill>
              </a:rPr>
              <a:t>data visualization </a:t>
            </a:r>
            <a:r>
              <a:rPr lang="en-US" sz="1800" dirty="0"/>
              <a:t>for custom LLM applications</a:t>
            </a:r>
          </a:p>
          <a:p>
            <a:endParaRPr lang="en-US" sz="1800" dirty="0"/>
          </a:p>
          <a:p>
            <a:r>
              <a:rPr lang="en-US" sz="1800" dirty="0"/>
              <a:t>Tells users </a:t>
            </a:r>
            <a:r>
              <a:rPr lang="en-US" sz="1800" dirty="0">
                <a:solidFill>
                  <a:schemeClr val="accent1"/>
                </a:solidFill>
              </a:rPr>
              <a:t>why </a:t>
            </a:r>
            <a:r>
              <a:rPr lang="en-US" sz="1800" dirty="0"/>
              <a:t>they are getting hallucinations, and </a:t>
            </a:r>
            <a:r>
              <a:rPr lang="en-US" sz="1800" dirty="0">
                <a:solidFill>
                  <a:schemeClr val="accent1"/>
                </a:solidFill>
              </a:rPr>
              <a:t>what</a:t>
            </a:r>
            <a:r>
              <a:rPr lang="en-US" sz="1800" dirty="0"/>
              <a:t> they can do to fix this, building a more robust </a:t>
            </a:r>
            <a:r>
              <a:rPr lang="en-US" sz="1800" dirty="0">
                <a:solidFill>
                  <a:schemeClr val="accent1"/>
                </a:solidFill>
              </a:rPr>
              <a:t>mental model</a:t>
            </a:r>
            <a:r>
              <a:rPr lang="en-US" sz="1800" dirty="0"/>
              <a:t> of LLMs in the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0F604-0481-AD77-9049-C690DC1A4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Integrated with </a:t>
            </a:r>
            <a:r>
              <a:rPr lang="en-US" sz="1800" dirty="0">
                <a:solidFill>
                  <a:schemeClr val="accent1"/>
                </a:solidFill>
              </a:rPr>
              <a:t>watsonx.ai </a:t>
            </a:r>
            <a:r>
              <a:rPr lang="en-US" sz="1800" dirty="0"/>
              <a:t>to draw insights from cloud models, using </a:t>
            </a:r>
            <a:r>
              <a:rPr lang="en-US" sz="1800" dirty="0" err="1"/>
              <a:t>watsonx’s</a:t>
            </a:r>
            <a:r>
              <a:rPr lang="en-US" sz="1800" dirty="0"/>
              <a:t> feature-rich API</a:t>
            </a:r>
          </a:p>
          <a:p>
            <a:endParaRPr lang="en-US" sz="1800" dirty="0"/>
          </a:p>
          <a:p>
            <a:r>
              <a:rPr lang="en-US" sz="1800" dirty="0"/>
              <a:t>Developed using the </a:t>
            </a:r>
            <a:r>
              <a:rPr lang="en-US" sz="1800" dirty="0">
                <a:solidFill>
                  <a:schemeClr val="accent1"/>
                </a:solidFill>
              </a:rPr>
              <a:t>Granite 3</a:t>
            </a:r>
            <a:r>
              <a:rPr lang="en-US" sz="1800" dirty="0"/>
              <a:t> model deployed locally with </a:t>
            </a:r>
            <a:r>
              <a:rPr lang="en-US" sz="1800" dirty="0" err="1"/>
              <a:t>Ollama</a:t>
            </a:r>
            <a:r>
              <a:rPr lang="en-US" sz="1800" dirty="0"/>
              <a:t> for testing</a:t>
            </a:r>
          </a:p>
          <a:p>
            <a:endParaRPr lang="en-US" sz="1800" dirty="0"/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5DEE23-0344-5591-F50D-FB7162F0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447" y="3199099"/>
            <a:ext cx="5365165" cy="3183047"/>
          </a:xfrm>
          <a:prstGeom prst="rect">
            <a:avLst/>
          </a:prstGeom>
        </p:spPr>
      </p:pic>
      <p:pic>
        <p:nvPicPr>
          <p:cNvPr id="27" name="Picture 26" descr="A screen shot of a screen&#10;&#10;AI-generated content may be incorrect.">
            <a:extLst>
              <a:ext uri="{FF2B5EF4-FFF2-40B4-BE49-F238E27FC236}">
                <a16:creationId xmlns:a16="http://schemas.microsoft.com/office/drawing/2014/main" id="{7F5271B3-AA99-0C2D-5F6E-E4A4B1EE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853" y="254727"/>
            <a:ext cx="5834759" cy="20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393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E72D-2E58-5FA9-35AF-EA3BF67E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 </a:t>
            </a:r>
            <a:r>
              <a:rPr lang="en-US" dirty="0" err="1"/>
              <a:t>LLMVis</a:t>
            </a:r>
            <a:r>
              <a:rPr lang="en-US" dirty="0"/>
              <a:t> can answer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F3C48B13-D468-45C9-5E8D-1CC3FCDBC286}"/>
              </a:ext>
            </a:extLst>
          </p:cNvPr>
          <p:cNvCxnSpPr/>
          <p:nvPr/>
        </p:nvCxnSpPr>
        <p:spPr bwMode="auto">
          <a:xfrm>
            <a:off x="284126" y="3048050"/>
            <a:ext cx="116205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6A4A6-BFA6-4140-B1ED-1F00BB0D2D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199" dirty="0">
                <a:solidFill>
                  <a:schemeClr val="accent1"/>
                </a:solidFill>
              </a:rPr>
              <a:t>1</a:t>
            </a:r>
          </a:p>
          <a:p>
            <a:endParaRPr lang="en-US" dirty="0"/>
          </a:p>
          <a:p>
            <a:r>
              <a:rPr lang="en-US" dirty="0"/>
              <a:t>Which parts of a prompt are most important? </a:t>
            </a:r>
          </a:p>
          <a:p>
            <a:endParaRPr lang="en-US" dirty="0"/>
          </a:p>
          <a:p>
            <a:r>
              <a:rPr lang="en-US" dirty="0"/>
              <a:t>Which parts can be removed to reduce costs?</a:t>
            </a:r>
          </a:p>
          <a:p>
            <a:endParaRPr lang="en-US" dirty="0"/>
          </a:p>
          <a:p>
            <a:r>
              <a:rPr lang="en-US" dirty="0"/>
              <a:t>Which parts are causing this hallucination?</a:t>
            </a:r>
          </a:p>
        </p:txBody>
      </p:sp>
      <p:cxnSp>
        <p:nvCxnSpPr>
          <p:cNvPr id="11" name="Straight Connector 10" descr="Vertical column divider">
            <a:extLst>
              <a:ext uri="{FF2B5EF4-FFF2-40B4-BE49-F238E27FC236}">
                <a16:creationId xmlns:a16="http://schemas.microsoft.com/office/drawing/2014/main" id="{6B527F30-F60A-AA2B-370A-41F9EF0116AE}"/>
              </a:ext>
            </a:extLst>
          </p:cNvPr>
          <p:cNvCxnSpPr>
            <a:cxnSpLocks/>
          </p:cNvCxnSpPr>
          <p:nvPr/>
        </p:nvCxnSpPr>
        <p:spPr bwMode="auto">
          <a:xfrm>
            <a:off x="3047603" y="3048050"/>
            <a:ext cx="0" cy="293484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EDFC4-C9C9-2112-4D9D-362541F552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199" dirty="0">
                <a:solidFill>
                  <a:schemeClr val="accent1"/>
                </a:solidFill>
              </a:rPr>
              <a:t>2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is the role of temperature in generating responses?</a:t>
            </a:r>
          </a:p>
          <a:p>
            <a:endParaRPr lang="en-US" dirty="0"/>
          </a:p>
          <a:p>
            <a:r>
              <a:rPr lang="en-US" dirty="0"/>
              <a:t>How does the temperature impact hallucinations?</a:t>
            </a:r>
          </a:p>
          <a:p>
            <a:endParaRPr lang="en-US" dirty="0"/>
          </a:p>
          <a:p>
            <a:r>
              <a:rPr lang="en-US" dirty="0"/>
              <a:t>Which temperature is best for my application?</a:t>
            </a:r>
          </a:p>
          <a:p>
            <a:endParaRPr lang="en-US" dirty="0"/>
          </a:p>
        </p:txBody>
      </p:sp>
      <p:cxnSp>
        <p:nvCxnSpPr>
          <p:cNvPr id="12" name="Straight Connector 11" descr="Vertical column divider">
            <a:extLst>
              <a:ext uri="{FF2B5EF4-FFF2-40B4-BE49-F238E27FC236}">
                <a16:creationId xmlns:a16="http://schemas.microsoft.com/office/drawing/2014/main" id="{79B6307B-3FFE-4197-344B-4318A0921143}"/>
              </a:ext>
            </a:extLst>
          </p:cNvPr>
          <p:cNvCxnSpPr>
            <a:cxnSpLocks/>
          </p:cNvCxnSpPr>
          <p:nvPr/>
        </p:nvCxnSpPr>
        <p:spPr bwMode="auto">
          <a:xfrm>
            <a:off x="6093683" y="3049573"/>
            <a:ext cx="0" cy="29449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D3721-3096-C555-ADE3-C6C024CF3F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199" dirty="0">
                <a:solidFill>
                  <a:schemeClr val="accent1"/>
                </a:solidFill>
              </a:rPr>
              <a:t>3</a:t>
            </a:r>
          </a:p>
          <a:p>
            <a:endParaRPr lang="en-US" dirty="0"/>
          </a:p>
          <a:p>
            <a:r>
              <a:rPr lang="en-US" dirty="0"/>
              <a:t>Why did this model give this response? </a:t>
            </a:r>
          </a:p>
          <a:p>
            <a:endParaRPr lang="en-US" dirty="0"/>
          </a:p>
          <a:p>
            <a:r>
              <a:rPr lang="en-US" dirty="0"/>
              <a:t>What other responses might it have given?</a:t>
            </a:r>
          </a:p>
          <a:p>
            <a:endParaRPr lang="en-US" dirty="0"/>
          </a:p>
          <a:p>
            <a:r>
              <a:rPr lang="en-US" dirty="0"/>
              <a:t>How does the response change as I change the parameters?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79653C59-D4EB-061B-BEE9-54F43A1A5BD7}"/>
              </a:ext>
            </a:extLst>
          </p:cNvPr>
          <p:cNvCxnSpPr>
            <a:cxnSpLocks/>
          </p:cNvCxnSpPr>
          <p:nvPr/>
        </p:nvCxnSpPr>
        <p:spPr bwMode="auto">
          <a:xfrm>
            <a:off x="9142810" y="3048050"/>
            <a:ext cx="0" cy="293378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0DC560-FF7F-9500-14CC-65574A232B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199" dirty="0">
                <a:solidFill>
                  <a:schemeClr val="accent1"/>
                </a:solidFill>
              </a:rPr>
              <a:t>4</a:t>
            </a:r>
          </a:p>
          <a:p>
            <a:endParaRPr lang="en-US" dirty="0"/>
          </a:p>
          <a:p>
            <a:r>
              <a:rPr lang="en-US" dirty="0"/>
              <a:t>How do metric results change between models?</a:t>
            </a:r>
          </a:p>
          <a:p>
            <a:endParaRPr lang="en-US" dirty="0"/>
          </a:p>
          <a:p>
            <a:r>
              <a:rPr lang="en-US" dirty="0"/>
              <a:t>How do metric results change between configurations?</a:t>
            </a:r>
          </a:p>
          <a:p>
            <a:endParaRPr lang="en-US" dirty="0"/>
          </a:p>
          <a:p>
            <a:r>
              <a:rPr lang="en-US" dirty="0"/>
              <a:t>Which model and configuration is best for my application?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E2F33609-2C92-880F-C9F2-F22D27E3C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3787" y="6464955"/>
            <a:ext cx="60914" cy="123111"/>
          </a:xfrm>
        </p:spPr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5A9566E-D0AF-0FCE-6EEB-E13C2031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1" y="1899771"/>
            <a:ext cx="2742941" cy="100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 shot of a graph&#10;&#10;AI-generated content may be incorrect.">
            <a:extLst>
              <a:ext uri="{FF2B5EF4-FFF2-40B4-BE49-F238E27FC236}">
                <a16:creationId xmlns:a16="http://schemas.microsoft.com/office/drawing/2014/main" id="{0BB58E8C-FEBE-BD00-1555-24B4566E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094" y="1530184"/>
            <a:ext cx="2857125" cy="1375009"/>
          </a:xfrm>
          <a:prstGeom prst="rect">
            <a:avLst/>
          </a:prstGeom>
        </p:spPr>
      </p:pic>
      <p:pic>
        <p:nvPicPr>
          <p:cNvPr id="14" name="Picture 13" descr="A graph on a black background&#10;&#10;AI-generated content may be incorrect.">
            <a:extLst>
              <a:ext uri="{FF2B5EF4-FFF2-40B4-BE49-F238E27FC236}">
                <a16:creationId xmlns:a16="http://schemas.microsoft.com/office/drawing/2014/main" id="{F78464A5-D4C0-470B-F178-1BDA06E0E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782" y="2187326"/>
            <a:ext cx="2800015" cy="720534"/>
          </a:xfrm>
          <a:prstGeom prst="rect">
            <a:avLst/>
          </a:prstGeom>
        </p:spPr>
      </p:pic>
      <p:pic>
        <p:nvPicPr>
          <p:cNvPr id="15" name="Picture 1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CE57E49-4D2C-706C-E942-F2EC7CFF8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3359" y="1340234"/>
            <a:ext cx="2593087" cy="15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467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14DEA67-E208-B816-9E0B-22F8C3FB99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noProof="0" dirty="0"/>
              <a:t>24/28 eyebrow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5A86E-DBFD-4474-4374-028564DC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841585"/>
            <a:ext cx="2857128" cy="1138280"/>
          </a:xfrm>
        </p:spPr>
        <p:txBody>
          <a:bodyPr/>
          <a:lstStyle/>
          <a:p>
            <a:r>
              <a:rPr lang="en-GB" sz="2999" dirty="0"/>
              <a:t>The value of </a:t>
            </a:r>
            <a:r>
              <a:rPr lang="en-GB" sz="2999" dirty="0" err="1"/>
              <a:t>LLMVis</a:t>
            </a:r>
            <a:endParaRPr lang="en-GB" sz="2999" dirty="0"/>
          </a:p>
        </p:txBody>
      </p:sp>
      <p:cxnSp>
        <p:nvCxnSpPr>
          <p:cNvPr id="11" name="Straight Connector 10" descr="Vertical column divider">
            <a:extLst>
              <a:ext uri="{FF2B5EF4-FFF2-40B4-BE49-F238E27FC236}">
                <a16:creationId xmlns:a16="http://schemas.microsoft.com/office/drawing/2014/main" id="{83550E2C-6953-5DFD-87F6-7DACD2B35C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 bwMode="auto">
          <a:xfrm>
            <a:off x="6106091" y="296250"/>
            <a:ext cx="0" cy="5715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2404-94BB-C260-075D-3ADE0B6CD1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accent1"/>
                </a:solidFill>
              </a:rPr>
              <a:t>1</a:t>
            </a:r>
          </a:p>
          <a:p>
            <a:endParaRPr lang="en-GB" sz="2000" dirty="0"/>
          </a:p>
          <a:p>
            <a:r>
              <a:rPr lang="en-GB" sz="2000" dirty="0"/>
              <a:t>Users can </a:t>
            </a:r>
            <a:r>
              <a:rPr lang="en-GB" sz="2000" dirty="0">
                <a:solidFill>
                  <a:schemeClr val="accent1"/>
                </a:solidFill>
              </a:rPr>
              <a:t>visualize</a:t>
            </a:r>
            <a:r>
              <a:rPr lang="en-GB" sz="2000" dirty="0"/>
              <a:t> the reasons for their responses</a:t>
            </a:r>
          </a:p>
        </p:txBody>
      </p:sp>
      <p:cxnSp>
        <p:nvCxnSpPr>
          <p:cNvPr id="12" name="Straight Connector 11" descr="Vertical column divider">
            <a:extLst>
              <a:ext uri="{FF2B5EF4-FFF2-40B4-BE49-F238E27FC236}">
                <a16:creationId xmlns:a16="http://schemas.microsoft.com/office/drawing/2014/main" id="{8905F127-461B-034E-18DF-4B8C86BFB6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 bwMode="auto">
          <a:xfrm>
            <a:off x="9142810" y="285366"/>
            <a:ext cx="0" cy="5715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8477C-F9B7-38D8-BB0A-C4FB2497A5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2</a:t>
            </a: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/>
              <a:t>Developers can use metrics to </a:t>
            </a:r>
            <a:r>
              <a:rPr lang="en-GB" sz="2000" dirty="0">
                <a:solidFill>
                  <a:schemeClr val="accent1"/>
                </a:solidFill>
              </a:rPr>
              <a:t>analyse</a:t>
            </a:r>
            <a:r>
              <a:rPr lang="en-GB" sz="2000" dirty="0"/>
              <a:t> how prompts and parameters impact results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0F94ABCB-98A1-F62A-244D-02BE4738FC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 bwMode="auto">
          <a:xfrm>
            <a:off x="6095207" y="3048050"/>
            <a:ext cx="581025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174B7-7826-6C1F-BDB7-35B5A3BA85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accent1"/>
                </a:solidFill>
              </a:rPr>
              <a:t>3</a:t>
            </a:r>
          </a:p>
          <a:p>
            <a:endParaRPr lang="en-GB" sz="2000" dirty="0"/>
          </a:p>
          <a:p>
            <a:r>
              <a:rPr lang="en-GB" sz="2000" dirty="0"/>
              <a:t>Accessible to users of </a:t>
            </a:r>
            <a:r>
              <a:rPr lang="en-GB" sz="2000" dirty="0">
                <a:solidFill>
                  <a:schemeClr val="accent1"/>
                </a:solidFill>
              </a:rPr>
              <a:t>all</a:t>
            </a:r>
            <a:r>
              <a:rPr lang="en-GB" sz="2000" dirty="0"/>
              <a:t> skill levels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9AF40F-AAE6-0B84-FDAA-FB0BC0B61F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accent1"/>
                </a:solidFill>
              </a:rPr>
              <a:t>4</a:t>
            </a:r>
          </a:p>
          <a:p>
            <a:endParaRPr lang="en-GB" sz="2000" dirty="0"/>
          </a:p>
          <a:p>
            <a:r>
              <a:rPr lang="en-GB" sz="2000" dirty="0"/>
              <a:t>Integration with </a:t>
            </a:r>
            <a:r>
              <a:rPr lang="en-GB" sz="2000" dirty="0" err="1">
                <a:solidFill>
                  <a:schemeClr val="accent1"/>
                </a:solidFill>
              </a:rPr>
              <a:t>Jupyter</a:t>
            </a:r>
            <a:r>
              <a:rPr lang="en-GB" sz="2000" dirty="0">
                <a:solidFill>
                  <a:schemeClr val="accent1"/>
                </a:solidFill>
              </a:rPr>
              <a:t> Notebook</a:t>
            </a:r>
            <a:r>
              <a:rPr lang="en-GB" sz="2000" dirty="0"/>
              <a:t> opens doors for it to be used as an educational tool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81561E3-3C9C-B240-6626-16BB37AE5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3786" y="6469419"/>
            <a:ext cx="60914" cy="123111"/>
          </a:xfrm>
        </p:spPr>
        <p:txBody>
          <a:bodyPr/>
          <a:lstStyle/>
          <a:p>
            <a:fld id="{86CB4B4D-7CA3-9044-876B-883B54F8677D}" type="slidenum">
              <a:rPr lang="en-GB" noProof="0" smtClean="0"/>
              <a:pPr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68077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E181-9AFC-256B-8C97-A365EE6D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IBM on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A8737-6D45-D554-F79A-E3FAAAA2D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SkillsBuild</a:t>
            </a:r>
            <a:r>
              <a:rPr lang="en-US" sz="2400" dirty="0"/>
              <a:t> provided information about Generative AI and designing software for users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160C3-1D01-1587-E745-933B3E8B03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11C6A-56F6-881A-231E-8E2EB843DF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Mentorship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insights</a:t>
            </a:r>
            <a:r>
              <a:rPr lang="en-US" sz="2400" dirty="0"/>
              <a:t> from skilled professionals helped to guide the direction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6492-E58D-AAB3-A023-94EE4A213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3786" y="6469419"/>
            <a:ext cx="60914" cy="12311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2AA346F2-C252-3308-543E-C0D57400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56" y="2675372"/>
            <a:ext cx="1781258" cy="1781258"/>
          </a:xfrm>
          <a:prstGeom prst="rect">
            <a:avLst/>
          </a:prstGeom>
        </p:spPr>
      </p:pic>
      <p:pic>
        <p:nvPicPr>
          <p:cNvPr id="10" name="Picture 9" descr="A white circle with red ribbon&#10;&#10;AI-generated content may be incorrect.">
            <a:extLst>
              <a:ext uri="{FF2B5EF4-FFF2-40B4-BE49-F238E27FC236}">
                <a16:creationId xmlns:a16="http://schemas.microsoft.com/office/drawing/2014/main" id="{A40595AD-6EAF-6821-BDB6-A804AA98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34" y="4676604"/>
            <a:ext cx="1329270" cy="13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5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F920-A13E-25D1-8576-5A2B9C77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/>
              <a:t>Special Thanks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826F4-CD0F-E65E-58E7-E87E74B742B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82456" y="1333772"/>
            <a:ext cx="2853953" cy="1238089"/>
          </a:xfrm>
        </p:spPr>
        <p:txBody>
          <a:bodyPr/>
          <a:lstStyle/>
          <a:p>
            <a:r>
              <a:rPr lang="en-GB" dirty="0"/>
              <a:t>A. Student</a:t>
            </a:r>
          </a:p>
          <a:p>
            <a:r>
              <a:rPr lang="en-GB" dirty="0"/>
              <a:t>Student / Developer</a:t>
            </a:r>
          </a:p>
          <a:p>
            <a:r>
              <a:rPr lang="en-GB" dirty="0"/>
              <a:t>My university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C8ECBD-A9B3-1D10-AB79-BA5FEFB66C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IBM mentor</a:t>
            </a:r>
          </a:p>
          <a:p>
            <a:r>
              <a:rPr lang="en-GB" dirty="0"/>
              <a:t>Package Consultant</a:t>
            </a:r>
          </a:p>
          <a:p>
            <a:r>
              <a:rPr lang="en-GB" dirty="0"/>
              <a:t>IBM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04E320-7F13-6F6F-BD88-E767B781FB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IBM mentor</a:t>
            </a:r>
          </a:p>
          <a:p>
            <a:r>
              <a:rPr lang="en-GB" dirty="0"/>
              <a:t>Master Inventor</a:t>
            </a:r>
          </a:p>
          <a:p>
            <a:r>
              <a:rPr lang="en-GB" dirty="0"/>
              <a:t>IBM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E4F1D2-F3AE-BAB3-E974-7688CCC84E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IBM mentor</a:t>
            </a:r>
          </a:p>
          <a:p>
            <a:r>
              <a:rPr lang="en-GB" dirty="0"/>
              <a:t>Lead AI Advocate</a:t>
            </a:r>
          </a:p>
          <a:p>
            <a:r>
              <a:rPr lang="en-GB" dirty="0"/>
              <a:t>IBM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7054169-9F6C-AB75-C2D3-F9270ECF3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3786" y="6469419"/>
            <a:ext cx="60914" cy="12311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E8D5969-CE12-D173-C797-254E0A5969E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56434F-1571-5C3E-DA96-67CF55C7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5" y="1333773"/>
            <a:ext cx="1662128" cy="1263485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5FADB6D-8C45-E203-8D7A-17A73A823F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62F1DC-C132-2914-7D27-20D6D08A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6" y="3035350"/>
            <a:ext cx="1236502" cy="1263486"/>
          </a:xfrm>
          <a:prstGeom prst="rect">
            <a:avLst/>
          </a:prstGeom>
        </p:spPr>
      </p:pic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1C5D733-78A3-4AE1-BF3E-7D2F5CDDF8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79538D0-27CE-5701-10D8-B5D1D620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5" y="4749628"/>
            <a:ext cx="1236502" cy="1263486"/>
          </a:xfrm>
          <a:prstGeom prst="rect">
            <a:avLst/>
          </a:prstGeom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A58CB5C-9612-0215-FE9B-7B117DF5806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845877-CC82-0F30-4555-BF0366F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44" y="1333773"/>
            <a:ext cx="1236502" cy="1263486"/>
          </a:xfrm>
          <a:prstGeom prst="rect">
            <a:avLst/>
          </a:prstGeom>
        </p:spPr>
      </p:pic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43958D9E-0688-9537-A9D0-35FF3E9737D4}"/>
              </a:ext>
            </a:extLst>
          </p:cNvPr>
          <p:cNvSpPr txBox="1">
            <a:spLocks/>
          </p:cNvSpPr>
          <p:nvPr/>
        </p:nvSpPr>
        <p:spPr>
          <a:xfrm>
            <a:off x="7884086" y="3641697"/>
            <a:ext cx="2853953" cy="1238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256032" marR="0" indent="-256032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512064" marR="0" indent="-256032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768096" marR="0" indent="-256032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GB" sz="1400" kern="0" dirty="0"/>
              <a:t>Prof Moriarty</a:t>
            </a:r>
          </a:p>
          <a:p>
            <a:r>
              <a:rPr lang="en-GB" sz="1400" kern="0" dirty="0"/>
              <a:t>My University</a:t>
            </a:r>
          </a:p>
          <a:p>
            <a:endParaRPr lang="en-GB" sz="1400" kern="0" dirty="0"/>
          </a:p>
          <a:p>
            <a:endParaRPr lang="en-GB" sz="1400" kern="0" dirty="0"/>
          </a:p>
          <a:p>
            <a:endParaRPr lang="en-GB" sz="1400" kern="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9B9624A-B896-6292-E9A0-9A647A19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34" y="3641698"/>
            <a:ext cx="1236502" cy="126348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F3B23FB-AD3A-E544-9A73-2A08B985E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44" y="3616300"/>
            <a:ext cx="1341330" cy="12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4250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1852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9E6DCF-6C07-F2F5-5AE2-DBC5B9B9A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6CEFF9-7FAD-B72A-37C0-8DECBCEDA14D}"/>
              </a:ext>
            </a:extLst>
          </p:cNvPr>
          <p:cNvSpPr/>
          <p:nvPr/>
        </p:nvSpPr>
        <p:spPr>
          <a:xfrm>
            <a:off x="148388" y="95179"/>
            <a:ext cx="11895223" cy="6667642"/>
          </a:xfrm>
          <a:prstGeom prst="roundRect">
            <a:avLst/>
          </a:prstGeom>
          <a:solidFill>
            <a:srgbClr val="002060">
              <a:alpha val="25000"/>
            </a:srgbClr>
          </a:solidFill>
          <a:scene3d>
            <a:camera prst="orthographicFront"/>
            <a:lightRig rig="threePt" dir="t"/>
          </a:scene3d>
          <a:sp3d>
            <a:bevelT w="57150"/>
            <a:bevelB w="317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EDA6A2-8EF1-4213-8408-494513A10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" r="5814" b="1"/>
          <a:stretch/>
        </p:blipFill>
        <p:spPr>
          <a:xfrm>
            <a:off x="10515512" y="6129780"/>
            <a:ext cx="1602293" cy="62620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7845F5-77CB-9154-5BB6-8D6E1235AA8D}"/>
              </a:ext>
            </a:extLst>
          </p:cNvPr>
          <p:cNvSpPr txBox="1">
            <a:spLocks/>
          </p:cNvSpPr>
          <p:nvPr/>
        </p:nvSpPr>
        <p:spPr>
          <a:xfrm>
            <a:off x="-268705" y="95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2"/>
                </a:solidFill>
              </a:rPr>
              <a:t>Start with an Achievement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97BB-45FA-1257-2B2A-4C3A7DC613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bg2"/>
                </a:solidFill>
              </a:rPr>
              <a:t>1. Get your certificate of achievement for engaging on an AI project</a:t>
            </a:r>
          </a:p>
          <a:p>
            <a:pPr lvl="1" algn="l"/>
            <a:r>
              <a:rPr lang="en-GB" dirty="0">
                <a:solidFill>
                  <a:schemeClr val="bg2"/>
                </a:solidFill>
              </a:rPr>
              <a:t>Can each team member register with an </a:t>
            </a:r>
            <a:r>
              <a:rPr lang="en-GB" b="1" dirty="0">
                <a:solidFill>
                  <a:srgbClr val="FFFF00"/>
                </a:solidFill>
              </a:rPr>
              <a:t>academic email address </a:t>
            </a:r>
            <a:r>
              <a:rPr lang="en-GB" dirty="0">
                <a:solidFill>
                  <a:schemeClr val="bg2"/>
                </a:solidFill>
              </a:rPr>
              <a:t>here  - </a:t>
            </a:r>
            <a:r>
              <a:rPr lang="en-GB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https://bit.ly/IBMAcademicInnovation</a:t>
            </a:r>
            <a:r>
              <a:rPr lang="en-GB" dirty="0">
                <a:solidFill>
                  <a:srgbClr val="FFFF00"/>
                </a:solidFill>
              </a:rPr>
              <a:t> </a:t>
            </a:r>
            <a:r>
              <a:rPr lang="en-GB" dirty="0">
                <a:solidFill>
                  <a:schemeClr val="bg2"/>
                </a:solidFill>
              </a:rPr>
              <a:t>and simply </a:t>
            </a:r>
            <a:r>
              <a:rPr lang="en-GB" dirty="0">
                <a:solidFill>
                  <a:schemeClr val="bg1"/>
                </a:solidFill>
              </a:rPr>
              <a:t>Mark complete</a:t>
            </a:r>
          </a:p>
          <a:p>
            <a:pPr lvl="1" algn="l"/>
            <a:r>
              <a:rPr lang="en-GB" dirty="0">
                <a:solidFill>
                  <a:schemeClr val="bg2"/>
                </a:solidFill>
              </a:rPr>
              <a:t>Look under </a:t>
            </a:r>
            <a:r>
              <a:rPr lang="en-GB" dirty="0">
                <a:solidFill>
                  <a:schemeClr val="bg1"/>
                </a:solidFill>
              </a:rPr>
              <a:t>Actions </a:t>
            </a:r>
            <a:r>
              <a:rPr lang="en-GB" dirty="0">
                <a:solidFill>
                  <a:schemeClr val="bg2"/>
                </a:solidFill>
              </a:rPr>
              <a:t>to get your certificate</a:t>
            </a:r>
          </a:p>
          <a:p>
            <a:pPr lvl="1"/>
            <a:endParaRPr lang="en-GB" dirty="0">
              <a:solidFill>
                <a:srgbClr val="000000"/>
              </a:solidFill>
              <a:latin typeface="Raavi" panose="020B0502040204020203" pitchFamily="34" charset="0"/>
            </a:endParaRP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1801A-EBD8-C3C8-291B-2E63AA937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086" y="3594817"/>
            <a:ext cx="5807466" cy="32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0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ECCA07-4580-86DF-7A47-FBEE4D2B8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D09AA3-5925-C0F2-64FD-362B981D4E33}"/>
              </a:ext>
            </a:extLst>
          </p:cNvPr>
          <p:cNvSpPr/>
          <p:nvPr/>
        </p:nvSpPr>
        <p:spPr>
          <a:xfrm>
            <a:off x="148388" y="95179"/>
            <a:ext cx="11895223" cy="6667642"/>
          </a:xfrm>
          <a:prstGeom prst="roundRect">
            <a:avLst/>
          </a:prstGeom>
          <a:solidFill>
            <a:srgbClr val="002060">
              <a:alpha val="25000"/>
            </a:srgbClr>
          </a:solidFill>
          <a:scene3d>
            <a:camera prst="orthographicFront"/>
            <a:lightRig rig="threePt" dir="t"/>
          </a:scene3d>
          <a:sp3d>
            <a:bevelT w="57150"/>
            <a:bevelB w="317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486E5D-335B-7A5A-C124-A33E76DB9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" r="5814" b="1"/>
          <a:stretch/>
        </p:blipFill>
        <p:spPr>
          <a:xfrm>
            <a:off x="10515512" y="6129780"/>
            <a:ext cx="1602293" cy="62620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60A6B-D2D3-B737-DEC8-5EE250C2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2" y="2100135"/>
            <a:ext cx="7903029" cy="409786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2793611-431A-FC87-26FB-EEA44180F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087" y="469237"/>
            <a:ext cx="11307753" cy="498679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2. Tools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Find, request / download the following tools from IBM Skills Build</a:t>
            </a:r>
            <a:r>
              <a:rPr lang="en-US" dirty="0"/>
              <a:t>:</a:t>
            </a:r>
          </a:p>
          <a:p>
            <a:pPr algn="l"/>
            <a:r>
              <a:rPr lang="en-GB" sz="2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https://skillsbuild.org/college-students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6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C5333-6FA2-2D53-2895-73B3B84D4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F2E3BE-92AF-6817-C787-5BDD7924C570}"/>
              </a:ext>
            </a:extLst>
          </p:cNvPr>
          <p:cNvSpPr/>
          <p:nvPr/>
        </p:nvSpPr>
        <p:spPr>
          <a:xfrm>
            <a:off x="148388" y="95179"/>
            <a:ext cx="11895223" cy="6667642"/>
          </a:xfrm>
          <a:prstGeom prst="roundRect">
            <a:avLst/>
          </a:prstGeom>
          <a:solidFill>
            <a:srgbClr val="002060">
              <a:alpha val="25000"/>
            </a:srgbClr>
          </a:solidFill>
          <a:scene3d>
            <a:camera prst="orthographicFront"/>
            <a:lightRig rig="threePt" dir="t"/>
          </a:scene3d>
          <a:sp3d>
            <a:bevelT w="57150"/>
            <a:bevelB w="317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17BD0027-E4EF-EF2F-04CD-4EF5E0F23F8D}"/>
              </a:ext>
            </a:extLst>
          </p:cNvPr>
          <p:cNvSpPr txBox="1"/>
          <p:nvPr/>
        </p:nvSpPr>
        <p:spPr>
          <a:xfrm>
            <a:off x="774032" y="385011"/>
            <a:ext cx="11417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chemeClr val="bg1"/>
                </a:solidFill>
              </a:rPr>
              <a:t>3. A.I Project Pathway Introduction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chemeClr val="bg1"/>
                </a:solidFill>
              </a:rPr>
              <a:t> Register for Skills Build -  Register/S</a:t>
            </a:r>
            <a:r>
              <a:rPr lang="en-GB" sz="2200" b="1" dirty="0">
                <a:solidFill>
                  <a:schemeClr val="bg1"/>
                </a:solidFill>
              </a:rPr>
              <a:t>ign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b="1" dirty="0">
                <a:solidFill>
                  <a:schemeClr val="bg1"/>
                </a:solidFill>
              </a:rPr>
              <a:t>up</a:t>
            </a:r>
            <a:r>
              <a:rPr lang="en-GB" sz="2200" dirty="0">
                <a:solidFill>
                  <a:schemeClr val="bg1"/>
                </a:solidFill>
              </a:rPr>
              <a:t> &amp; log in with </a:t>
            </a:r>
            <a:r>
              <a:rPr lang="en-GB" sz="2200" dirty="0">
                <a:solidFill>
                  <a:srgbClr val="FFFF00"/>
                </a:solidFill>
              </a:rPr>
              <a:t>Gmail/Google id when using the links below</a:t>
            </a:r>
          </a:p>
          <a:p>
            <a:endParaRPr lang="en-GB" sz="2200" dirty="0">
              <a:solidFill>
                <a:srgbClr val="FFFF00"/>
              </a:solidFill>
            </a:endParaRPr>
          </a:p>
          <a:p>
            <a:r>
              <a:rPr lang="en-GB" sz="2200" b="1" dirty="0">
                <a:solidFill>
                  <a:schemeClr val="bg1"/>
                </a:solidFill>
              </a:rPr>
              <a:t>Getting Started with AI </a:t>
            </a:r>
            <a:r>
              <a:rPr lang="en-GB" sz="2200" dirty="0">
                <a:solidFill>
                  <a:schemeClr val="bg1"/>
                </a:solidFill>
              </a:rPr>
              <a:t>– please complete</a:t>
            </a:r>
          </a:p>
          <a:p>
            <a:r>
              <a:rPr lang="en-GB" sz="2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https://ibm.biz/StartwithAI</a:t>
            </a:r>
            <a:endParaRPr lang="en-GB" sz="2200" dirty="0">
              <a:solidFill>
                <a:srgbClr val="FFFF00"/>
              </a:solidFill>
            </a:endParaRPr>
          </a:p>
          <a:p>
            <a:endParaRPr lang="en-GB" sz="2200" dirty="0">
              <a:solidFill>
                <a:srgbClr val="FFFF00"/>
              </a:solidFill>
            </a:endParaRPr>
          </a:p>
          <a:p>
            <a:r>
              <a:rPr lang="en-GB" sz="2200" b="1" dirty="0">
                <a:solidFill>
                  <a:schemeClr val="bg1"/>
                </a:solidFill>
              </a:rPr>
              <a:t>IBM Granite for Software Development –please complete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https://ibm.biz/GraniteSoftwareDev</a:t>
            </a:r>
            <a:endParaRPr lang="en-GB" sz="2200" dirty="0">
              <a:solidFill>
                <a:srgbClr val="FFFF00"/>
              </a:solidFill>
            </a:endParaRPr>
          </a:p>
          <a:p>
            <a:endParaRPr lang="en-GB" sz="2200" dirty="0">
              <a:solidFill>
                <a:srgbClr val="FFFF00"/>
              </a:solidFill>
            </a:endParaRPr>
          </a:p>
          <a:p>
            <a:r>
              <a:rPr lang="en-GB" sz="2200" b="1" dirty="0">
                <a:solidFill>
                  <a:schemeClr val="bg1"/>
                </a:solidFill>
              </a:rPr>
              <a:t>Choose  2  further AI courses from the link below and complete 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https://ibm.biz/UCLAICourses</a:t>
            </a:r>
            <a:endParaRPr lang="en-GB" sz="2200" dirty="0">
              <a:solidFill>
                <a:srgbClr val="FFFF00"/>
              </a:solidFill>
            </a:endParaRPr>
          </a:p>
          <a:p>
            <a:endParaRPr lang="en-GB" sz="2200" dirty="0">
              <a:solidFill>
                <a:srgbClr val="FFFF00"/>
              </a:solidFill>
            </a:endParaRPr>
          </a:p>
        </p:txBody>
      </p:sp>
      <p:pic>
        <p:nvPicPr>
          <p:cNvPr id="8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FEE0CB-0A0B-5331-1891-9CF75D98D6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07" r="5814" b="1"/>
          <a:stretch/>
        </p:blipFill>
        <p:spPr>
          <a:xfrm>
            <a:off x="10515512" y="6129780"/>
            <a:ext cx="1602293" cy="626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474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C525B-72D9-EFB4-57BF-80979168D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E879B0-66B9-3B33-FD19-7E58D9F7EACE}"/>
              </a:ext>
            </a:extLst>
          </p:cNvPr>
          <p:cNvSpPr/>
          <p:nvPr/>
        </p:nvSpPr>
        <p:spPr>
          <a:xfrm>
            <a:off x="148388" y="95179"/>
            <a:ext cx="11895223" cy="6667642"/>
          </a:xfrm>
          <a:prstGeom prst="roundRect">
            <a:avLst/>
          </a:prstGeom>
          <a:solidFill>
            <a:srgbClr val="002060">
              <a:alpha val="25000"/>
            </a:srgbClr>
          </a:solidFill>
          <a:scene3d>
            <a:camera prst="orthographicFront"/>
            <a:lightRig rig="threePt" dir="t"/>
          </a:scene3d>
          <a:sp3d>
            <a:bevelT w="57150"/>
            <a:bevelB w="317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7C226F8F-24C3-C143-F5BF-8B000341FD7F}"/>
              </a:ext>
            </a:extLst>
          </p:cNvPr>
          <p:cNvSpPr txBox="1"/>
          <p:nvPr/>
        </p:nvSpPr>
        <p:spPr>
          <a:xfrm>
            <a:off x="774032" y="385011"/>
            <a:ext cx="114179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chemeClr val="bg1"/>
                </a:solidFill>
              </a:rPr>
              <a:t>4. Collaboration  Pathway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chemeClr val="bg1"/>
                </a:solidFill>
              </a:rPr>
              <a:t> Register/ log in with </a:t>
            </a:r>
            <a:r>
              <a:rPr lang="en-GB" sz="2200" dirty="0">
                <a:solidFill>
                  <a:srgbClr val="FFFF00"/>
                </a:solidFill>
              </a:rPr>
              <a:t>Gmail/Google id when using the links below</a:t>
            </a:r>
          </a:p>
          <a:p>
            <a:endParaRPr lang="en-GB" sz="2200" dirty="0">
              <a:solidFill>
                <a:srgbClr val="FFFF00"/>
              </a:solidFill>
            </a:endParaRPr>
          </a:p>
          <a:p>
            <a:r>
              <a:rPr lang="en-GB" sz="2200" b="1" dirty="0">
                <a:solidFill>
                  <a:schemeClr val="bg1"/>
                </a:solidFill>
              </a:rPr>
              <a:t>IBM Design Thinking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https://ibm.biz/IBMDesignThinkers</a:t>
            </a:r>
            <a:endParaRPr lang="en-GB" sz="2200" dirty="0">
              <a:solidFill>
                <a:srgbClr val="FFFF00"/>
              </a:solidFill>
            </a:endParaRPr>
          </a:p>
          <a:p>
            <a:endParaRPr lang="en-GB" sz="2200" dirty="0">
              <a:solidFill>
                <a:srgbClr val="FFFF00"/>
              </a:solidFill>
            </a:endParaRPr>
          </a:p>
          <a:p>
            <a:r>
              <a:rPr lang="en-GB" sz="2200" b="1" dirty="0">
                <a:solidFill>
                  <a:schemeClr val="bg1"/>
                </a:solidFill>
              </a:rPr>
              <a:t>IBM Agile Explorer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https://ibm.biz/AGILEExp</a:t>
            </a:r>
            <a:endParaRPr lang="en-GB" sz="2200" dirty="0">
              <a:solidFill>
                <a:srgbClr val="FFFF00"/>
              </a:solidFill>
            </a:endParaRPr>
          </a:p>
          <a:p>
            <a:endParaRPr lang="en-GB" sz="2200" dirty="0">
              <a:solidFill>
                <a:srgbClr val="FFFF00"/>
              </a:solidFill>
            </a:endParaRPr>
          </a:p>
          <a:p>
            <a:r>
              <a:rPr lang="en-GB" sz="2200" b="1" dirty="0">
                <a:solidFill>
                  <a:schemeClr val="bg1"/>
                </a:solidFill>
              </a:rPr>
              <a:t>Choose  any 2  courses/Labs from the link below to complete 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https://ibm.biz/SBCourses</a:t>
            </a:r>
            <a:endParaRPr lang="en-GB" sz="2200" dirty="0">
              <a:solidFill>
                <a:srgbClr val="FFFF00"/>
              </a:solidFill>
            </a:endParaRPr>
          </a:p>
          <a:p>
            <a:endParaRPr lang="en-GB" sz="2200" dirty="0">
              <a:solidFill>
                <a:srgbClr val="FFFF00"/>
              </a:solidFill>
            </a:endParaRPr>
          </a:p>
        </p:txBody>
      </p:sp>
      <p:pic>
        <p:nvPicPr>
          <p:cNvPr id="8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10A926-4681-5DE3-76D1-7EAC9D15F2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07" r="5814" b="1"/>
          <a:stretch/>
        </p:blipFill>
        <p:spPr>
          <a:xfrm>
            <a:off x="10515512" y="6129780"/>
            <a:ext cx="1602293" cy="626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03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8871C9-EDA7-4380-0638-118337131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3E2C16-BDB9-444D-3A79-FB02471AD075}"/>
              </a:ext>
            </a:extLst>
          </p:cNvPr>
          <p:cNvSpPr/>
          <p:nvPr/>
        </p:nvSpPr>
        <p:spPr>
          <a:xfrm>
            <a:off x="148388" y="95179"/>
            <a:ext cx="11895223" cy="6667642"/>
          </a:xfrm>
          <a:prstGeom prst="roundRect">
            <a:avLst/>
          </a:prstGeom>
          <a:solidFill>
            <a:srgbClr val="002060">
              <a:alpha val="25000"/>
            </a:srgbClr>
          </a:solidFill>
          <a:scene3d>
            <a:camera prst="orthographicFront"/>
            <a:lightRig rig="threePt" dir="t"/>
          </a:scene3d>
          <a:sp3d>
            <a:bevelT w="57150"/>
            <a:bevelB w="317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9FDBBC8E-93CF-0C4D-875F-6E02E1A8B2AB}"/>
              </a:ext>
            </a:extLst>
          </p:cNvPr>
          <p:cNvSpPr txBox="1"/>
          <p:nvPr/>
        </p:nvSpPr>
        <p:spPr>
          <a:xfrm>
            <a:off x="774032" y="385011"/>
            <a:ext cx="114179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chemeClr val="bg1"/>
                </a:solidFill>
              </a:rPr>
              <a:t>5.  Communications – Video – 5mins max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rgbClr val="FFFF00"/>
                </a:solidFill>
              </a:rPr>
              <a:t>Every 2 weeks please create:</a:t>
            </a:r>
          </a:p>
          <a:p>
            <a:endParaRPr lang="en-GB" sz="2200" dirty="0">
              <a:solidFill>
                <a:srgbClr val="FFFF00"/>
              </a:solidFill>
            </a:endParaRPr>
          </a:p>
          <a:p>
            <a:r>
              <a:rPr lang="en-GB" sz="2200" dirty="0">
                <a:solidFill>
                  <a:srgbClr val="FFFF00"/>
                </a:solidFill>
              </a:rPr>
              <a:t>Video – which in the first 2 weeks will show</a:t>
            </a:r>
          </a:p>
          <a:p>
            <a:pPr marL="342900" indent="-342900">
              <a:buFontTx/>
              <a:buChar char="-"/>
            </a:pPr>
            <a:r>
              <a:rPr lang="en-GB" sz="2200" dirty="0">
                <a:solidFill>
                  <a:schemeClr val="bg1"/>
                </a:solidFill>
              </a:rPr>
              <a:t>Which IBM Skills Build courses you are completing</a:t>
            </a:r>
          </a:p>
          <a:p>
            <a:endParaRPr lang="en-GB" sz="2200" dirty="0">
              <a:solidFill>
                <a:srgbClr val="FFFF00"/>
              </a:solidFill>
            </a:endParaRPr>
          </a:p>
          <a:p>
            <a:r>
              <a:rPr lang="en-GB" sz="2200" dirty="0">
                <a:solidFill>
                  <a:srgbClr val="FFFF00"/>
                </a:solidFill>
              </a:rPr>
              <a:t>Video – beyond 2 weeks:</a:t>
            </a:r>
          </a:p>
          <a:p>
            <a:pPr marL="342900" indent="-342900">
              <a:buFontTx/>
              <a:buChar char="-"/>
            </a:pPr>
            <a:r>
              <a:rPr lang="en-GB" sz="2200" dirty="0">
                <a:solidFill>
                  <a:srgbClr val="FFFF00"/>
                </a:solidFill>
              </a:rPr>
              <a:t>How your project is developing  - be sure to outline what your project is and focus on:</a:t>
            </a:r>
          </a:p>
          <a:p>
            <a:pPr marL="800100" lvl="1" indent="-342900">
              <a:buFontTx/>
              <a:buChar char="-"/>
            </a:pPr>
            <a:r>
              <a:rPr lang="en-GB" sz="2200" dirty="0">
                <a:solidFill>
                  <a:schemeClr val="bg1"/>
                </a:solidFill>
              </a:rPr>
              <a:t>What you did last week</a:t>
            </a:r>
          </a:p>
          <a:p>
            <a:pPr marL="800100" lvl="1" indent="-342900">
              <a:buFontTx/>
              <a:buChar char="-"/>
            </a:pPr>
            <a:r>
              <a:rPr lang="en-GB" sz="2200" dirty="0">
                <a:solidFill>
                  <a:schemeClr val="bg1"/>
                </a:solidFill>
              </a:rPr>
              <a:t>What you are doing this week</a:t>
            </a:r>
          </a:p>
          <a:p>
            <a:pPr marL="800100" lvl="1" indent="-342900">
              <a:buFontTx/>
              <a:buChar char="-"/>
            </a:pPr>
            <a:r>
              <a:rPr lang="en-GB" sz="2200" dirty="0">
                <a:solidFill>
                  <a:schemeClr val="bg1"/>
                </a:solidFill>
              </a:rPr>
              <a:t>What you plan to do next week</a:t>
            </a:r>
          </a:p>
          <a:p>
            <a:pPr marL="800100" lvl="1" indent="-342900">
              <a:buFontTx/>
              <a:buChar char="-"/>
            </a:pPr>
            <a:r>
              <a:rPr lang="en-GB" sz="2200" dirty="0">
                <a:solidFill>
                  <a:schemeClr val="bg1"/>
                </a:solidFill>
              </a:rPr>
              <a:t>How IBM Skills Build is supporting your work</a:t>
            </a:r>
          </a:p>
          <a:p>
            <a:pPr marL="800100" lvl="1" indent="-342900">
              <a:buFontTx/>
              <a:buChar char="-"/>
            </a:pPr>
            <a:r>
              <a:rPr lang="en-GB" sz="2200" dirty="0">
                <a:solidFill>
                  <a:schemeClr val="bg1"/>
                </a:solidFill>
              </a:rPr>
              <a:t>How you are using IBM Design Thinking and Agile</a:t>
            </a:r>
          </a:p>
          <a:p>
            <a:pPr marL="800100" lvl="1" indent="-342900">
              <a:buFontTx/>
              <a:buChar char="-"/>
            </a:pPr>
            <a:r>
              <a:rPr lang="en-GB" sz="2200" dirty="0">
                <a:solidFill>
                  <a:schemeClr val="bg1"/>
                </a:solidFill>
              </a:rPr>
              <a:t>Demo of your project so far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rgbClr val="FFFF00"/>
                </a:solidFill>
              </a:rPr>
              <a:t>Blog post </a:t>
            </a:r>
            <a:r>
              <a:rPr lang="en-GB" sz="2200" dirty="0">
                <a:solidFill>
                  <a:schemeClr val="bg1"/>
                </a:solidFill>
              </a:rPr>
              <a:t>on your progress – showing any IBM Skills Build certificates you have achieved</a:t>
            </a:r>
          </a:p>
          <a:p>
            <a:pPr marL="800100" lvl="1" indent="-342900">
              <a:buFontTx/>
              <a:buChar char="-"/>
            </a:pPr>
            <a:endParaRPr lang="en-GB" sz="2200" dirty="0">
              <a:solidFill>
                <a:srgbClr val="FFFF00"/>
              </a:solidFill>
            </a:endParaRPr>
          </a:p>
        </p:txBody>
      </p:sp>
      <p:pic>
        <p:nvPicPr>
          <p:cNvPr id="8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79746C08-53C0-F1CB-FDAD-5CEB33245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" r="5814" b="1"/>
          <a:stretch/>
        </p:blipFill>
        <p:spPr>
          <a:xfrm>
            <a:off x="10515512" y="6129780"/>
            <a:ext cx="1602293" cy="626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635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CD250-C5D9-AE99-F473-39E0EB097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2B6088-7E16-AAF2-5CFD-0F48DF363C94}"/>
              </a:ext>
            </a:extLst>
          </p:cNvPr>
          <p:cNvSpPr/>
          <p:nvPr/>
        </p:nvSpPr>
        <p:spPr>
          <a:xfrm>
            <a:off x="148388" y="95179"/>
            <a:ext cx="11895223" cy="6667642"/>
          </a:xfrm>
          <a:prstGeom prst="roundRect">
            <a:avLst/>
          </a:prstGeom>
          <a:solidFill>
            <a:srgbClr val="002060">
              <a:alpha val="25000"/>
            </a:srgbClr>
          </a:solidFill>
          <a:scene3d>
            <a:camera prst="orthographicFront"/>
            <a:lightRig rig="threePt" dir="t"/>
          </a:scene3d>
          <a:sp3d>
            <a:bevelT w="57150"/>
            <a:bevelB w="317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86D872DB-19E4-0C3D-32D8-D54BA629055B}"/>
              </a:ext>
            </a:extLst>
          </p:cNvPr>
          <p:cNvSpPr txBox="1"/>
          <p:nvPr/>
        </p:nvSpPr>
        <p:spPr>
          <a:xfrm>
            <a:off x="774032" y="385011"/>
            <a:ext cx="11417968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chemeClr val="bg1"/>
                </a:solidFill>
              </a:rPr>
              <a:t>6.  Communications - Management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rgbClr val="FFFF00"/>
                </a:solidFill>
              </a:rPr>
              <a:t>Create Trello / Jira board to manage your project  </a:t>
            </a:r>
            <a:r>
              <a:rPr lang="en-GB" sz="2200" dirty="0">
                <a:solidFill>
                  <a:schemeClr val="bg1"/>
                </a:solidFill>
              </a:rPr>
              <a:t>- invite your project stakeholder to it</a:t>
            </a:r>
          </a:p>
          <a:p>
            <a:endParaRPr lang="en-GB" sz="2200" dirty="0">
              <a:solidFill>
                <a:srgbClr val="FFFF00"/>
              </a:solidFill>
            </a:endParaRPr>
          </a:p>
          <a:p>
            <a:pPr algn="l" fontAlgn="base"/>
            <a:r>
              <a:rPr lang="en-GB" sz="2000" dirty="0">
                <a:solidFill>
                  <a:schemeClr val="bg1"/>
                </a:solidFill>
              </a:rPr>
              <a:t>An example board:</a:t>
            </a:r>
            <a:r>
              <a:rPr lang="en-GB" sz="2000" b="0" i="0" dirty="0">
                <a:solidFill>
                  <a:schemeClr val="bg1"/>
                </a:solidFill>
                <a:effectLst/>
              </a:rPr>
              <a:t> </a:t>
            </a:r>
            <a:r>
              <a:rPr lang="en-GB" sz="2000" b="0" i="0" u="sng" dirty="0">
                <a:solidFill>
                  <a:srgbClr val="FFFF00"/>
                </a:solidFill>
                <a:effectLst/>
              </a:rPr>
              <a:t>https://trello.com/b/LGHXvZNL/kanban-template</a:t>
            </a:r>
          </a:p>
          <a:p>
            <a:pPr algn="l" fontAlgn="base"/>
            <a:endParaRPr lang="en-GB" sz="2000" u="sng" dirty="0">
              <a:solidFill>
                <a:srgbClr val="FFFF00"/>
              </a:solidFill>
            </a:endParaRPr>
          </a:p>
          <a:p>
            <a:pPr fontAlgn="base"/>
            <a:r>
              <a:rPr lang="en-GB" sz="2200" b="1" dirty="0">
                <a:solidFill>
                  <a:schemeClr val="bg1"/>
                </a:solidFill>
              </a:rPr>
              <a:t>7. Communications – Email</a:t>
            </a:r>
          </a:p>
          <a:p>
            <a:pPr fontAlgn="base"/>
            <a:endParaRPr lang="en-GB" sz="2200" b="1" dirty="0">
              <a:solidFill>
                <a:schemeClr val="bg1"/>
              </a:solidFill>
            </a:endParaRPr>
          </a:p>
          <a:p>
            <a:pPr fontAlgn="base"/>
            <a:r>
              <a:rPr lang="en-GB" sz="2200" b="1" dirty="0">
                <a:solidFill>
                  <a:schemeClr val="bg1"/>
                </a:solidFill>
              </a:rPr>
              <a:t>We get a lot of emails – so when you send your email – please follow the protocol below:</a:t>
            </a:r>
          </a:p>
          <a:p>
            <a:pPr fontAlgn="base"/>
            <a:endParaRPr lang="en-GB" sz="2200" b="1" dirty="0">
              <a:solidFill>
                <a:schemeClr val="bg1"/>
              </a:solidFill>
            </a:endParaRPr>
          </a:p>
          <a:p>
            <a:pPr fontAlgn="base"/>
            <a:r>
              <a:rPr lang="en-GB" sz="2200" b="1" dirty="0">
                <a:solidFill>
                  <a:srgbClr val="FFFF00"/>
                </a:solidFill>
              </a:rPr>
              <a:t>In each email please include the following:</a:t>
            </a:r>
          </a:p>
          <a:p>
            <a:pPr marL="342900" indent="-342900" fontAlgn="base">
              <a:buFontTx/>
              <a:buChar char="-"/>
            </a:pPr>
            <a:r>
              <a:rPr lang="en-GB" sz="2200" b="1" dirty="0">
                <a:solidFill>
                  <a:schemeClr val="bg1"/>
                </a:solidFill>
              </a:rPr>
              <a:t>Title of your project with  paragraph describing project</a:t>
            </a:r>
          </a:p>
          <a:p>
            <a:pPr marL="342900" indent="-342900" fontAlgn="base">
              <a:buFontTx/>
              <a:buChar char="-"/>
            </a:pPr>
            <a:r>
              <a:rPr lang="en-GB" sz="2200" b="1" dirty="0">
                <a:solidFill>
                  <a:schemeClr val="bg1"/>
                </a:solidFill>
              </a:rPr>
              <a:t>Link to Trello/JIRA board </a:t>
            </a:r>
          </a:p>
          <a:p>
            <a:pPr marL="342900" indent="-342900" fontAlgn="base">
              <a:buFontTx/>
              <a:buChar char="-"/>
            </a:pPr>
            <a:r>
              <a:rPr lang="en-GB" sz="2200" b="1" dirty="0">
                <a:solidFill>
                  <a:schemeClr val="bg1"/>
                </a:solidFill>
              </a:rPr>
              <a:t>Link to Larning Journal (your record of IBM Skills Build courses completed)</a:t>
            </a:r>
          </a:p>
          <a:p>
            <a:pPr marL="342900" indent="-342900" fontAlgn="base">
              <a:buFontTx/>
              <a:buChar char="-"/>
            </a:pPr>
            <a:r>
              <a:rPr lang="en-GB" sz="2200" b="1" dirty="0">
                <a:solidFill>
                  <a:schemeClr val="bg1"/>
                </a:solidFill>
              </a:rPr>
              <a:t>Link to where you are storing your videos</a:t>
            </a:r>
          </a:p>
          <a:p>
            <a:pPr marL="342900" indent="-342900" fontAlgn="base">
              <a:buFontTx/>
              <a:buChar char="-"/>
            </a:pPr>
            <a:r>
              <a:rPr lang="en-GB" sz="2200" b="1" dirty="0">
                <a:solidFill>
                  <a:schemeClr val="bg1"/>
                </a:solidFill>
              </a:rPr>
              <a:t>Link to Blog post &amp; GitHub Repo</a:t>
            </a:r>
          </a:p>
          <a:p>
            <a:pPr marL="342900" indent="-342900" fontAlgn="base">
              <a:buFontTx/>
              <a:buChar char="-"/>
            </a:pPr>
            <a:r>
              <a:rPr lang="en-GB" sz="2200" b="1" dirty="0">
                <a:solidFill>
                  <a:schemeClr val="bg1"/>
                </a:solidFill>
              </a:rPr>
              <a:t>Link to OIC and Academic Ambassador presentations (see 7.)</a:t>
            </a:r>
          </a:p>
          <a:p>
            <a:pPr marL="342900" indent="-342900" fontAlgn="base">
              <a:buFontTx/>
              <a:buChar char="-"/>
            </a:pPr>
            <a:r>
              <a:rPr lang="en-GB" sz="2200" b="1" dirty="0">
                <a:solidFill>
                  <a:schemeClr val="bg1"/>
                </a:solidFill>
              </a:rPr>
              <a:t>Link to </a:t>
            </a:r>
            <a:r>
              <a:rPr lang="en-GB" sz="2200" b="1" dirty="0" err="1">
                <a:solidFill>
                  <a:schemeClr val="bg1"/>
                </a:solidFill>
              </a:rPr>
              <a:t>MoSCoW</a:t>
            </a:r>
            <a:r>
              <a:rPr lang="en-GB" sz="2200" b="1" dirty="0">
                <a:solidFill>
                  <a:schemeClr val="bg1"/>
                </a:solidFill>
              </a:rPr>
              <a:t> list</a:t>
            </a: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algn="l" fontAlgn="base"/>
            <a:endParaRPr lang="en-US" sz="2000" dirty="0">
              <a:solidFill>
                <a:srgbClr val="FFFF00"/>
              </a:solidFill>
            </a:endParaRPr>
          </a:p>
          <a:p>
            <a:pPr marL="800100" lvl="1" indent="-342900">
              <a:buFontTx/>
              <a:buChar char="-"/>
            </a:pPr>
            <a:endParaRPr lang="en-GB" sz="2200" dirty="0">
              <a:solidFill>
                <a:srgbClr val="FFFF00"/>
              </a:solidFill>
            </a:endParaRPr>
          </a:p>
        </p:txBody>
      </p:sp>
      <p:pic>
        <p:nvPicPr>
          <p:cNvPr id="8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F0EB7A-F67B-1EB5-C579-9FAAE855F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" r="5814" b="1"/>
          <a:stretch/>
        </p:blipFill>
        <p:spPr>
          <a:xfrm>
            <a:off x="10515512" y="6129780"/>
            <a:ext cx="1602293" cy="626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405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43E67E-A913-0D87-C87F-43317DD53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EDB58B-3396-FD10-3AAA-A189351A0877}"/>
              </a:ext>
            </a:extLst>
          </p:cNvPr>
          <p:cNvSpPr/>
          <p:nvPr/>
        </p:nvSpPr>
        <p:spPr>
          <a:xfrm>
            <a:off x="148388" y="95179"/>
            <a:ext cx="11895223" cy="6667642"/>
          </a:xfrm>
          <a:prstGeom prst="roundRect">
            <a:avLst/>
          </a:prstGeom>
          <a:solidFill>
            <a:srgbClr val="002060">
              <a:alpha val="25000"/>
            </a:srgbClr>
          </a:solidFill>
          <a:scene3d>
            <a:camera prst="orthographicFront"/>
            <a:lightRig rig="threePt" dir="t"/>
          </a:scene3d>
          <a:sp3d>
            <a:bevelT w="57150"/>
            <a:bevelB w="317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4EEAC4A2-3D77-82AF-2C09-A5145484E4D8}"/>
              </a:ext>
            </a:extLst>
          </p:cNvPr>
          <p:cNvSpPr txBox="1"/>
          <p:nvPr/>
        </p:nvSpPr>
        <p:spPr>
          <a:xfrm>
            <a:off x="625643" y="324853"/>
            <a:ext cx="11417968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chemeClr val="bg1"/>
                </a:solidFill>
              </a:rPr>
              <a:t>7.  Communications - Presentations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pPr fontAlgn="base"/>
            <a:r>
              <a:rPr lang="en-GB" sz="2000" b="1" dirty="0">
                <a:solidFill>
                  <a:schemeClr val="bg1"/>
                </a:solidFill>
              </a:rPr>
              <a:t>The following slides in this presentation contain two presentation templates:</a:t>
            </a: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marL="457200" indent="-457200" fontAlgn="base">
              <a:buAutoNum type="alphaLcPeriod"/>
            </a:pPr>
            <a:r>
              <a:rPr lang="en-GB" sz="2000" b="1" dirty="0">
                <a:solidFill>
                  <a:srgbClr val="FFFF00"/>
                </a:solidFill>
              </a:rPr>
              <a:t>Open Innovation Community</a:t>
            </a:r>
            <a:r>
              <a:rPr lang="en-GB" sz="2000" b="1" dirty="0">
                <a:solidFill>
                  <a:schemeClr val="bg1"/>
                </a:solidFill>
              </a:rPr>
              <a:t> presentation template.</a:t>
            </a:r>
          </a:p>
          <a:p>
            <a:pPr marL="457200" indent="-457200" fontAlgn="base">
              <a:buAutoNum type="alphaLcPeriod"/>
            </a:pPr>
            <a:r>
              <a:rPr lang="en-GB" sz="2000" b="1" dirty="0">
                <a:solidFill>
                  <a:srgbClr val="FFFF00"/>
                </a:solidFill>
              </a:rPr>
              <a:t>Academic Ambassador </a:t>
            </a:r>
            <a:r>
              <a:rPr lang="en-GB" sz="2000" b="1" dirty="0">
                <a:solidFill>
                  <a:schemeClr val="bg1"/>
                </a:solidFill>
              </a:rPr>
              <a:t>presentation template (1 slide)</a:t>
            </a: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fontAlgn="base"/>
            <a:r>
              <a:rPr lang="en-GB" sz="2000" b="1" dirty="0">
                <a:solidFill>
                  <a:schemeClr val="bg1"/>
                </a:solidFill>
              </a:rPr>
              <a:t>There are opportunities that arise for you to present to </a:t>
            </a:r>
            <a:r>
              <a:rPr lang="en-GB" sz="2000" b="1" dirty="0">
                <a:solidFill>
                  <a:srgbClr val="FFFF00"/>
                </a:solidFill>
              </a:rPr>
              <a:t>Bill Higgins (VP IBM AI)</a:t>
            </a:r>
            <a:r>
              <a:rPr lang="en-GB" sz="2000" b="1" dirty="0">
                <a:solidFill>
                  <a:schemeClr val="bg1"/>
                </a:solidFill>
              </a:rPr>
              <a:t> and a huge community of </a:t>
            </a:r>
            <a:r>
              <a:rPr lang="en-GB" sz="2000" b="1" dirty="0">
                <a:solidFill>
                  <a:srgbClr val="FFFF00"/>
                </a:solidFill>
              </a:rPr>
              <a:t>IBM technical leaders. </a:t>
            </a: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fontAlgn="base"/>
            <a:r>
              <a:rPr lang="en-GB" sz="2000" b="1" dirty="0">
                <a:solidFill>
                  <a:schemeClr val="bg1"/>
                </a:solidFill>
              </a:rPr>
              <a:t>Please use the template slides below to create  two presentations around your project.</a:t>
            </a: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fontAlgn="base"/>
            <a:r>
              <a:rPr lang="en-GB" sz="2000" b="1" dirty="0">
                <a:solidFill>
                  <a:srgbClr val="FFFF00"/>
                </a:solidFill>
              </a:rPr>
              <a:t>Academic Ambassador slide</a:t>
            </a: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fontAlgn="base"/>
            <a:r>
              <a:rPr lang="en-GB" sz="2000" b="1" dirty="0">
                <a:solidFill>
                  <a:schemeClr val="bg1"/>
                </a:solidFill>
              </a:rPr>
              <a:t>Send me 1 slide describing your project – in this format (as soon as you understand the project)</a:t>
            </a: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fontAlgn="base"/>
            <a:r>
              <a:rPr lang="en-GB" sz="2000" b="1" dirty="0">
                <a:solidFill>
                  <a:srgbClr val="FFFF00"/>
                </a:solidFill>
              </a:rPr>
              <a:t>Open Innovation Community presentation template</a:t>
            </a: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fontAlgn="base"/>
            <a:r>
              <a:rPr lang="en-GB" sz="2000" b="1" dirty="0">
                <a:solidFill>
                  <a:schemeClr val="bg1"/>
                </a:solidFill>
              </a:rPr>
              <a:t>Use the OIC template for your mid-project presentation – and end of project  presentation</a:t>
            </a: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algn="l" fontAlgn="base"/>
            <a:endParaRPr lang="en-US" sz="2000" dirty="0">
              <a:solidFill>
                <a:srgbClr val="FFFF00"/>
              </a:solidFill>
            </a:endParaRPr>
          </a:p>
          <a:p>
            <a:pPr marL="800100" lvl="1" indent="-342900">
              <a:buFontTx/>
              <a:buChar char="-"/>
            </a:pPr>
            <a:endParaRPr lang="en-GB" sz="2200" dirty="0">
              <a:solidFill>
                <a:srgbClr val="FFFF00"/>
              </a:solidFill>
            </a:endParaRPr>
          </a:p>
        </p:txBody>
      </p:sp>
      <p:pic>
        <p:nvPicPr>
          <p:cNvPr id="8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BC62DE-A0D0-E491-FE3E-D58C68069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" r="5814" b="1"/>
          <a:stretch/>
        </p:blipFill>
        <p:spPr>
          <a:xfrm>
            <a:off x="10840453" y="6256772"/>
            <a:ext cx="1277352" cy="499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45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EF5D09-45A0-4995-7F6D-223899477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AC5173-B7FD-A1E7-96D0-E2593587E175}"/>
              </a:ext>
            </a:extLst>
          </p:cNvPr>
          <p:cNvSpPr/>
          <p:nvPr/>
        </p:nvSpPr>
        <p:spPr>
          <a:xfrm>
            <a:off x="148388" y="95179"/>
            <a:ext cx="11895223" cy="6667642"/>
          </a:xfrm>
          <a:prstGeom prst="roundRect">
            <a:avLst/>
          </a:prstGeom>
          <a:solidFill>
            <a:srgbClr val="002060">
              <a:alpha val="25000"/>
            </a:srgbClr>
          </a:solidFill>
          <a:scene3d>
            <a:camera prst="orthographicFront"/>
            <a:lightRig rig="threePt" dir="t"/>
          </a:scene3d>
          <a:sp3d>
            <a:bevelT w="57150"/>
            <a:bevelB w="317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CAABFC64-633A-13EA-05F9-AA2DD58C1EC9}"/>
              </a:ext>
            </a:extLst>
          </p:cNvPr>
          <p:cNvSpPr txBox="1"/>
          <p:nvPr/>
        </p:nvSpPr>
        <p:spPr>
          <a:xfrm>
            <a:off x="1022685" y="1696453"/>
            <a:ext cx="114179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fontAlgn="base"/>
            <a:r>
              <a:rPr lang="en-GB" sz="4400" b="1" dirty="0">
                <a:solidFill>
                  <a:schemeClr val="bg1"/>
                </a:solidFill>
              </a:rPr>
              <a:t>Academic Ambassador 1 slide template </a:t>
            </a:r>
          </a:p>
          <a:p>
            <a:pPr fontAlgn="base"/>
            <a:endParaRPr lang="en-GB" sz="2000" b="1" dirty="0">
              <a:solidFill>
                <a:schemeClr val="bg1"/>
              </a:solidFill>
            </a:endParaRPr>
          </a:p>
          <a:p>
            <a:pPr algn="l" fontAlgn="base"/>
            <a:endParaRPr lang="en-US" sz="2000" dirty="0">
              <a:solidFill>
                <a:srgbClr val="FFFF00"/>
              </a:solidFill>
            </a:endParaRPr>
          </a:p>
          <a:p>
            <a:pPr marL="800100" lvl="1" indent="-342900">
              <a:buFontTx/>
              <a:buChar char="-"/>
            </a:pPr>
            <a:endParaRPr lang="en-GB" sz="2200" dirty="0">
              <a:solidFill>
                <a:srgbClr val="FFFF00"/>
              </a:solidFill>
            </a:endParaRPr>
          </a:p>
        </p:txBody>
      </p:sp>
      <p:pic>
        <p:nvPicPr>
          <p:cNvPr id="8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607156-B79B-9F59-7A51-E09956667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" r="5814" b="1"/>
          <a:stretch/>
        </p:blipFill>
        <p:spPr>
          <a:xfrm>
            <a:off x="10840453" y="6256772"/>
            <a:ext cx="1277352" cy="499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604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4838</TotalTime>
  <Words>1101</Words>
  <Application>Microsoft Macintosh PowerPoint</Application>
  <PresentationFormat>宽屏</PresentationFormat>
  <Paragraphs>214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IBM Plex Sans</vt:lpstr>
      <vt:lpstr>IBM Plex Sans Light</vt:lpstr>
      <vt:lpstr>Raavi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Community Success Success Story - &lt;insert country&gt;</vt:lpstr>
      <vt:lpstr>PowerPoint 演示文稿</vt:lpstr>
      <vt:lpstr>My project in OIC format  A. Student   My Univerity</vt:lpstr>
      <vt:lpstr>The need for new explainable AI solutions</vt:lpstr>
      <vt:lpstr>LLMVis</vt:lpstr>
      <vt:lpstr>The questions LLMVis can answer</vt:lpstr>
      <vt:lpstr>The value of LLMVis</vt:lpstr>
      <vt:lpstr>Working with IBM on the project</vt:lpstr>
      <vt:lpstr>Special Thanks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step</dc:title>
  <dc:creator>Mehdi Hellou</dc:creator>
  <cp:lastModifiedBy>Weihao Zeng</cp:lastModifiedBy>
  <cp:revision>111</cp:revision>
  <dcterms:created xsi:type="dcterms:W3CDTF">2024-04-24T11:55:17Z</dcterms:created>
  <dcterms:modified xsi:type="dcterms:W3CDTF">2025-05-16T13:17:29Z</dcterms:modified>
</cp:coreProperties>
</file>