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8" r:id="rId2"/>
    <p:sldId id="419" r:id="rId3"/>
    <p:sldId id="426" r:id="rId4"/>
    <p:sldId id="441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49" r:id="rId15"/>
    <p:sldId id="452" r:id="rId16"/>
    <p:sldId id="450" r:id="rId17"/>
    <p:sldId id="451" r:id="rId18"/>
    <p:sldId id="437" r:id="rId19"/>
    <p:sldId id="442" r:id="rId20"/>
    <p:sldId id="443" r:id="rId21"/>
    <p:sldId id="444" r:id="rId22"/>
    <p:sldId id="445" r:id="rId23"/>
    <p:sldId id="453" r:id="rId24"/>
    <p:sldId id="446" r:id="rId25"/>
    <p:sldId id="438" r:id="rId26"/>
    <p:sldId id="447" r:id="rId27"/>
    <p:sldId id="439" r:id="rId28"/>
    <p:sldId id="440" r:id="rId29"/>
    <p:sldId id="448" r:id="rId30"/>
  </p:sldIdLst>
  <p:sldSz cx="12192000" cy="6858000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>
        <p:scale>
          <a:sx n="66" d="100"/>
          <a:sy n="66" d="100"/>
        </p:scale>
        <p:origin x="199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68A0-DF0D-49E3-8803-8D24C4E5CBC8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0789-54AE-4C95-B117-EA947B83E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443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0B35D14-C8D1-48EC-BD1B-D82266CD074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97EBB5D-9113-415D-A753-78D2ADF211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8379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1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bk object 16"/>
          <p:cNvSpPr/>
          <p:nvPr userDrawn="1"/>
        </p:nvSpPr>
        <p:spPr>
          <a:xfrm>
            <a:off x="10493179" y="132714"/>
            <a:ext cx="1534159" cy="608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bk object 17"/>
          <p:cNvSpPr/>
          <p:nvPr userDrawn="1"/>
        </p:nvSpPr>
        <p:spPr>
          <a:xfrm>
            <a:off x="761" y="3309"/>
            <a:ext cx="2525204" cy="832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0" y="919157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8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73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30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7" b="0" i="0">
                <a:solidFill>
                  <a:srgbClr val="4D5A6E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48988">
              <a:lnSpc>
                <a:spcPts val="1510"/>
              </a:lnSpc>
            </a:pPr>
            <a:fld id="{81D60167-4931-47E6-BA6A-407CBD079E47}" type="slidenum">
              <a:rPr lang="es-ES" smtClean="0"/>
              <a:pPr marL="48988">
                <a:lnSpc>
                  <a:spcPts val="1510"/>
                </a:lnSpc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662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7" b="0" i="0">
                <a:solidFill>
                  <a:srgbClr val="4D5A6E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14878" y="1597049"/>
            <a:ext cx="3759682" cy="3016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78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41444" y="1561088"/>
            <a:ext cx="3583753" cy="3016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78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48988">
              <a:lnSpc>
                <a:spcPts val="1510"/>
              </a:lnSpc>
            </a:pPr>
            <a:fld id="{81D60167-4931-47E6-BA6A-407CBD079E47}" type="slidenum">
              <a:rPr lang="es-ES" smtClean="0"/>
              <a:pPr marL="48988">
                <a:lnSpc>
                  <a:spcPts val="1510"/>
                </a:lnSpc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862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9168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79376"/>
            <a:ext cx="10356851" cy="13763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32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93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7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34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18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43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01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22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37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CCAC-8F93-4A33-9FB4-CDAA6AE3BDD0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1E1C-8270-489B-8A79-632987D1C1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03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samsung.com/ar/support/smart-switch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0" y="1605974"/>
            <a:ext cx="9144000" cy="302903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b="1" spc="-5" smtClean="0">
                <a:latin typeface="Calibri"/>
                <a:cs typeface="Calibri"/>
              </a:rPr>
              <a:t>CAPITULO </a:t>
            </a:r>
            <a:r>
              <a:rPr lang="es-ES" b="1" spc="-5" dirty="0" smtClean="0">
                <a:latin typeface="Calibri"/>
                <a:cs typeface="Calibri"/>
              </a:rPr>
              <a:t>1</a:t>
            </a:r>
            <a:r>
              <a:rPr lang="es-ES" spc="-5" dirty="0" smtClean="0">
                <a:latin typeface="Calibri"/>
                <a:cs typeface="Calibri"/>
              </a:rPr>
              <a:t/>
            </a:r>
            <a:br>
              <a:rPr lang="es-ES" spc="-5" dirty="0" smtClean="0">
                <a:latin typeface="Calibri"/>
                <a:cs typeface="Calibri"/>
              </a:rPr>
            </a:br>
            <a:r>
              <a:rPr lang="es-ES" sz="1600" spc="-5" dirty="0" smtClean="0">
                <a:latin typeface="Calibri"/>
                <a:cs typeface="Calibri"/>
              </a:rPr>
              <a:t/>
            </a:r>
            <a:br>
              <a:rPr lang="es-ES" sz="1600" spc="-5" dirty="0" smtClean="0">
                <a:latin typeface="Calibri"/>
                <a:cs typeface="Calibri"/>
              </a:rPr>
            </a:br>
            <a:r>
              <a:rPr lang="es-ES" b="1" spc="-5" dirty="0" smtClean="0">
                <a:latin typeface="Calibri"/>
                <a:cs typeface="Calibri"/>
              </a:rPr>
              <a:t>Instalación entorno de desarrollo de </a:t>
            </a:r>
            <a:r>
              <a:rPr lang="es-ES" b="1" spc="-5" dirty="0" err="1" smtClean="0">
                <a:latin typeface="Calibri"/>
                <a:cs typeface="Calibri"/>
              </a:rPr>
              <a:t>android</a:t>
            </a:r>
            <a:endParaRPr b="1" dirty="0">
              <a:latin typeface="Calibri"/>
              <a:cs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48613" y="5912794"/>
            <a:ext cx="2382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spc="-10" dirty="0" err="1">
                <a:cs typeface="Calibri"/>
              </a:rPr>
              <a:t>Eduard</a:t>
            </a:r>
            <a:r>
              <a:rPr lang="es-ES" sz="3600" spc="-10" dirty="0">
                <a:cs typeface="Calibri"/>
              </a:rPr>
              <a:t> Lara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30304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10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05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8.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Android 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S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tudio descarga e instala los diferentes componentes indicados y ya finaliza lo que es la instalación pura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ANDROID STUDIO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99" y="2372520"/>
            <a:ext cx="5468081" cy="4083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35" y="2372521"/>
            <a:ext cx="5472767" cy="40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57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11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1.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Al iniciar Android Studio por primera vez, un menú nos pregunta si queremos empezar un nuevo proyecto o abrir uno existente. Iniciamos un nuevo proyecto de tipo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Empty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Activity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CREACIÓN NUEVO PROYECTO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2" y="2671504"/>
            <a:ext cx="5329783" cy="3873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14" y="2671504"/>
            <a:ext cx="4828414" cy="3873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0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12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21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2.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La mínima API que seleccionaremos es la 25, donde hay entre un 14% y un 37% de móviles en el mercado que la soportan. Es la API a la que se ha actualizado la 6º edición del libro de Jesús Tomás. 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CREACIÓN NUEVO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37" y="3144097"/>
            <a:ext cx="5084156" cy="3457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65" y="2796067"/>
            <a:ext cx="4736239" cy="3805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19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13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05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3.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Así es como queda la interfaz de desarrollo de la herramienta Android Studio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CREACIÓN NUEVO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8" y="2105927"/>
            <a:ext cx="6466262" cy="46167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53" y="2767807"/>
            <a:ext cx="3552825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14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256048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Vamos al SDK Manager, y en la pestaña SDK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Platforms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se 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muestran los paquetes de plataforma instalados y los que se pueden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instalar o actualizar.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CONFIGURACIÓN ANDROID STUDIO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02" y="3677945"/>
            <a:ext cx="2120187" cy="1158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980748"/>
            <a:ext cx="5318616" cy="3712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03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15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2.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I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nstalamos el SDK correspondiente a la API 25, que es con la que trabajaremos (el estado pasa de </a:t>
            </a:r>
            <a:r>
              <a:rPr lang="es-ES" sz="3400" dirty="0" err="1">
                <a:solidFill>
                  <a:schemeClr val="tx1"/>
                </a:solidFill>
                <a:latin typeface="+mn-lt"/>
              </a:rPr>
              <a:t>p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artially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installed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a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Installed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)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CONFIGURACIÓN ANDROID STUDIO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9" y="3031974"/>
            <a:ext cx="4135309" cy="2886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138" y="3459533"/>
            <a:ext cx="3385209" cy="2838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3758721"/>
            <a:ext cx="4068106" cy="2832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25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16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285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3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En Show </a:t>
            </a:r>
            <a:r>
              <a:rPr lang="es-ES" sz="3400" dirty="0" err="1">
                <a:solidFill>
                  <a:schemeClr val="tx1"/>
                </a:solidFill>
                <a:latin typeface="+mn-lt"/>
              </a:rPr>
              <a:t>Package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ES" sz="3400" dirty="0" err="1">
                <a:solidFill>
                  <a:schemeClr val="tx1"/>
                </a:solidFill>
                <a:latin typeface="+mn-lt"/>
              </a:rPr>
              <a:t>Details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 se pueden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ver los diferentes paquetes instalados de la API 25:</a:t>
            </a: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" sz="3400" dirty="0">
                <a:solidFill>
                  <a:schemeClr val="tx1"/>
                </a:solidFill>
                <a:latin typeface="+mn-lt"/>
              </a:rPr>
              <a:t>Google </a:t>
            </a:r>
            <a:r>
              <a:rPr lang="es-ES" altLang="es-ES" sz="3400" dirty="0" err="1">
                <a:solidFill>
                  <a:schemeClr val="tx1"/>
                </a:solidFill>
                <a:latin typeface="+mn-lt"/>
              </a:rPr>
              <a:t>APIs</a:t>
            </a:r>
            <a:r>
              <a:rPr lang="es-ES" altLang="es-ES" sz="3400" dirty="0">
                <a:solidFill>
                  <a:schemeClr val="tx1"/>
                </a:solidFill>
                <a:latin typeface="+mn-lt"/>
              </a:rPr>
              <a:t> Intel x86 </a:t>
            </a:r>
            <a:r>
              <a:rPr lang="es-ES" altLang="es-ES" sz="3400" dirty="0" err="1">
                <a:solidFill>
                  <a:schemeClr val="tx1"/>
                </a:solidFill>
                <a:latin typeface="+mn-lt"/>
              </a:rPr>
              <a:t>Atom</a:t>
            </a:r>
            <a:r>
              <a:rPr lang="es-ES" altLang="es-ES" sz="3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ES" altLang="es-ES" sz="3400" dirty="0" err="1">
                <a:solidFill>
                  <a:schemeClr val="tx1"/>
                </a:solidFill>
                <a:latin typeface="+mn-lt"/>
              </a:rPr>
              <a:t>System</a:t>
            </a:r>
            <a:r>
              <a:rPr lang="es-ES" altLang="es-ES" sz="3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ES" altLang="es-ES" sz="3400" dirty="0" err="1">
                <a:solidFill>
                  <a:schemeClr val="tx1"/>
                </a:solidFill>
                <a:latin typeface="+mn-lt"/>
              </a:rPr>
              <a:t>Image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Android SDK </a:t>
            </a:r>
            <a:r>
              <a:rPr lang="es-ES" altLang="es-ES" sz="3400" dirty="0" err="1" smtClean="0">
                <a:solidFill>
                  <a:schemeClr val="tx1"/>
                </a:solidFill>
                <a:latin typeface="+mn-lt"/>
              </a:rPr>
              <a:t>Platform</a:t>
            </a: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 25</a:t>
            </a: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" sz="3400" dirty="0" err="1" smtClean="0">
                <a:solidFill>
                  <a:schemeClr val="tx1"/>
                </a:solidFill>
                <a:latin typeface="+mn-lt"/>
              </a:rPr>
              <a:t>Sources</a:t>
            </a: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altLang="es-ES" sz="3400" dirty="0" err="1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 Android 25</a:t>
            </a: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CONFIGURACIÓN ANDROID STUDIO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58" y="2915923"/>
            <a:ext cx="5442677" cy="3799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29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17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458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4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En la pestaña SDK Tools se muestran los paquetes con herramientas de la plataforma. Se recomienda instalar/actualizar los siguientes paquetes: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Android SDK </a:t>
            </a:r>
            <a:r>
              <a:rPr lang="es-ES" altLang="es-ES" sz="3400" dirty="0" err="1" smtClean="0">
                <a:solidFill>
                  <a:schemeClr val="tx1"/>
                </a:solidFill>
                <a:latin typeface="+mn-lt"/>
              </a:rPr>
              <a:t>Build</a:t>
            </a: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-Tools</a:t>
            </a: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Android SDK </a:t>
            </a:r>
            <a:r>
              <a:rPr lang="es-ES" altLang="es-ES" sz="3400" dirty="0" err="1" smtClean="0">
                <a:solidFill>
                  <a:schemeClr val="tx1"/>
                </a:solidFill>
                <a:latin typeface="+mn-lt"/>
              </a:rPr>
              <a:t>Platform-tools</a:t>
            </a:r>
            <a:endParaRPr lang="es-ES" altLang="es-ES" sz="3400" dirty="0" smtClean="0">
              <a:solidFill>
                <a:schemeClr val="tx1"/>
              </a:solidFill>
              <a:latin typeface="+mn-lt"/>
            </a:endParaRP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Android SDK Tools </a:t>
            </a: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Android </a:t>
            </a:r>
            <a:r>
              <a:rPr lang="es-ES" altLang="es-ES" sz="3400" dirty="0" err="1" smtClean="0">
                <a:solidFill>
                  <a:schemeClr val="tx1"/>
                </a:solidFill>
                <a:latin typeface="+mn-lt"/>
              </a:rPr>
              <a:t>Emulator</a:t>
            </a:r>
            <a:endParaRPr lang="es-ES" altLang="es-ES" sz="3400" dirty="0" smtClean="0">
              <a:solidFill>
                <a:schemeClr val="tx1"/>
              </a:solidFill>
              <a:latin typeface="+mn-lt"/>
            </a:endParaRP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Google Play </a:t>
            </a:r>
            <a:r>
              <a:rPr lang="es-ES" altLang="es-ES" sz="3400" dirty="0" err="1" smtClean="0">
                <a:solidFill>
                  <a:schemeClr val="tx1"/>
                </a:solidFill>
                <a:latin typeface="+mn-lt"/>
              </a:rPr>
              <a:t>Services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CONFIGURACIÓN ANDROID STUDIO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13" y="2522446"/>
            <a:ext cx="5638800" cy="39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18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26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1.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Android 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nos ha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hecho creado una mínima aplicación que ya podemos ejecutar si tuviéramos algún dispositivo conectado. Como inicialmente no hemos definido ningún dispositivo, al hacer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click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en el botón Run ‘App’, nos indica que no se ha encontrado ningún target.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EJECUCIÓN APLICACIÓN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7" y="3749022"/>
            <a:ext cx="8508403" cy="1294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01" y="5241360"/>
            <a:ext cx="2917934" cy="1353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19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533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2.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Para ejecutar una aplicación Android existen 3 métodos:</a:t>
            </a: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Con el emulador de Android </a:t>
            </a:r>
          </a:p>
          <a:p>
            <a:pPr marL="1028700" lvl="2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Es el método más lento </a:t>
            </a:r>
          </a:p>
          <a:p>
            <a:pPr marL="1028700" lvl="2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Requiere más capacidad de memoria del ordenador</a:t>
            </a: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Con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Genymotion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Android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Emulation</a:t>
            </a:r>
            <a:endParaRPr lang="es-ES" sz="3400" dirty="0" smtClean="0">
              <a:solidFill>
                <a:schemeClr val="tx1"/>
              </a:solidFill>
              <a:latin typeface="+mn-lt"/>
            </a:endParaRPr>
          </a:p>
          <a:p>
            <a:pPr marL="1028700" lvl="2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Es un sistema más rápido que el emulador de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android</a:t>
            </a:r>
            <a:endParaRPr lang="es-ES" sz="3400" dirty="0" smtClean="0">
              <a:solidFill>
                <a:schemeClr val="tx1"/>
              </a:solidFill>
              <a:latin typeface="+mn-lt"/>
            </a:endParaRPr>
          </a:p>
          <a:p>
            <a:pPr marL="477838" lvl="1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Directamente con un móvil particular. </a:t>
            </a:r>
          </a:p>
          <a:p>
            <a:pPr marL="1028700" lvl="2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Método más rápido</a:t>
            </a:r>
          </a:p>
          <a:p>
            <a:pPr marL="1028700" lvl="2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" sz="3400" dirty="0" smtClean="0">
                <a:solidFill>
                  <a:schemeClr val="tx1"/>
                </a:solidFill>
                <a:latin typeface="+mn-lt"/>
              </a:rPr>
              <a:t>Se debe de instalar el driver del móvil en el S.O.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EJECUCIÓN APLICACIÓN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endParaRPr lang="es-E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85800" y="1074537"/>
            <a:ext cx="11315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altLang="ca-E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Instalación Android Studio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Creación nuevo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Android Studio</a:t>
            </a:r>
            <a:endParaRPr lang="es-ES_tradn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_tradn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Ejecución Aplicación</a:t>
            </a:r>
            <a:endParaRPr lang="es-ES_tradn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36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Emulador de Android </a:t>
            </a:r>
            <a:r>
              <a:rPr lang="es-ES" sz="3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36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tudio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Ejecución en móvil Samsung</a:t>
            </a:r>
            <a:endParaRPr lang="es-ES_tradn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3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20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327639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1.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Para definir un emulador Android, hacemos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click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en el botón AVD Manager. Como la lista esta vacía, nos pide de entrada crear un dispositivo virtual:</a:t>
            </a: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EMULADOR DE ANDROID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84" y="2684950"/>
            <a:ext cx="5964242" cy="3964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4" y="4667213"/>
            <a:ext cx="4340296" cy="1905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76" y="3144472"/>
            <a:ext cx="3601956" cy="1119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43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21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05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2.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Hacemos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click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en el botón ‘Create Virtual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Device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’, para crear un nuevo AVD. Nos aparecerá la pantalla ‘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Select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Hardware’:  </a:t>
            </a: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EMULADOR DE ANDROID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60" y="2231462"/>
            <a:ext cx="6284465" cy="4224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uadroTexto 11"/>
          <p:cNvSpPr txBox="1"/>
          <p:nvPr/>
        </p:nvSpPr>
        <p:spPr>
          <a:xfrm>
            <a:off x="716877" y="2222093"/>
            <a:ext cx="49071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 smtClean="0"/>
              <a:t>En la primera columna podremos seleccionar el tipo de dispositivo a emular. A la derecha  se muestran distintos dispositivos que emulan dispositivos reales de la familia NEXUS y también otros genéricos. Junto al nombre de cada dispositivo, se indica el tamaño de la pantalla en pulgadas, la resolución y el tipo de densidad gráfica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9477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22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3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Una vez seleccionado el móvil, se debe de seleccionar la imagen del sistema que tendrá el dispositivo y el tipo de procesador</a:t>
            </a: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EMULADOR DE ANDROID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09" y="2313277"/>
            <a:ext cx="6182153" cy="4166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21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23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4.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Seleccionamos la imagen de sistema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Nougat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25, y el asistente empieza la descarga e instalación de esta imagen para nuestro dispositivo.</a:t>
            </a: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EMULADOR DE ANDROID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35" y="2810302"/>
            <a:ext cx="3762874" cy="3163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77" y="2801914"/>
            <a:ext cx="3766633" cy="3163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327" y="3903406"/>
            <a:ext cx="4119433" cy="2782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02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24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5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Finalmente queda agregado el emulador definido como nuevo posible dispositivo para ejecutar nuestra aplicación. Se pueden definir tantos como queramos.</a:t>
            </a: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EMULADOR DE ANDROID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6" y="2766438"/>
            <a:ext cx="5453733" cy="3689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2766438"/>
            <a:ext cx="5913788" cy="3689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98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25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270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1.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Para ejecutar nuestras aplicaciones en un móvil particular, tenemos que instalar el driver que facilite el fabricante del móvil. En concreto para un móvil Samsung debemos de instalar el software 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Smart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Switch, que lo podemos descargar de </a:t>
            </a:r>
          </a:p>
          <a:p>
            <a:pPr marL="20638" lvl="1" indent="0">
              <a:spcBef>
                <a:spcPts val="600"/>
              </a:spcBef>
              <a:defRPr/>
            </a:pPr>
            <a:r>
              <a:rPr lang="es-ES" sz="3400" dirty="0">
                <a:solidFill>
                  <a:schemeClr val="tx1"/>
                </a:solidFill>
                <a:latin typeface="+mn-lt"/>
                <a:hlinkClick r:id="rId2"/>
              </a:rPr>
              <a:t>https://www.samsung.com/ar/support/smart-switch</a:t>
            </a:r>
            <a:r>
              <a:rPr lang="es-ES" sz="3400" dirty="0" smtClean="0">
                <a:solidFill>
                  <a:schemeClr val="tx1"/>
                </a:solidFill>
                <a:latin typeface="+mn-lt"/>
                <a:hlinkClick r:id="rId2"/>
              </a:rPr>
              <a:t>/</a:t>
            </a:r>
            <a:endParaRPr lang="es-ES" sz="3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EJECUCIÓN EN MOVIL SAMSUNG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79" y="3842868"/>
            <a:ext cx="4064702" cy="2836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533" y="3824679"/>
            <a:ext cx="2910290" cy="2854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820" y="4996657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26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05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2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Instalamos la aplicación de Smart Switch de Samsung y con ella el driver necesario para acceder a nuestro móvil  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EJECUCIÓN EN MOVIL SAMSUNG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25" y="2087082"/>
            <a:ext cx="3716541" cy="45827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7" y="2087082"/>
            <a:ext cx="36385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49" y="2087083"/>
            <a:ext cx="3329297" cy="2595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49" y="4882948"/>
            <a:ext cx="3303062" cy="1774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85" y="4247437"/>
            <a:ext cx="3108014" cy="2409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0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27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4921923" cy="471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3.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En nuestro móvil hemos de activar las opciones de desarrollador haciendo varias veces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click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en la opción Numero de compilación. Si vamos a Ajustes veremos que nos aparece esta una nueva opción.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EJECUCIÓN EN MOVIL SAMSUNG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567" y="1124192"/>
            <a:ext cx="2479705" cy="541948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607" y="1124192"/>
            <a:ext cx="2502305" cy="54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28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7541298" cy="26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4.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En opciones del desarrollador debemos activar Depuración por USB,  momento a partir del cual deberíamos ver nuestro móvil como un dispositivo más dentro del Android Studio.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EJECUCIÓN EN MOVIL SAMSUNG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39" y="4063207"/>
            <a:ext cx="451485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365" y="1568193"/>
            <a:ext cx="2304197" cy="49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29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8027073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5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Si ejecutamos la aplicación, 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é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sta nos aparecerá en pocos segundos ejecutándose en nuestro dispositivo móvil.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EJECUCIÓN EN MOVIL SAMSUNG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0" y="3183164"/>
            <a:ext cx="5753978" cy="876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25" y="1287244"/>
            <a:ext cx="2466975" cy="5322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9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3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05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1. 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Vamos a </a:t>
            </a:r>
            <a:r>
              <a:rPr lang="es-ES" sz="3400" dirty="0">
                <a:solidFill>
                  <a:schemeClr val="tx1"/>
                </a:solidFill>
                <a:latin typeface="+mn-lt"/>
                <a:hlinkClick r:id="rId2"/>
              </a:rPr>
              <a:t>https://</a:t>
            </a:r>
            <a:r>
              <a:rPr lang="es-ES" sz="3400" dirty="0" smtClean="0">
                <a:solidFill>
                  <a:schemeClr val="tx1"/>
                </a:solidFill>
                <a:latin typeface="+mn-lt"/>
                <a:hlinkClick r:id="rId2"/>
              </a:rPr>
              <a:t>developer.android.com/studio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y descargamos la ultima versión de Android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studio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INSTALACIÓN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71" y="2209714"/>
            <a:ext cx="7952061" cy="4246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487" y="2629311"/>
            <a:ext cx="5438631" cy="3288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5"/>
          <a:srcRect l="1055" r="1518"/>
          <a:stretch/>
        </p:blipFill>
        <p:spPr>
          <a:xfrm>
            <a:off x="7852818" y="5577683"/>
            <a:ext cx="4129548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5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4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53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2.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Iniciamos la instalación de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android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studio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INSTALACIÓN ANDROID STUDIO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2" y="1590792"/>
            <a:ext cx="3624429" cy="27818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53" y="1563862"/>
            <a:ext cx="3600630" cy="2776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0" y="4061597"/>
            <a:ext cx="3624429" cy="2789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061" y="4061597"/>
            <a:ext cx="3617166" cy="2796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59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5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53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3.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Finalizamos la instalación de Android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studio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ANDROID STUDIO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4" y="1708242"/>
            <a:ext cx="4762500" cy="3667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91" y="2260601"/>
            <a:ext cx="474345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84" y="3062134"/>
            <a:ext cx="4733925" cy="3638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87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6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4.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Iniciamos por primera vez la ejecución del nuevo Android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studio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y nos pide si queremos eliminar restos de anteriores versiones o importar configuraciones previas.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ANDROID STUDIO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40" y="3393745"/>
            <a:ext cx="396240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77" y="2833642"/>
            <a:ext cx="5629275" cy="3743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2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7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5. </a:t>
            </a:r>
            <a:r>
              <a:rPr lang="es-ES" sz="3400" dirty="0">
                <a:solidFill>
                  <a:schemeClr val="tx1"/>
                </a:solidFill>
                <a:latin typeface="+mn-lt"/>
              </a:rPr>
              <a:t>E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l programa se va iniciando pero antes nos pide si queremos compartir datos con google para mejorar la herramienta.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ANDROID STUDIO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77" y="2956924"/>
            <a:ext cx="6275942" cy="2716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66" y="2788567"/>
            <a:ext cx="4739608" cy="3566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11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8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05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6.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Realizaremos una configuración estándar del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android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sz="3400" dirty="0" err="1" smtClean="0">
                <a:solidFill>
                  <a:schemeClr val="tx1"/>
                </a:solidFill>
                <a:latin typeface="+mn-lt"/>
              </a:rPr>
              <a:t>studio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.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ANDROID STUDIO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201801"/>
            <a:ext cx="5847344" cy="4389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2201801"/>
            <a:ext cx="5867032" cy="4389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26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4838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3048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1523"/>
                </a:moveTo>
                <a:lnTo>
                  <a:pt x="2286" y="0"/>
                </a:lnTo>
                <a:lnTo>
                  <a:pt x="1524" y="0"/>
                </a:lnTo>
                <a:lnTo>
                  <a:pt x="1524" y="1524"/>
                </a:lnTo>
                <a:lnTo>
                  <a:pt x="2286" y="1523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1524" y="2286"/>
                </a:lnTo>
                <a:lnTo>
                  <a:pt x="1524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6151564" y="5789614"/>
            <a:ext cx="1587" cy="1587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15473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4" y="762"/>
                </a:moveTo>
                <a:lnTo>
                  <a:pt x="1524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lnTo>
                  <a:pt x="762" y="762"/>
                </a:lnTo>
                <a:lnTo>
                  <a:pt x="1524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6154739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762" y="2286"/>
                </a:moveTo>
                <a:lnTo>
                  <a:pt x="762" y="1524"/>
                </a:lnTo>
                <a:lnTo>
                  <a:pt x="0" y="1524"/>
                </a:lnTo>
                <a:lnTo>
                  <a:pt x="0" y="2286"/>
                </a:lnTo>
                <a:lnTo>
                  <a:pt x="762" y="2286"/>
                </a:lnTo>
                <a:close/>
              </a:path>
              <a:path w="3810" h="3809">
                <a:moveTo>
                  <a:pt x="2286" y="0"/>
                </a:moveTo>
                <a:lnTo>
                  <a:pt x="762" y="0"/>
                </a:lnTo>
                <a:lnTo>
                  <a:pt x="762" y="1524"/>
                </a:lnTo>
                <a:lnTo>
                  <a:pt x="2286" y="0"/>
                </a:lnTo>
                <a:close/>
              </a:path>
              <a:path w="3810" h="3809">
                <a:moveTo>
                  <a:pt x="1524" y="3048"/>
                </a:moveTo>
                <a:lnTo>
                  <a:pt x="1524" y="2286"/>
                </a:lnTo>
                <a:lnTo>
                  <a:pt x="762" y="2286"/>
                </a:lnTo>
                <a:lnTo>
                  <a:pt x="762" y="3048"/>
                </a:lnTo>
                <a:lnTo>
                  <a:pt x="1524" y="3048"/>
                </a:lnTo>
                <a:close/>
              </a:path>
              <a:path w="3810" h="3809">
                <a:moveTo>
                  <a:pt x="3810" y="3810"/>
                </a:moveTo>
                <a:lnTo>
                  <a:pt x="3810" y="1524"/>
                </a:ln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3810"/>
                </a:lnTo>
                <a:lnTo>
                  <a:pt x="3810" y="3810"/>
                </a:lnTo>
                <a:close/>
              </a:path>
              <a:path w="3810" h="3809">
                <a:moveTo>
                  <a:pt x="3810" y="762"/>
                </a:moveTo>
                <a:lnTo>
                  <a:pt x="3810" y="0"/>
                </a:lnTo>
                <a:lnTo>
                  <a:pt x="3048" y="0"/>
                </a:lnTo>
                <a:lnTo>
                  <a:pt x="3048" y="762"/>
                </a:lnTo>
                <a:lnTo>
                  <a:pt x="381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6159500" y="5786439"/>
            <a:ext cx="1588" cy="3175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523" y="762"/>
                </a:moveTo>
                <a:lnTo>
                  <a:pt x="1523" y="0"/>
                </a:lnTo>
                <a:lnTo>
                  <a:pt x="0" y="0"/>
                </a:lnTo>
                <a:lnTo>
                  <a:pt x="0" y="762"/>
                </a:lnTo>
                <a:lnTo>
                  <a:pt x="1523" y="762"/>
                </a:lnTo>
                <a:close/>
              </a:path>
              <a:path w="1904" h="3809">
                <a:moveTo>
                  <a:pt x="1524" y="2286"/>
                </a:moveTo>
                <a:lnTo>
                  <a:pt x="1523" y="1524"/>
                </a:lnTo>
                <a:lnTo>
                  <a:pt x="0" y="1524"/>
                </a:lnTo>
                <a:lnTo>
                  <a:pt x="0" y="2286"/>
                </a:lnTo>
                <a:lnTo>
                  <a:pt x="1524" y="2286"/>
                </a:lnTo>
                <a:close/>
              </a:path>
              <a:path w="1904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6161089" y="5786439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762" y="3810"/>
                </a:moveTo>
                <a:lnTo>
                  <a:pt x="762" y="0"/>
                </a:lnTo>
                <a:lnTo>
                  <a:pt x="0" y="0"/>
                </a:lnTo>
                <a:lnTo>
                  <a:pt x="0" y="3810"/>
                </a:lnTo>
                <a:lnTo>
                  <a:pt x="762" y="3810"/>
                </a:lnTo>
                <a:close/>
              </a:path>
              <a:path w="3175" h="3809">
                <a:moveTo>
                  <a:pt x="1524" y="2286"/>
                </a:moveTo>
                <a:lnTo>
                  <a:pt x="1524" y="1524"/>
                </a:lnTo>
                <a:lnTo>
                  <a:pt x="762" y="1524"/>
                </a:lnTo>
                <a:lnTo>
                  <a:pt x="1524" y="2286"/>
                </a:lnTo>
                <a:close/>
              </a:path>
              <a:path w="3175" h="3809">
                <a:moveTo>
                  <a:pt x="2286" y="761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1"/>
                </a:lnTo>
                <a:close/>
              </a:path>
              <a:path w="3175" h="3809">
                <a:moveTo>
                  <a:pt x="3048" y="3810"/>
                </a:moveTo>
                <a:lnTo>
                  <a:pt x="3048" y="3048"/>
                </a:lnTo>
                <a:lnTo>
                  <a:pt x="2286" y="3048"/>
                </a:lnTo>
                <a:lnTo>
                  <a:pt x="2286" y="3810"/>
                </a:lnTo>
                <a:lnTo>
                  <a:pt x="3048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6162676" y="5786439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762" y="1524"/>
                </a:moveTo>
                <a:lnTo>
                  <a:pt x="762" y="0"/>
                </a:lnTo>
                <a:lnTo>
                  <a:pt x="0" y="0"/>
                </a:lnTo>
                <a:lnTo>
                  <a:pt x="0" y="1524"/>
                </a:lnTo>
                <a:lnTo>
                  <a:pt x="762" y="1524"/>
                </a:lnTo>
                <a:close/>
              </a:path>
              <a:path w="2539" h="3809">
                <a:moveTo>
                  <a:pt x="1524" y="3810"/>
                </a:moveTo>
                <a:lnTo>
                  <a:pt x="1524" y="3048"/>
                </a:lnTo>
                <a:lnTo>
                  <a:pt x="0" y="3048"/>
                </a:lnTo>
                <a:lnTo>
                  <a:pt x="0" y="3810"/>
                </a:lnTo>
                <a:lnTo>
                  <a:pt x="1524" y="3810"/>
                </a:lnTo>
                <a:close/>
              </a:path>
              <a:path w="2539" h="3809">
                <a:moveTo>
                  <a:pt x="2286" y="3810"/>
                </a:moveTo>
                <a:lnTo>
                  <a:pt x="2286" y="1524"/>
                </a:lnTo>
                <a:lnTo>
                  <a:pt x="762" y="1524"/>
                </a:lnTo>
                <a:lnTo>
                  <a:pt x="762" y="2286"/>
                </a:lnTo>
                <a:lnTo>
                  <a:pt x="1524" y="2286"/>
                </a:lnTo>
                <a:lnTo>
                  <a:pt x="1524" y="3810"/>
                </a:lnTo>
                <a:lnTo>
                  <a:pt x="2286" y="3810"/>
                </a:lnTo>
                <a:close/>
              </a:path>
              <a:path w="2539" h="3809">
                <a:moveTo>
                  <a:pt x="2286" y="762"/>
                </a:moveTo>
                <a:lnTo>
                  <a:pt x="2286" y="0"/>
                </a:lnTo>
                <a:lnTo>
                  <a:pt x="1524" y="0"/>
                </a:lnTo>
                <a:lnTo>
                  <a:pt x="1524" y="762"/>
                </a:lnTo>
                <a:lnTo>
                  <a:pt x="22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148388" y="5784850"/>
            <a:ext cx="17462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6148388" y="5789614"/>
            <a:ext cx="17462" cy="1587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0" y="761"/>
                </a:lnTo>
                <a:lnTo>
                  <a:pt x="19050" y="761"/>
                </a:lnTo>
                <a:lnTo>
                  <a:pt x="19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55" name="object 15"/>
          <p:cNvSpPr txBox="1">
            <a:spLocks noChangeArrowheads="1"/>
          </p:cNvSpPr>
          <p:nvPr/>
        </p:nvSpPr>
        <p:spPr bwMode="auto">
          <a:xfrm>
            <a:off x="9677401" y="5918201"/>
            <a:ext cx="119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ts val="1388"/>
              </a:lnSpc>
            </a:pPr>
            <a:fld id="{40AAC8BF-693D-41B2-9452-35F9E3D87619}" type="slidenum">
              <a:rPr lang="es-ES" altLang="es-ES" sz="1100">
                <a:cs typeface="Times New Roman" panose="02020603050405020304" pitchFamily="18" charset="0"/>
              </a:rPr>
              <a:pPr>
                <a:lnSpc>
                  <a:spcPts val="1388"/>
                </a:lnSpc>
              </a:pPr>
              <a:t>9</a:t>
            </a:fld>
            <a:endParaRPr lang="es-ES" altLang="es-ES" sz="1100">
              <a:cs typeface="Times New Roman" panose="02020603050405020304" pitchFamily="18" charset="0"/>
            </a:endParaRPr>
          </a:p>
        </p:txBody>
      </p:sp>
      <p:sp>
        <p:nvSpPr>
          <p:cNvPr id="16" name="object 13"/>
          <p:cNvSpPr txBox="1">
            <a:spLocks noChangeArrowheads="1"/>
          </p:cNvSpPr>
          <p:nvPr/>
        </p:nvSpPr>
        <p:spPr bwMode="auto">
          <a:xfrm>
            <a:off x="716877" y="1029676"/>
            <a:ext cx="11422368" cy="158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60" rIns="0" bIns="0">
            <a:spAutoFit/>
          </a:bodyPr>
          <a:lstStyle>
            <a:lvl1pPr marL="361950" indent="-3619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635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20738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0638" lvl="1" indent="0">
              <a:spcBef>
                <a:spcPts val="600"/>
              </a:spcBef>
              <a:defRPr/>
            </a:pPr>
            <a:r>
              <a:rPr lang="es-ES" sz="3400" b="1" dirty="0">
                <a:solidFill>
                  <a:schemeClr val="tx1"/>
                </a:solidFill>
                <a:latin typeface="+mn-lt"/>
              </a:rPr>
              <a:t>Paso </a:t>
            </a:r>
            <a:r>
              <a:rPr lang="es-ES" sz="3400" b="1" dirty="0" smtClean="0">
                <a:solidFill>
                  <a:schemeClr val="tx1"/>
                </a:solidFill>
                <a:latin typeface="+mn-lt"/>
              </a:rPr>
              <a:t>7. </a:t>
            </a:r>
            <a:r>
              <a:rPr lang="es-ES" sz="3400" dirty="0" smtClean="0">
                <a:solidFill>
                  <a:schemeClr val="tx1"/>
                </a:solidFill>
                <a:latin typeface="+mn-lt"/>
              </a:rPr>
              <a:t>Elegimos la configuración del tema de la interfaz gráfica y finalmente Android Studio nos presenta un listado de las librerías y herramientas que se van a descargar e instalar.</a:t>
            </a:r>
            <a:endParaRPr lang="es-ES" altLang="es-ES" sz="3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557867" y="0"/>
            <a:ext cx="91440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ANDROID STUDIO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1" y="2776763"/>
            <a:ext cx="5311824" cy="3977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49" y="2776766"/>
            <a:ext cx="5287596" cy="3967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7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8286</TotalTime>
  <Words>1033</Words>
  <Application>Microsoft Office PowerPoint</Application>
  <PresentationFormat>Panorámica</PresentationFormat>
  <Paragraphs>108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Franklin Gothic Book</vt:lpstr>
      <vt:lpstr>Perpetua</vt:lpstr>
      <vt:lpstr>Times New Roman</vt:lpstr>
      <vt:lpstr>Tema de Office</vt:lpstr>
      <vt:lpstr>CAPITULO 1  Instalación entorno de desarrollo de android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Eduardo Lara</cp:lastModifiedBy>
  <cp:revision>640</cp:revision>
  <cp:lastPrinted>2019-08-23T12:02:21Z</cp:lastPrinted>
  <dcterms:created xsi:type="dcterms:W3CDTF">2018-07-31T09:19:15Z</dcterms:created>
  <dcterms:modified xsi:type="dcterms:W3CDTF">2019-09-18T15:52:06Z</dcterms:modified>
</cp:coreProperties>
</file>