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Source Code Pro"/>
      <p:regular r:id="rId49"/>
      <p:bold r:id="rId50"/>
      <p:italic r:id="rId51"/>
      <p:boldItalic r:id="rId52"/>
    </p:embeddedFont>
    <p:embeddedFont>
      <p:font typeface="Oswald"/>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italic.fntdata"/><Relationship Id="rId50" Type="http://schemas.openxmlformats.org/officeDocument/2006/relationships/font" Target="fonts/SourceCodePro-bold.fntdata"/><Relationship Id="rId53" Type="http://schemas.openxmlformats.org/officeDocument/2006/relationships/font" Target="fonts/Oswald-regular.fntdata"/><Relationship Id="rId52"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ad842142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ad84214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ad842142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ad842142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ad842142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ad842142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aa29ea0e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aa29ea0e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aa29ea0e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aa29ea0e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ad84214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ad84214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ad842142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ad84214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ad842142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ad842142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aa29ea0e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aa29ea0e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aa29ea0e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aa29ea0e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aa29ea0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aa29ea0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ad842142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ad842142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ad84214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ad84214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ad842142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ad842142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ad842142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ad842142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aa29ea0e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aa29ea0e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aa29ea0e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aa29ea0e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ad842142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ad842142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ad842142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ad842142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ad842142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ad842142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ad842142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ad842142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aa29ea0e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aa29ea0e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ad842142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ad842142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aa29ea0e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aa29ea0e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aa29ea0e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aa29ea0e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ad842142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ad842142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ad842142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ad842142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9df69ff5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9df69ff5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ad842142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ad842142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ad842142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ad842142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ad842142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ad842142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ad842142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ad842142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aa29ea0e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aa29ea0e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ad842142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ad842142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ad842142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ad842142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ad842142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ad842142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ad842142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ad842142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aa29ea0e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aa29ea0e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ad84214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ad84214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ad84214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ad84214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ad84214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ad842142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ad842142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ad842142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Zenika/formation-react-sur-mesur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Zenika/formation-react-sur-mesu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Zenika/formation-react-sur-mesur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Zenika/formation-react-sur-mesu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Zenika/formation-react-sur-mesur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hub.com/Zenika/formation-react-sur-mesur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Formation sur mesure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React avancé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Cycle de rerendering</a:t>
            </a:r>
            <a:endParaRPr/>
          </a:p>
        </p:txBody>
      </p:sp>
      <p:sp>
        <p:nvSpPr>
          <p:cNvPr id="119" name="Google Shape;119;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fr"/>
              <a:t>Mount</a:t>
            </a:r>
            <a:r>
              <a:rPr lang="fr"/>
              <a:t> : Déclenche </a:t>
            </a:r>
            <a:r>
              <a:rPr lang="fr" u="sng"/>
              <a:t>tous</a:t>
            </a:r>
            <a:r>
              <a:rPr lang="fr"/>
              <a:t> les </a:t>
            </a:r>
            <a:r>
              <a:rPr i="1" lang="fr"/>
              <a:t>useEffect </a:t>
            </a:r>
            <a:endParaRPr i="1"/>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fr"/>
              <a:t>Update</a:t>
            </a:r>
            <a:r>
              <a:rPr lang="fr"/>
              <a:t> : Déclenche les </a:t>
            </a:r>
            <a:r>
              <a:rPr i="1" lang="fr"/>
              <a:t>useEffect</a:t>
            </a:r>
            <a:r>
              <a:rPr lang="fr"/>
              <a:t> sans dépendances et avec les dépendances concernées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fr"/>
              <a:t>Unmount</a:t>
            </a:r>
            <a:r>
              <a:rPr lang="fr"/>
              <a:t> : Déclenche les callbacks </a:t>
            </a:r>
            <a:r>
              <a:rPr i="1" lang="fr"/>
              <a:t>return</a:t>
            </a:r>
            <a:r>
              <a:rPr lang="fr"/>
              <a:t> par les </a:t>
            </a:r>
            <a:r>
              <a:rPr i="1" lang="fr"/>
              <a:t>useEffect</a:t>
            </a:r>
            <a:endParaRPr/>
          </a:p>
        </p:txBody>
      </p:sp>
      <p:pic>
        <p:nvPicPr>
          <p:cNvPr id="120" name="Google Shape;120;p22"/>
          <p:cNvPicPr preferRelativeResize="0"/>
          <p:nvPr/>
        </p:nvPicPr>
        <p:blipFill>
          <a:blip r:embed="rId3">
            <a:alphaModFix/>
          </a:blip>
          <a:stretch>
            <a:fillRect/>
          </a:stretch>
        </p:blipFill>
        <p:spPr>
          <a:xfrm>
            <a:off x="5859675" y="1621900"/>
            <a:ext cx="2872001" cy="576175"/>
          </a:xfrm>
          <a:prstGeom prst="rect">
            <a:avLst/>
          </a:prstGeom>
          <a:noFill/>
          <a:ln>
            <a:noFill/>
          </a:ln>
        </p:spPr>
      </p:pic>
      <p:pic>
        <p:nvPicPr>
          <p:cNvPr id="121" name="Google Shape;121;p22"/>
          <p:cNvPicPr preferRelativeResize="0"/>
          <p:nvPr/>
        </p:nvPicPr>
        <p:blipFill>
          <a:blip r:embed="rId4">
            <a:alphaModFix/>
          </a:blip>
          <a:stretch>
            <a:fillRect/>
          </a:stretch>
        </p:blipFill>
        <p:spPr>
          <a:xfrm>
            <a:off x="5859675" y="2911525"/>
            <a:ext cx="2872001" cy="372294"/>
          </a:xfrm>
          <a:prstGeom prst="rect">
            <a:avLst/>
          </a:prstGeom>
          <a:noFill/>
          <a:ln>
            <a:noFill/>
          </a:ln>
        </p:spPr>
      </p:pic>
      <p:pic>
        <p:nvPicPr>
          <p:cNvPr id="122" name="Google Shape;122;p22"/>
          <p:cNvPicPr preferRelativeResize="0"/>
          <p:nvPr/>
        </p:nvPicPr>
        <p:blipFill>
          <a:blip r:embed="rId5">
            <a:alphaModFix/>
          </a:blip>
          <a:stretch>
            <a:fillRect/>
          </a:stretch>
        </p:blipFill>
        <p:spPr>
          <a:xfrm>
            <a:off x="5859675" y="4122024"/>
            <a:ext cx="2872000" cy="5334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Traitement asynchrone</a:t>
            </a:r>
            <a:endParaRPr/>
          </a:p>
        </p:txBody>
      </p:sp>
      <p:pic>
        <p:nvPicPr>
          <p:cNvPr id="128" name="Google Shape;128;p23"/>
          <p:cNvPicPr preferRelativeResize="0"/>
          <p:nvPr/>
        </p:nvPicPr>
        <p:blipFill>
          <a:blip r:embed="rId3">
            <a:alphaModFix/>
          </a:blip>
          <a:stretch>
            <a:fillRect/>
          </a:stretch>
        </p:blipFill>
        <p:spPr>
          <a:xfrm>
            <a:off x="311700" y="1815450"/>
            <a:ext cx="3898600" cy="1984200"/>
          </a:xfrm>
          <a:prstGeom prst="rect">
            <a:avLst/>
          </a:prstGeom>
          <a:noFill/>
          <a:ln>
            <a:noFill/>
          </a:ln>
        </p:spPr>
      </p:pic>
      <p:pic>
        <p:nvPicPr>
          <p:cNvPr id="129" name="Google Shape;129;p23"/>
          <p:cNvPicPr preferRelativeResize="0"/>
          <p:nvPr/>
        </p:nvPicPr>
        <p:blipFill>
          <a:blip r:embed="rId4">
            <a:alphaModFix/>
          </a:blip>
          <a:stretch>
            <a:fillRect/>
          </a:stretch>
        </p:blipFill>
        <p:spPr>
          <a:xfrm>
            <a:off x="4695625" y="1815450"/>
            <a:ext cx="3898600" cy="945698"/>
          </a:xfrm>
          <a:prstGeom prst="rect">
            <a:avLst/>
          </a:prstGeom>
          <a:noFill/>
          <a:ln>
            <a:noFill/>
          </a:ln>
        </p:spPr>
      </p:pic>
      <p:pic>
        <p:nvPicPr>
          <p:cNvPr id="130" name="Google Shape;130;p23"/>
          <p:cNvPicPr preferRelativeResize="0"/>
          <p:nvPr/>
        </p:nvPicPr>
        <p:blipFill>
          <a:blip r:embed="rId5">
            <a:alphaModFix/>
          </a:blip>
          <a:stretch>
            <a:fillRect/>
          </a:stretch>
        </p:blipFill>
        <p:spPr>
          <a:xfrm>
            <a:off x="4695625" y="3176225"/>
            <a:ext cx="3898600" cy="6234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Curryfication</a:t>
            </a:r>
            <a:endParaRPr/>
          </a:p>
        </p:txBody>
      </p:sp>
      <p:sp>
        <p:nvSpPr>
          <p:cNvPr id="136" name="Google Shape;136;p24"/>
          <p:cNvSpPr txBox="1"/>
          <p:nvPr>
            <p:ph idx="1" type="body"/>
          </p:nvPr>
        </p:nvSpPr>
        <p:spPr>
          <a:xfrm>
            <a:off x="4572000" y="1468825"/>
            <a:ext cx="4260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Curryfié :</a:t>
            </a:r>
            <a:endParaRPr/>
          </a:p>
        </p:txBody>
      </p:sp>
      <p:sp>
        <p:nvSpPr>
          <p:cNvPr id="137" name="Google Shape;137;p24"/>
          <p:cNvSpPr txBox="1"/>
          <p:nvPr>
            <p:ph idx="1" type="body"/>
          </p:nvPr>
        </p:nvSpPr>
        <p:spPr>
          <a:xfrm>
            <a:off x="311700" y="1468825"/>
            <a:ext cx="4260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Non curryfié :</a:t>
            </a:r>
            <a:endParaRPr/>
          </a:p>
        </p:txBody>
      </p:sp>
      <p:pic>
        <p:nvPicPr>
          <p:cNvPr id="138" name="Google Shape;138;p24"/>
          <p:cNvPicPr preferRelativeResize="0"/>
          <p:nvPr/>
        </p:nvPicPr>
        <p:blipFill>
          <a:blip r:embed="rId3">
            <a:alphaModFix/>
          </a:blip>
          <a:stretch>
            <a:fillRect/>
          </a:stretch>
        </p:blipFill>
        <p:spPr>
          <a:xfrm>
            <a:off x="311700" y="2015800"/>
            <a:ext cx="3225825" cy="1206700"/>
          </a:xfrm>
          <a:prstGeom prst="rect">
            <a:avLst/>
          </a:prstGeom>
          <a:noFill/>
          <a:ln>
            <a:noFill/>
          </a:ln>
        </p:spPr>
      </p:pic>
      <p:pic>
        <p:nvPicPr>
          <p:cNvPr id="139" name="Google Shape;139;p24"/>
          <p:cNvPicPr preferRelativeResize="0"/>
          <p:nvPr/>
        </p:nvPicPr>
        <p:blipFill>
          <a:blip r:embed="rId4">
            <a:alphaModFix/>
          </a:blip>
          <a:stretch>
            <a:fillRect/>
          </a:stretch>
        </p:blipFill>
        <p:spPr>
          <a:xfrm>
            <a:off x="4572000" y="2015800"/>
            <a:ext cx="4260300" cy="17197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Architecture des composants</a:t>
            </a:r>
            <a:endParaRPr/>
          </a:p>
        </p:txBody>
      </p:sp>
      <p:sp>
        <p:nvSpPr>
          <p:cNvPr id="145" name="Google Shape;145;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fr"/>
              <a:t>Domain Driven Development</a:t>
            </a:r>
            <a:endParaRPr/>
          </a:p>
          <a:p>
            <a:pPr indent="-342900" lvl="0" marL="457200" rtl="0" algn="l">
              <a:spcBef>
                <a:spcPts val="0"/>
              </a:spcBef>
              <a:spcAft>
                <a:spcPts val="0"/>
              </a:spcAft>
              <a:buSzPts val="1800"/>
              <a:buChar char="-"/>
            </a:pPr>
            <a:r>
              <a:rPr lang="fr"/>
              <a:t>Atomic Design</a:t>
            </a:r>
            <a:endParaRPr/>
          </a:p>
          <a:p>
            <a:pPr indent="-342900" lvl="0" marL="457200" rtl="0" algn="l">
              <a:spcBef>
                <a:spcPts val="0"/>
              </a:spcBef>
              <a:spcAft>
                <a:spcPts val="0"/>
              </a:spcAft>
              <a:buSzPts val="1800"/>
              <a:buChar char="-"/>
            </a:pPr>
            <a:r>
              <a:rPr lang="fr"/>
              <a:t>Stateless vs Stateful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Plan</a:t>
            </a:r>
            <a:endParaRPr/>
          </a:p>
        </p:txBody>
      </p:sp>
      <p:sp>
        <p:nvSpPr>
          <p:cNvPr id="151" name="Google Shape;151;p2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arenR"/>
            </a:pPr>
            <a:r>
              <a:rPr lang="fr">
                <a:solidFill>
                  <a:srgbClr val="000000"/>
                </a:solidFill>
              </a:rPr>
              <a:t>Rappels JS et React</a:t>
            </a:r>
            <a:endParaRPr>
              <a:solidFill>
                <a:srgbClr val="000000"/>
              </a:solidFill>
            </a:endParaRPr>
          </a:p>
          <a:p>
            <a:pPr indent="-342900" lvl="0" marL="457200" rtl="0" algn="l">
              <a:spcBef>
                <a:spcPts val="0"/>
              </a:spcBef>
              <a:spcAft>
                <a:spcPts val="0"/>
              </a:spcAft>
              <a:buClr>
                <a:schemeClr val="dk1"/>
              </a:buClr>
              <a:buSzPts val="1800"/>
              <a:buAutoNum type="arabicParenR"/>
            </a:pPr>
            <a:r>
              <a:rPr b="1" lang="fr" u="sng">
                <a:solidFill>
                  <a:schemeClr val="dk1"/>
                </a:solidFill>
              </a:rPr>
              <a:t>Architecture des composants</a:t>
            </a:r>
            <a:endParaRPr b="1" u="sng">
              <a:solidFill>
                <a:schemeClr val="dk1"/>
              </a:solidFill>
            </a:endParaRPr>
          </a:p>
          <a:p>
            <a:pPr indent="-342900" lvl="0" marL="457200" rtl="0" algn="l">
              <a:spcBef>
                <a:spcPts val="0"/>
              </a:spcBef>
              <a:spcAft>
                <a:spcPts val="0"/>
              </a:spcAft>
              <a:buSzPts val="1800"/>
              <a:buAutoNum type="arabicParenR"/>
            </a:pPr>
            <a:r>
              <a:rPr lang="fr"/>
              <a:t>Qualité de code</a:t>
            </a:r>
            <a:endParaRPr/>
          </a:p>
          <a:p>
            <a:pPr indent="-342900" lvl="0" marL="457200" rtl="0" algn="l">
              <a:spcBef>
                <a:spcPts val="0"/>
              </a:spcBef>
              <a:spcAft>
                <a:spcPts val="0"/>
              </a:spcAft>
              <a:buSzPts val="1800"/>
              <a:buAutoNum type="arabicParenR"/>
            </a:pPr>
            <a:r>
              <a:rPr lang="fr"/>
              <a:t>Etude de code</a:t>
            </a:r>
            <a:endParaRPr/>
          </a:p>
          <a:p>
            <a:pPr indent="-342900" lvl="0" marL="457200" rtl="0" algn="l">
              <a:spcBef>
                <a:spcPts val="0"/>
              </a:spcBef>
              <a:spcAft>
                <a:spcPts val="0"/>
              </a:spcAft>
              <a:buSzPts val="1800"/>
              <a:buAutoNum type="arabicParenR"/>
            </a:pPr>
            <a:r>
              <a:rPr lang="fr"/>
              <a:t>Travaux pratiques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Domain Driven Development</a:t>
            </a:r>
            <a:endParaRPr/>
          </a:p>
        </p:txBody>
      </p:sp>
      <p:sp>
        <p:nvSpPr>
          <p:cNvPr id="157" name="Google Shape;157;p27"/>
          <p:cNvSpPr txBox="1"/>
          <p:nvPr>
            <p:ph idx="1" type="body"/>
          </p:nvPr>
        </p:nvSpPr>
        <p:spPr>
          <a:xfrm>
            <a:off x="311700" y="1468825"/>
            <a:ext cx="5403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Regrouper les fichiers par domaine métier. Les morceaux de code / fichier concernant le même sujet doivent être regroupés dans un même dossier.</a:t>
            </a:r>
            <a:endParaRPr/>
          </a:p>
        </p:txBody>
      </p:sp>
      <p:pic>
        <p:nvPicPr>
          <p:cNvPr id="158" name="Google Shape;158;p27"/>
          <p:cNvPicPr preferRelativeResize="0"/>
          <p:nvPr/>
        </p:nvPicPr>
        <p:blipFill>
          <a:blip r:embed="rId3">
            <a:alphaModFix/>
          </a:blip>
          <a:stretch>
            <a:fillRect/>
          </a:stretch>
        </p:blipFill>
        <p:spPr>
          <a:xfrm>
            <a:off x="6135050" y="1468825"/>
            <a:ext cx="1911400" cy="271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Atomic Design</a:t>
            </a:r>
            <a:endParaRPr/>
          </a:p>
        </p:txBody>
      </p:sp>
      <p:pic>
        <p:nvPicPr>
          <p:cNvPr id="164" name="Google Shape;164;p28"/>
          <p:cNvPicPr preferRelativeResize="0"/>
          <p:nvPr/>
        </p:nvPicPr>
        <p:blipFill rotWithShape="1">
          <a:blip r:embed="rId3">
            <a:alphaModFix/>
          </a:blip>
          <a:srcRect b="0" l="0" r="0" t="10281"/>
          <a:stretch/>
        </p:blipFill>
        <p:spPr>
          <a:xfrm>
            <a:off x="1254313" y="1316600"/>
            <a:ext cx="6635375" cy="3565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5852925" y="3169050"/>
            <a:ext cx="125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Stateless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i="1" lang="fr">
                <a:latin typeface="Source Code Pro"/>
                <a:ea typeface="Source Code Pro"/>
                <a:cs typeface="Source Code Pro"/>
                <a:sym typeface="Source Code Pro"/>
              </a:rPr>
              <a:t>render</a:t>
            </a:r>
            <a:endParaRPr i="1">
              <a:latin typeface="Source Code Pro"/>
              <a:ea typeface="Source Code Pro"/>
              <a:cs typeface="Source Code Pro"/>
              <a:sym typeface="Source Code Pro"/>
            </a:endParaRPr>
          </a:p>
        </p:txBody>
      </p:sp>
      <p:sp>
        <p:nvSpPr>
          <p:cNvPr id="170" name="Google Shape;170;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Stateless vs Stateful</a:t>
            </a:r>
            <a:endParaRPr/>
          </a:p>
        </p:txBody>
      </p:sp>
      <p:sp>
        <p:nvSpPr>
          <p:cNvPr id="171" name="Google Shape;171;p29"/>
          <p:cNvSpPr txBox="1"/>
          <p:nvPr>
            <p:ph idx="1" type="body"/>
          </p:nvPr>
        </p:nvSpPr>
        <p:spPr>
          <a:xfrm>
            <a:off x="311700" y="1468825"/>
            <a:ext cx="5092200" cy="3099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b="1" lang="fr"/>
              <a:t>Stateful</a:t>
            </a:r>
            <a:endParaRPr b="1"/>
          </a:p>
          <a:p>
            <a:pPr indent="0" lvl="0" marL="0" rtl="0" algn="l">
              <a:spcBef>
                <a:spcPts val="1200"/>
              </a:spcBef>
              <a:spcAft>
                <a:spcPts val="0"/>
              </a:spcAft>
              <a:buNone/>
            </a:pPr>
            <a:r>
              <a:rPr lang="fr"/>
              <a:t>Ces composants détiennent la donnée et a pour rôle d’implémenter la logique métier.</a:t>
            </a:r>
            <a:endParaRPr/>
          </a:p>
          <a:p>
            <a:pPr indent="-334327" lvl="0" marL="457200" rtl="0" algn="l">
              <a:spcBef>
                <a:spcPts val="1200"/>
              </a:spcBef>
              <a:spcAft>
                <a:spcPts val="0"/>
              </a:spcAft>
              <a:buSzPct val="100000"/>
              <a:buChar char="-"/>
            </a:pPr>
            <a:r>
              <a:rPr b="1" lang="fr"/>
              <a:t>Stateless</a:t>
            </a:r>
            <a:endParaRPr b="1"/>
          </a:p>
          <a:p>
            <a:pPr indent="0" lvl="0" marL="0" rtl="0" algn="l">
              <a:spcBef>
                <a:spcPts val="1200"/>
              </a:spcBef>
              <a:spcAft>
                <a:spcPts val="1200"/>
              </a:spcAft>
              <a:buNone/>
            </a:pPr>
            <a:r>
              <a:rPr lang="fr"/>
              <a:t>Ces composants reçoivent la donnée et les callbacks au travers des props. Il a pour rôle d’afficher la donnée et déclencher les comportements.</a:t>
            </a:r>
            <a:endParaRPr/>
          </a:p>
        </p:txBody>
      </p:sp>
      <p:sp>
        <p:nvSpPr>
          <p:cNvPr id="172" name="Google Shape;172;p29"/>
          <p:cNvSpPr/>
          <p:nvPr/>
        </p:nvSpPr>
        <p:spPr>
          <a:xfrm>
            <a:off x="5751175" y="1649400"/>
            <a:ext cx="2828400" cy="2919300"/>
          </a:xfrm>
          <a:prstGeom prst="roundRect">
            <a:avLst>
              <a:gd fmla="val 3944"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a:off x="5852925" y="2929825"/>
            <a:ext cx="1251000" cy="1530900"/>
          </a:xfrm>
          <a:prstGeom prst="roundRect">
            <a:avLst>
              <a:gd fmla="val 3944"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a:off x="7235150" y="2929825"/>
            <a:ext cx="1251000" cy="1530900"/>
          </a:xfrm>
          <a:prstGeom prst="roundRect">
            <a:avLst>
              <a:gd fmla="val 3944"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txBox="1"/>
          <p:nvPr/>
        </p:nvSpPr>
        <p:spPr>
          <a:xfrm>
            <a:off x="5852925" y="1786850"/>
            <a:ext cx="263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Stateful</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i="1" lang="fr">
                <a:latin typeface="Source Code Pro"/>
                <a:ea typeface="Source Code Pro"/>
                <a:cs typeface="Source Code Pro"/>
                <a:sym typeface="Source Code Pro"/>
              </a:rPr>
              <a:t>value		setValue</a:t>
            </a:r>
            <a:endParaRPr i="1">
              <a:latin typeface="Source Code Pro"/>
              <a:ea typeface="Source Code Pro"/>
              <a:cs typeface="Source Code Pro"/>
              <a:sym typeface="Source Code Pro"/>
            </a:endParaRPr>
          </a:p>
        </p:txBody>
      </p:sp>
      <p:sp>
        <p:nvSpPr>
          <p:cNvPr id="176" name="Google Shape;176;p29"/>
          <p:cNvSpPr txBox="1"/>
          <p:nvPr/>
        </p:nvSpPr>
        <p:spPr>
          <a:xfrm>
            <a:off x="7235150" y="3169050"/>
            <a:ext cx="125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Stateless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i="1" lang="fr">
                <a:latin typeface="Source Code Pro"/>
                <a:ea typeface="Source Code Pro"/>
                <a:cs typeface="Source Code Pro"/>
                <a:sym typeface="Source Code Pro"/>
              </a:rPr>
              <a:t>render</a:t>
            </a:r>
            <a:endParaRPr>
              <a:latin typeface="Source Code Pro"/>
              <a:ea typeface="Source Code Pro"/>
              <a:cs typeface="Source Code Pro"/>
              <a:sym typeface="Source Code Pro"/>
            </a:endParaRPr>
          </a:p>
        </p:txBody>
      </p:sp>
      <p:cxnSp>
        <p:nvCxnSpPr>
          <p:cNvPr id="177" name="Google Shape;177;p29"/>
          <p:cNvCxnSpPr/>
          <p:nvPr/>
        </p:nvCxnSpPr>
        <p:spPr>
          <a:xfrm>
            <a:off x="6235850" y="2582600"/>
            <a:ext cx="7200" cy="5352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9"/>
          <p:cNvCxnSpPr/>
          <p:nvPr/>
        </p:nvCxnSpPr>
        <p:spPr>
          <a:xfrm>
            <a:off x="6315925" y="2582600"/>
            <a:ext cx="1178700" cy="4485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9"/>
          <p:cNvCxnSpPr/>
          <p:nvPr/>
        </p:nvCxnSpPr>
        <p:spPr>
          <a:xfrm>
            <a:off x="7958050" y="2539250"/>
            <a:ext cx="7200" cy="535200"/>
          </a:xfrm>
          <a:prstGeom prst="straightConnector1">
            <a:avLst/>
          </a:prstGeom>
          <a:noFill/>
          <a:ln cap="flat" cmpd="sng" w="9525">
            <a:solidFill>
              <a:schemeClr val="dk2"/>
            </a:solidFill>
            <a:prstDash val="solid"/>
            <a:round/>
            <a:headEnd len="med" w="med" type="triangle"/>
            <a:tailEnd len="med" w="med" type="none"/>
          </a:ln>
        </p:spPr>
      </p:cxnSp>
      <p:cxnSp>
        <p:nvCxnSpPr>
          <p:cNvPr id="180" name="Google Shape;180;p29"/>
          <p:cNvCxnSpPr/>
          <p:nvPr/>
        </p:nvCxnSpPr>
        <p:spPr>
          <a:xfrm flipH="1">
            <a:off x="6685350" y="2582600"/>
            <a:ext cx="1178700" cy="448500"/>
          </a:xfrm>
          <a:prstGeom prst="straightConnector1">
            <a:avLst/>
          </a:prstGeom>
          <a:noFill/>
          <a:ln cap="flat" cmpd="sng" w="9525">
            <a:solidFill>
              <a:schemeClr val="dk2"/>
            </a:solidFill>
            <a:prstDash val="solid"/>
            <a:round/>
            <a:headEnd len="med" w="med" type="triangl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Qualité de code</a:t>
            </a:r>
            <a:endParaRPr/>
          </a:p>
        </p:txBody>
      </p:sp>
      <p:sp>
        <p:nvSpPr>
          <p:cNvPr id="186" name="Google Shape;186;p3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fr"/>
              <a:t>Formatage de code</a:t>
            </a:r>
            <a:endParaRPr/>
          </a:p>
          <a:p>
            <a:pPr indent="-342900" lvl="0" marL="457200" rtl="0" algn="l">
              <a:spcBef>
                <a:spcPts val="0"/>
              </a:spcBef>
              <a:spcAft>
                <a:spcPts val="0"/>
              </a:spcAft>
              <a:buSzPts val="1800"/>
              <a:buChar char="-"/>
            </a:pPr>
            <a:r>
              <a:rPr lang="fr"/>
              <a:t>Typage de données</a:t>
            </a:r>
            <a:endParaRPr/>
          </a:p>
          <a:p>
            <a:pPr indent="-342900" lvl="0" marL="457200" rtl="0" algn="l">
              <a:spcBef>
                <a:spcPts val="0"/>
              </a:spcBef>
              <a:spcAft>
                <a:spcPts val="0"/>
              </a:spcAft>
              <a:buSzPts val="1800"/>
              <a:buChar char="-"/>
            </a:pPr>
            <a:r>
              <a:rPr lang="fr"/>
              <a:t>Tests automatisés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Plan</a:t>
            </a:r>
            <a:endParaRPr/>
          </a:p>
        </p:txBody>
      </p:sp>
      <p:sp>
        <p:nvSpPr>
          <p:cNvPr id="192" name="Google Shape;192;p3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arenR"/>
            </a:pPr>
            <a:r>
              <a:rPr lang="fr">
                <a:solidFill>
                  <a:srgbClr val="000000"/>
                </a:solidFill>
              </a:rPr>
              <a:t>Rappels JS et React</a:t>
            </a:r>
            <a:endParaRPr>
              <a:solidFill>
                <a:srgbClr val="000000"/>
              </a:solidFill>
            </a:endParaRPr>
          </a:p>
          <a:p>
            <a:pPr indent="-342900" lvl="0" marL="457200" rtl="0" algn="l">
              <a:spcBef>
                <a:spcPts val="0"/>
              </a:spcBef>
              <a:spcAft>
                <a:spcPts val="0"/>
              </a:spcAft>
              <a:buClr>
                <a:srgbClr val="000000"/>
              </a:buClr>
              <a:buSzPts val="1800"/>
              <a:buAutoNum type="arabicParenR"/>
            </a:pPr>
            <a:r>
              <a:rPr lang="fr">
                <a:solidFill>
                  <a:srgbClr val="000000"/>
                </a:solidFill>
              </a:rPr>
              <a:t>Architecture des composants</a:t>
            </a:r>
            <a:endParaRPr>
              <a:solidFill>
                <a:srgbClr val="000000"/>
              </a:solidFill>
            </a:endParaRPr>
          </a:p>
          <a:p>
            <a:pPr indent="-342900" lvl="0" marL="457200" rtl="0" algn="l">
              <a:spcBef>
                <a:spcPts val="0"/>
              </a:spcBef>
              <a:spcAft>
                <a:spcPts val="0"/>
              </a:spcAft>
              <a:buClr>
                <a:schemeClr val="dk1"/>
              </a:buClr>
              <a:buSzPts val="1800"/>
              <a:buAutoNum type="arabicParenR"/>
            </a:pPr>
            <a:r>
              <a:rPr b="1" lang="fr" u="sng">
                <a:solidFill>
                  <a:schemeClr val="dk1"/>
                </a:solidFill>
              </a:rPr>
              <a:t>Qualité de code</a:t>
            </a:r>
            <a:endParaRPr b="1" u="sng">
              <a:solidFill>
                <a:schemeClr val="dk1"/>
              </a:solidFill>
            </a:endParaRPr>
          </a:p>
          <a:p>
            <a:pPr indent="-342900" lvl="0" marL="457200" rtl="0" algn="l">
              <a:spcBef>
                <a:spcPts val="0"/>
              </a:spcBef>
              <a:spcAft>
                <a:spcPts val="0"/>
              </a:spcAft>
              <a:buSzPts val="1800"/>
              <a:buAutoNum type="arabicParenR"/>
            </a:pPr>
            <a:r>
              <a:rPr lang="fr"/>
              <a:t>Etude de code</a:t>
            </a:r>
            <a:endParaRPr/>
          </a:p>
          <a:p>
            <a:pPr indent="-342900" lvl="0" marL="457200" rtl="0" algn="l">
              <a:spcBef>
                <a:spcPts val="0"/>
              </a:spcBef>
              <a:spcAft>
                <a:spcPts val="0"/>
              </a:spcAft>
              <a:buSzPts val="1800"/>
              <a:buAutoNum type="arabicParenR"/>
            </a:pPr>
            <a:r>
              <a:rPr lang="fr"/>
              <a:t>Travaux pratiques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Formatage de code</a:t>
            </a:r>
            <a:endParaRPr/>
          </a:p>
        </p:txBody>
      </p:sp>
      <p:pic>
        <p:nvPicPr>
          <p:cNvPr id="198" name="Google Shape;198;p32"/>
          <p:cNvPicPr preferRelativeResize="0"/>
          <p:nvPr/>
        </p:nvPicPr>
        <p:blipFill>
          <a:blip r:embed="rId3">
            <a:alphaModFix/>
          </a:blip>
          <a:stretch>
            <a:fillRect/>
          </a:stretch>
        </p:blipFill>
        <p:spPr>
          <a:xfrm>
            <a:off x="766800" y="1803250"/>
            <a:ext cx="3165325" cy="1851825"/>
          </a:xfrm>
          <a:prstGeom prst="rect">
            <a:avLst/>
          </a:prstGeom>
          <a:noFill/>
          <a:ln>
            <a:noFill/>
          </a:ln>
        </p:spPr>
      </p:pic>
      <p:pic>
        <p:nvPicPr>
          <p:cNvPr id="199" name="Google Shape;199;p32"/>
          <p:cNvPicPr preferRelativeResize="0"/>
          <p:nvPr/>
        </p:nvPicPr>
        <p:blipFill>
          <a:blip r:embed="rId4">
            <a:alphaModFix/>
          </a:blip>
          <a:stretch>
            <a:fillRect/>
          </a:stretch>
        </p:blipFill>
        <p:spPr>
          <a:xfrm>
            <a:off x="5010550" y="2038600"/>
            <a:ext cx="3314700" cy="1381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Typage de données</a:t>
            </a:r>
            <a:endParaRPr/>
          </a:p>
        </p:txBody>
      </p:sp>
      <p:sp>
        <p:nvSpPr>
          <p:cNvPr id="205" name="Google Shape;205;p33"/>
          <p:cNvSpPr txBox="1"/>
          <p:nvPr>
            <p:ph idx="1" type="body"/>
          </p:nvPr>
        </p:nvSpPr>
        <p:spPr>
          <a:xfrm>
            <a:off x="311700" y="1468825"/>
            <a:ext cx="8520600" cy="335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fr"/>
              <a:t>Proptypes</a:t>
            </a:r>
            <a:endParaRPr b="1"/>
          </a:p>
          <a:p>
            <a:pPr indent="-317500" lvl="1" marL="914400" rtl="0" algn="l">
              <a:spcBef>
                <a:spcPts val="0"/>
              </a:spcBef>
              <a:spcAft>
                <a:spcPts val="0"/>
              </a:spcAft>
              <a:buSzPts val="1400"/>
              <a:buChar char="-"/>
            </a:pPr>
            <a:r>
              <a:rPr lang="fr"/>
              <a:t>Typage faible</a:t>
            </a:r>
            <a:endParaRPr/>
          </a:p>
          <a:p>
            <a:pPr indent="-317500" lvl="1" marL="914400" rtl="0" algn="l">
              <a:spcBef>
                <a:spcPts val="0"/>
              </a:spcBef>
              <a:spcAft>
                <a:spcPts val="0"/>
              </a:spcAft>
              <a:buSzPts val="1400"/>
              <a:buChar char="-"/>
            </a:pPr>
            <a:r>
              <a:rPr lang="fr"/>
              <a:t>Explicite le contrat d’interface des composants</a:t>
            </a:r>
            <a:endParaRPr/>
          </a:p>
          <a:p>
            <a:pPr indent="-317500" lvl="1" marL="914400" rtl="0" algn="l">
              <a:spcBef>
                <a:spcPts val="0"/>
              </a:spcBef>
              <a:spcAft>
                <a:spcPts val="0"/>
              </a:spcAft>
              <a:buSzPts val="1400"/>
              <a:buChar char="-"/>
            </a:pPr>
            <a:r>
              <a:rPr lang="fr"/>
              <a:t>Facilite la gestion d’erreur au runtime</a:t>
            </a:r>
            <a:endParaRPr/>
          </a:p>
          <a:p>
            <a:pPr indent="-317500" lvl="1" marL="914400" rtl="0" algn="l">
              <a:spcBef>
                <a:spcPts val="0"/>
              </a:spcBef>
              <a:spcAft>
                <a:spcPts val="0"/>
              </a:spcAft>
              <a:buSzPts val="1400"/>
              <a:buChar char="-"/>
            </a:pPr>
            <a:r>
              <a:rPr lang="fr"/>
              <a:t>Conserve le Javascript “standard”</a:t>
            </a:r>
            <a:endParaRPr/>
          </a:p>
          <a:p>
            <a:pPr indent="-317500" lvl="1" marL="914400" rtl="0" algn="l">
              <a:spcBef>
                <a:spcPts val="0"/>
              </a:spcBef>
              <a:spcAft>
                <a:spcPts val="0"/>
              </a:spcAft>
              <a:buSzPts val="1400"/>
              <a:buChar char="-"/>
            </a:pPr>
            <a:r>
              <a:rPr lang="fr"/>
              <a:t>Propre à React</a:t>
            </a:r>
            <a:endParaRPr/>
          </a:p>
          <a:p>
            <a:pPr indent="-342900" lvl="0" marL="457200" rtl="0" algn="l">
              <a:spcBef>
                <a:spcPts val="0"/>
              </a:spcBef>
              <a:spcAft>
                <a:spcPts val="0"/>
              </a:spcAft>
              <a:buSzPts val="1800"/>
              <a:buChar char="-"/>
            </a:pPr>
            <a:r>
              <a:rPr b="1" lang="fr"/>
              <a:t>Typescript</a:t>
            </a:r>
            <a:endParaRPr/>
          </a:p>
          <a:p>
            <a:pPr indent="-317500" lvl="1" marL="914400" rtl="0" algn="l">
              <a:spcBef>
                <a:spcPts val="0"/>
              </a:spcBef>
              <a:spcAft>
                <a:spcPts val="0"/>
              </a:spcAft>
              <a:buSzPts val="1400"/>
              <a:buChar char="-"/>
            </a:pPr>
            <a:r>
              <a:rPr lang="fr"/>
              <a:t>Typage fort</a:t>
            </a:r>
            <a:endParaRPr/>
          </a:p>
          <a:p>
            <a:pPr indent="-317500" lvl="1" marL="914400" rtl="0" algn="l">
              <a:spcBef>
                <a:spcPts val="0"/>
              </a:spcBef>
              <a:spcAft>
                <a:spcPts val="0"/>
              </a:spcAft>
              <a:buSzPts val="1400"/>
              <a:buChar char="-"/>
            </a:pPr>
            <a:r>
              <a:rPr lang="fr"/>
              <a:t>Explicite le type de l’ensemble des variables</a:t>
            </a:r>
            <a:endParaRPr/>
          </a:p>
          <a:p>
            <a:pPr indent="-317500" lvl="1" marL="914400" rtl="0" algn="l">
              <a:spcBef>
                <a:spcPts val="0"/>
              </a:spcBef>
              <a:spcAft>
                <a:spcPts val="0"/>
              </a:spcAft>
              <a:buSzPts val="1400"/>
              <a:buChar char="-"/>
            </a:pPr>
            <a:r>
              <a:rPr lang="fr"/>
              <a:t>Permet d’anticiper les erreurs de typage au moment de l’écriture</a:t>
            </a:r>
            <a:endParaRPr/>
          </a:p>
          <a:p>
            <a:pPr indent="-317500" lvl="1" marL="914400" rtl="0" algn="l">
              <a:spcBef>
                <a:spcPts val="0"/>
              </a:spcBef>
              <a:spcAft>
                <a:spcPts val="0"/>
              </a:spcAft>
              <a:buSzPts val="1400"/>
              <a:buChar char="-"/>
            </a:pPr>
            <a:r>
              <a:rPr lang="fr"/>
              <a:t>Surcouche à Javascript demandant une configuration spécifique</a:t>
            </a:r>
            <a:endParaRPr/>
          </a:p>
          <a:p>
            <a:pPr indent="-317500" lvl="1" marL="914400" rtl="0" algn="l">
              <a:spcBef>
                <a:spcPts val="0"/>
              </a:spcBef>
              <a:spcAft>
                <a:spcPts val="0"/>
              </a:spcAft>
              <a:buSzPts val="1400"/>
              <a:buChar char="-"/>
            </a:pPr>
            <a:r>
              <a:rPr lang="fr"/>
              <a:t>Non spécifique à React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Tests automatisés (</a:t>
            </a:r>
            <a:r>
              <a:rPr lang="fr"/>
              <a:t>1/2</a:t>
            </a:r>
            <a:r>
              <a:rPr lang="fr"/>
              <a:t>)</a:t>
            </a:r>
            <a:endParaRPr/>
          </a:p>
        </p:txBody>
      </p:sp>
      <p:pic>
        <p:nvPicPr>
          <p:cNvPr id="211" name="Google Shape;211;p34"/>
          <p:cNvPicPr preferRelativeResize="0"/>
          <p:nvPr/>
        </p:nvPicPr>
        <p:blipFill>
          <a:blip r:embed="rId3">
            <a:alphaModFix/>
          </a:blip>
          <a:stretch>
            <a:fillRect/>
          </a:stretch>
        </p:blipFill>
        <p:spPr>
          <a:xfrm>
            <a:off x="5259750" y="967025"/>
            <a:ext cx="3644296" cy="3732702"/>
          </a:xfrm>
          <a:prstGeom prst="rect">
            <a:avLst/>
          </a:prstGeom>
          <a:noFill/>
          <a:ln>
            <a:noFill/>
          </a:ln>
        </p:spPr>
      </p:pic>
      <p:sp>
        <p:nvSpPr>
          <p:cNvPr id="212" name="Google Shape;212;p34"/>
          <p:cNvSpPr txBox="1"/>
          <p:nvPr/>
        </p:nvSpPr>
        <p:spPr>
          <a:xfrm>
            <a:off x="6590325" y="4699725"/>
            <a:ext cx="2510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u="sng">
                <a:latin typeface="Source Code Pro"/>
                <a:ea typeface="Source Code Pro"/>
                <a:cs typeface="Source Code Pro"/>
                <a:sym typeface="Source Code Pro"/>
              </a:rPr>
              <a:t>Source :</a:t>
            </a:r>
            <a:r>
              <a:rPr lang="fr" sz="700">
                <a:latin typeface="Source Code Pro"/>
                <a:ea typeface="Source Code Pro"/>
                <a:cs typeface="Source Code Pro"/>
                <a:sym typeface="Source Code Pro"/>
              </a:rPr>
              <a:t> https://testingjavascript.com/</a:t>
            </a:r>
            <a:endParaRPr sz="700">
              <a:latin typeface="Source Code Pro"/>
              <a:ea typeface="Source Code Pro"/>
              <a:cs typeface="Source Code Pro"/>
              <a:sym typeface="Source Code Pro"/>
            </a:endParaRPr>
          </a:p>
        </p:txBody>
      </p:sp>
      <p:sp>
        <p:nvSpPr>
          <p:cNvPr id="213" name="Google Shape;213;p34"/>
          <p:cNvSpPr txBox="1"/>
          <p:nvPr/>
        </p:nvSpPr>
        <p:spPr>
          <a:xfrm>
            <a:off x="405125" y="1613225"/>
            <a:ext cx="4572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Source Code Pro"/>
                <a:ea typeface="Source Code Pro"/>
                <a:cs typeface="Source Code Pro"/>
                <a:sym typeface="Source Code Pro"/>
              </a:rPr>
              <a:t>Objectif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S’assurer que le comportement d’un point de vue utilisateur est correct. Il faudra donc </a:t>
            </a:r>
            <a:r>
              <a:rPr lang="fr">
                <a:latin typeface="Source Code Pro"/>
                <a:ea typeface="Source Code Pro"/>
                <a:cs typeface="Source Code Pro"/>
                <a:sym typeface="Source Code Pro"/>
              </a:rPr>
              <a:t>interagir</a:t>
            </a:r>
            <a:r>
              <a:rPr lang="fr">
                <a:latin typeface="Source Code Pro"/>
                <a:ea typeface="Source Code Pro"/>
                <a:cs typeface="Source Code Pro"/>
                <a:sym typeface="Source Code Pro"/>
              </a:rPr>
              <a:t> directement avec le DOM comme le ferait un utilisateur.</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Sauf cas particulier, les tests ne doivent pas dépendre de l’implémentation et les assertion doivent vérifier l’état du DOM.</a:t>
            </a:r>
            <a:endParaRPr>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Test automatisés (2/2)</a:t>
            </a:r>
            <a:endParaRPr/>
          </a:p>
        </p:txBody>
      </p:sp>
      <p:sp>
        <p:nvSpPr>
          <p:cNvPr id="219" name="Google Shape;219;p35"/>
          <p:cNvSpPr txBox="1"/>
          <p:nvPr>
            <p:ph idx="1" type="body"/>
          </p:nvPr>
        </p:nvSpPr>
        <p:spPr>
          <a:xfrm>
            <a:off x="311700" y="1468825"/>
            <a:ext cx="4260300" cy="3099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fr"/>
              <a:t>Utilisation de </a:t>
            </a:r>
            <a:r>
              <a:rPr i="1" lang="fr"/>
              <a:t>Jest</a:t>
            </a:r>
            <a:r>
              <a:rPr lang="fr"/>
              <a:t> et de </a:t>
            </a:r>
            <a:r>
              <a:rPr i="1" lang="fr"/>
              <a:t>react-testing-library</a:t>
            </a:r>
            <a:r>
              <a:rPr lang="fr"/>
              <a:t>.</a:t>
            </a:r>
            <a:endParaRPr/>
          </a:p>
          <a:p>
            <a:pPr indent="-334327" lvl="0" marL="457200" rtl="0" algn="l">
              <a:spcBef>
                <a:spcPts val="1200"/>
              </a:spcBef>
              <a:spcAft>
                <a:spcPts val="0"/>
              </a:spcAft>
              <a:buSzPct val="100000"/>
              <a:buChar char="-"/>
            </a:pPr>
            <a:r>
              <a:rPr b="1" lang="fr"/>
              <a:t>Jest</a:t>
            </a:r>
            <a:r>
              <a:rPr lang="fr"/>
              <a:t> :</a:t>
            </a:r>
            <a:endParaRPr/>
          </a:p>
          <a:p>
            <a:pPr indent="0" lvl="0" marL="0" rtl="0" algn="l">
              <a:spcBef>
                <a:spcPts val="1200"/>
              </a:spcBef>
              <a:spcAft>
                <a:spcPts val="0"/>
              </a:spcAft>
              <a:buNone/>
            </a:pPr>
            <a:r>
              <a:rPr lang="fr"/>
              <a:t>Test runner + assertion library</a:t>
            </a:r>
            <a:endParaRPr/>
          </a:p>
          <a:p>
            <a:pPr indent="-334327" lvl="0" marL="457200" rtl="0" algn="l">
              <a:spcBef>
                <a:spcPts val="1200"/>
              </a:spcBef>
              <a:spcAft>
                <a:spcPts val="0"/>
              </a:spcAft>
              <a:buSzPct val="100000"/>
              <a:buChar char="-"/>
            </a:pPr>
            <a:r>
              <a:rPr b="1" lang="fr"/>
              <a:t>react-testing-library </a:t>
            </a:r>
            <a:r>
              <a:rPr lang="fr"/>
              <a:t>:</a:t>
            </a:r>
            <a:endParaRPr/>
          </a:p>
          <a:p>
            <a:pPr indent="0" lvl="0" marL="0" rtl="0" algn="l">
              <a:spcBef>
                <a:spcPts val="1200"/>
              </a:spcBef>
              <a:spcAft>
                <a:spcPts val="1200"/>
              </a:spcAft>
              <a:buNone/>
            </a:pPr>
            <a:r>
              <a:rPr lang="fr"/>
              <a:t>Permet de rendre les composants dans le JS DOM et d’interagir avec ce rendu.</a:t>
            </a:r>
            <a:endParaRPr/>
          </a:p>
        </p:txBody>
      </p:sp>
      <p:pic>
        <p:nvPicPr>
          <p:cNvPr id="220" name="Google Shape;220;p35"/>
          <p:cNvPicPr preferRelativeResize="0"/>
          <p:nvPr/>
        </p:nvPicPr>
        <p:blipFill>
          <a:blip r:embed="rId3">
            <a:alphaModFix/>
          </a:blip>
          <a:stretch>
            <a:fillRect/>
          </a:stretch>
        </p:blipFill>
        <p:spPr>
          <a:xfrm>
            <a:off x="4907679" y="1468825"/>
            <a:ext cx="3824321" cy="3099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Etude de code</a:t>
            </a:r>
            <a:endParaRPr/>
          </a:p>
        </p:txBody>
      </p:sp>
      <p:sp>
        <p:nvSpPr>
          <p:cNvPr id="226" name="Google Shape;226;p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fr"/>
              <a:t>Multiples rerendering</a:t>
            </a:r>
            <a:endParaRPr/>
          </a:p>
          <a:p>
            <a:pPr indent="-342900" lvl="0" marL="457200" rtl="0" algn="l">
              <a:spcBef>
                <a:spcPts val="0"/>
              </a:spcBef>
              <a:spcAft>
                <a:spcPts val="0"/>
              </a:spcAft>
              <a:buSzPts val="1800"/>
              <a:buChar char="-"/>
            </a:pPr>
            <a:r>
              <a:rPr lang="fr"/>
              <a:t>Hooks et custom hooks</a:t>
            </a:r>
            <a:endParaRPr/>
          </a:p>
          <a:p>
            <a:pPr indent="-342900" lvl="0" marL="457200" rtl="0" algn="l">
              <a:spcBef>
                <a:spcPts val="0"/>
              </a:spcBef>
              <a:spcAft>
                <a:spcPts val="0"/>
              </a:spcAft>
              <a:buSzPts val="1800"/>
              <a:buChar char="-"/>
            </a:pPr>
            <a:r>
              <a:rPr lang="fr"/>
              <a:t>Context API</a:t>
            </a:r>
            <a:endParaRPr/>
          </a:p>
          <a:p>
            <a:pPr indent="-342900" lvl="0" marL="457200" rtl="0" algn="l">
              <a:spcBef>
                <a:spcPts val="0"/>
              </a:spcBef>
              <a:spcAft>
                <a:spcPts val="0"/>
              </a:spcAft>
              <a:buSzPts val="1800"/>
              <a:buChar char="-"/>
            </a:pPr>
            <a:r>
              <a:rPr lang="fr"/>
              <a:t>Gestion des formulaires</a:t>
            </a:r>
            <a:endParaRPr/>
          </a:p>
          <a:p>
            <a:pPr indent="-342900" lvl="0" marL="457200" rtl="0" algn="l">
              <a:spcBef>
                <a:spcPts val="0"/>
              </a:spcBef>
              <a:spcAft>
                <a:spcPts val="0"/>
              </a:spcAft>
              <a:buSzPts val="1800"/>
              <a:buChar char="-"/>
            </a:pPr>
            <a:r>
              <a:rPr lang="fr"/>
              <a:t>Gestion du style (CSS)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Plan</a:t>
            </a:r>
            <a:endParaRPr/>
          </a:p>
        </p:txBody>
      </p:sp>
      <p:sp>
        <p:nvSpPr>
          <p:cNvPr id="232" name="Google Shape;232;p3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arenR"/>
            </a:pPr>
            <a:r>
              <a:rPr lang="fr">
                <a:solidFill>
                  <a:srgbClr val="000000"/>
                </a:solidFill>
              </a:rPr>
              <a:t>Rappels JS et React</a:t>
            </a:r>
            <a:endParaRPr>
              <a:solidFill>
                <a:srgbClr val="000000"/>
              </a:solidFill>
            </a:endParaRPr>
          </a:p>
          <a:p>
            <a:pPr indent="-342900" lvl="0" marL="457200" rtl="0" algn="l">
              <a:spcBef>
                <a:spcPts val="0"/>
              </a:spcBef>
              <a:spcAft>
                <a:spcPts val="0"/>
              </a:spcAft>
              <a:buClr>
                <a:srgbClr val="000000"/>
              </a:buClr>
              <a:buSzPts val="1800"/>
              <a:buAutoNum type="arabicParenR"/>
            </a:pPr>
            <a:r>
              <a:rPr lang="fr">
                <a:solidFill>
                  <a:srgbClr val="000000"/>
                </a:solidFill>
              </a:rPr>
              <a:t>Architecture des composants</a:t>
            </a:r>
            <a:endParaRPr>
              <a:solidFill>
                <a:srgbClr val="000000"/>
              </a:solidFill>
            </a:endParaRPr>
          </a:p>
          <a:p>
            <a:pPr indent="-342900" lvl="0" marL="457200" rtl="0" algn="l">
              <a:spcBef>
                <a:spcPts val="0"/>
              </a:spcBef>
              <a:spcAft>
                <a:spcPts val="0"/>
              </a:spcAft>
              <a:buClr>
                <a:srgbClr val="000000"/>
              </a:buClr>
              <a:buSzPts val="1800"/>
              <a:buAutoNum type="arabicParenR"/>
            </a:pPr>
            <a:r>
              <a:rPr lang="fr">
                <a:solidFill>
                  <a:srgbClr val="000000"/>
                </a:solidFill>
              </a:rPr>
              <a:t>Qualité de code</a:t>
            </a:r>
            <a:endParaRPr>
              <a:solidFill>
                <a:srgbClr val="000000"/>
              </a:solidFill>
            </a:endParaRPr>
          </a:p>
          <a:p>
            <a:pPr indent="-342900" lvl="0" marL="457200" rtl="0" algn="l">
              <a:spcBef>
                <a:spcPts val="0"/>
              </a:spcBef>
              <a:spcAft>
                <a:spcPts val="0"/>
              </a:spcAft>
              <a:buClr>
                <a:schemeClr val="dk1"/>
              </a:buClr>
              <a:buSzPts val="1800"/>
              <a:buAutoNum type="arabicParenR"/>
            </a:pPr>
            <a:r>
              <a:rPr b="1" lang="fr" u="sng">
                <a:solidFill>
                  <a:schemeClr val="dk1"/>
                </a:solidFill>
              </a:rPr>
              <a:t>Etude de code</a:t>
            </a:r>
            <a:endParaRPr b="1" u="sng">
              <a:solidFill>
                <a:schemeClr val="dk1"/>
              </a:solidFill>
            </a:endParaRPr>
          </a:p>
          <a:p>
            <a:pPr indent="-342900" lvl="0" marL="457200" rtl="0" algn="l">
              <a:spcBef>
                <a:spcPts val="0"/>
              </a:spcBef>
              <a:spcAft>
                <a:spcPts val="0"/>
              </a:spcAft>
              <a:buSzPts val="1800"/>
              <a:buAutoNum type="arabicParenR"/>
            </a:pPr>
            <a:r>
              <a:rPr lang="fr"/>
              <a:t>Travaux pratiques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Multiples rerendering</a:t>
            </a:r>
            <a:endParaRPr/>
          </a:p>
        </p:txBody>
      </p:sp>
      <p:sp>
        <p:nvSpPr>
          <p:cNvPr id="238" name="Google Shape;238;p3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Cloner le dépot </a:t>
            </a:r>
            <a:r>
              <a:rPr lang="fr" sz="1400" u="sng">
                <a:solidFill>
                  <a:schemeClr val="hlink"/>
                </a:solidFill>
                <a:hlinkClick r:id="rId3"/>
              </a:rPr>
              <a:t>https://github.com/Zenika/formation-react-sur-mesure</a:t>
            </a:r>
            <a:endParaRPr sz="1400"/>
          </a:p>
          <a:p>
            <a:pPr indent="-342900" lvl="0" marL="457200" rtl="0" algn="l">
              <a:spcBef>
                <a:spcPts val="0"/>
              </a:spcBef>
              <a:spcAft>
                <a:spcPts val="0"/>
              </a:spcAft>
              <a:buSzPts val="1800"/>
              <a:buChar char="-"/>
            </a:pPr>
            <a:r>
              <a:rPr i="1" lang="fr"/>
              <a:t>git checkout multi-state-equal-multi-rendering</a:t>
            </a:r>
            <a:endParaRPr i="1"/>
          </a:p>
          <a:p>
            <a:pPr indent="-342900" lvl="0" marL="457200" rtl="0" algn="l">
              <a:spcBef>
                <a:spcPts val="0"/>
              </a:spcBef>
              <a:spcAft>
                <a:spcPts val="0"/>
              </a:spcAft>
              <a:buSzPts val="1800"/>
              <a:buChar char="-"/>
            </a:pPr>
            <a:r>
              <a:rPr i="1" lang="fr"/>
              <a:t>npm install</a:t>
            </a:r>
            <a:endParaRPr i="1"/>
          </a:p>
          <a:p>
            <a:pPr indent="-342900" lvl="0" marL="457200" rtl="0" algn="l">
              <a:spcBef>
                <a:spcPts val="0"/>
              </a:spcBef>
              <a:spcAft>
                <a:spcPts val="0"/>
              </a:spcAft>
              <a:buSzPts val="1800"/>
              <a:buChar char="-"/>
            </a:pPr>
            <a:r>
              <a:rPr i="1" lang="fr"/>
              <a:t>npm start</a:t>
            </a:r>
            <a:endParaRPr i="1"/>
          </a:p>
          <a:p>
            <a:pPr indent="0" lvl="0" marL="0" rtl="0" algn="l">
              <a:spcBef>
                <a:spcPts val="1200"/>
              </a:spcBef>
              <a:spcAft>
                <a:spcPts val="0"/>
              </a:spcAft>
              <a:buNone/>
            </a:pPr>
            <a:r>
              <a:rPr b="1" lang="fr"/>
              <a:t>Objectif :</a:t>
            </a:r>
            <a:endParaRPr/>
          </a:p>
          <a:p>
            <a:pPr indent="0" lvl="0" marL="0" rtl="0" algn="l">
              <a:spcBef>
                <a:spcPts val="1200"/>
              </a:spcBef>
              <a:spcAft>
                <a:spcPts val="0"/>
              </a:spcAft>
              <a:buNone/>
            </a:pPr>
            <a:r>
              <a:rPr lang="fr"/>
              <a:t>Comprendre l’impact d’une mauvaise gestion de state.</a:t>
            </a:r>
            <a:endParaRPr/>
          </a:p>
          <a:p>
            <a:pPr indent="0" lvl="0" marL="0" rtl="0" algn="l">
              <a:spcBef>
                <a:spcPts val="1200"/>
              </a:spcBef>
              <a:spcAft>
                <a:spcPts val="1200"/>
              </a:spcAft>
              <a:buNone/>
            </a:pPr>
            <a:r>
              <a:rPr lang="fr"/>
              <a:t>(state calculé, multiple state, etc…)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Hooks et custom hooks</a:t>
            </a:r>
            <a:endParaRPr/>
          </a:p>
        </p:txBody>
      </p:sp>
      <p:sp>
        <p:nvSpPr>
          <p:cNvPr id="244" name="Google Shape;244;p3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Cloner le dépot </a:t>
            </a:r>
            <a:r>
              <a:rPr lang="fr" sz="1400" u="sng">
                <a:solidFill>
                  <a:schemeClr val="accent5"/>
                </a:solidFill>
                <a:hlinkClick r:id="rId3">
                  <a:extLst>
                    <a:ext uri="{A12FA001-AC4F-418D-AE19-62706E023703}">
                      <ahyp:hlinkClr val="tx"/>
                    </a:ext>
                  </a:extLst>
                </a:hlinkClick>
              </a:rPr>
              <a:t>https://github.com/Zenika/formation-react-sur-mesure</a:t>
            </a:r>
            <a:endParaRPr sz="1400"/>
          </a:p>
          <a:p>
            <a:pPr indent="-342900" lvl="0" marL="457200" rtl="0" algn="l">
              <a:spcBef>
                <a:spcPts val="0"/>
              </a:spcBef>
              <a:spcAft>
                <a:spcPts val="0"/>
              </a:spcAft>
              <a:buSzPts val="1800"/>
              <a:buChar char="-"/>
            </a:pPr>
            <a:r>
              <a:rPr i="1" lang="fr"/>
              <a:t>git checkout optimization-and-custom-hooks</a:t>
            </a:r>
            <a:endParaRPr i="1"/>
          </a:p>
          <a:p>
            <a:pPr indent="-342900" lvl="0" marL="457200" rtl="0" algn="l">
              <a:spcBef>
                <a:spcPts val="0"/>
              </a:spcBef>
              <a:spcAft>
                <a:spcPts val="0"/>
              </a:spcAft>
              <a:buSzPts val="1800"/>
              <a:buChar char="-"/>
            </a:pPr>
            <a:r>
              <a:rPr i="1" lang="fr"/>
              <a:t>npm install</a:t>
            </a:r>
            <a:endParaRPr i="1"/>
          </a:p>
          <a:p>
            <a:pPr indent="-342900" lvl="0" marL="457200" rtl="0" algn="l">
              <a:spcBef>
                <a:spcPts val="0"/>
              </a:spcBef>
              <a:spcAft>
                <a:spcPts val="0"/>
              </a:spcAft>
              <a:buSzPts val="1800"/>
              <a:buChar char="-"/>
            </a:pPr>
            <a:r>
              <a:rPr i="1" lang="fr"/>
              <a:t>npm start</a:t>
            </a:r>
            <a:endParaRPr i="1"/>
          </a:p>
          <a:p>
            <a:pPr indent="0" lvl="0" marL="0" rtl="0" algn="l">
              <a:spcBef>
                <a:spcPts val="1200"/>
              </a:spcBef>
              <a:spcAft>
                <a:spcPts val="0"/>
              </a:spcAft>
              <a:buNone/>
            </a:pPr>
            <a:r>
              <a:rPr b="1" lang="fr"/>
              <a:t>Objectif :</a:t>
            </a:r>
            <a:endParaRPr/>
          </a:p>
          <a:p>
            <a:pPr indent="0" lvl="0" marL="0" rtl="0" algn="l">
              <a:spcBef>
                <a:spcPts val="1200"/>
              </a:spcBef>
              <a:spcAft>
                <a:spcPts val="0"/>
              </a:spcAft>
              <a:buNone/>
            </a:pPr>
            <a:r>
              <a:rPr lang="fr"/>
              <a:t>Comprendre l’utilité de certain hooks d’optimisation.</a:t>
            </a:r>
            <a:endParaRPr/>
          </a:p>
          <a:p>
            <a:pPr indent="0" lvl="0" marL="0" rtl="0" algn="l">
              <a:spcBef>
                <a:spcPts val="1200"/>
              </a:spcBef>
              <a:spcAft>
                <a:spcPts val="1200"/>
              </a:spcAft>
              <a:buNone/>
            </a:pPr>
            <a:r>
              <a:rPr lang="fr"/>
              <a:t>Être en mesure d’écrire ses propres hooks.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Context API</a:t>
            </a:r>
            <a:endParaRPr/>
          </a:p>
        </p:txBody>
      </p:sp>
      <p:sp>
        <p:nvSpPr>
          <p:cNvPr id="250" name="Google Shape;250;p4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Cloner le dépot </a:t>
            </a:r>
            <a:r>
              <a:rPr lang="fr" sz="1400" u="sng">
                <a:solidFill>
                  <a:schemeClr val="accent5"/>
                </a:solidFill>
                <a:hlinkClick r:id="rId3">
                  <a:extLst>
                    <a:ext uri="{A12FA001-AC4F-418D-AE19-62706E023703}">
                      <ahyp:hlinkClr val="tx"/>
                    </a:ext>
                  </a:extLst>
                </a:hlinkClick>
              </a:rPr>
              <a:t>https://github.com/Zenika/formation-react-sur-mesure</a:t>
            </a:r>
            <a:endParaRPr sz="1400"/>
          </a:p>
          <a:p>
            <a:pPr indent="-342900" lvl="0" marL="457200" rtl="0" algn="l">
              <a:spcBef>
                <a:spcPts val="0"/>
              </a:spcBef>
              <a:spcAft>
                <a:spcPts val="0"/>
              </a:spcAft>
              <a:buSzPts val="1800"/>
              <a:buChar char="-"/>
            </a:pPr>
            <a:r>
              <a:rPr i="1" lang="fr"/>
              <a:t>git checkout context-with-custom-hooks</a:t>
            </a:r>
            <a:endParaRPr i="1"/>
          </a:p>
          <a:p>
            <a:pPr indent="-342900" lvl="0" marL="457200" rtl="0" algn="l">
              <a:spcBef>
                <a:spcPts val="0"/>
              </a:spcBef>
              <a:spcAft>
                <a:spcPts val="0"/>
              </a:spcAft>
              <a:buSzPts val="1800"/>
              <a:buChar char="-"/>
            </a:pPr>
            <a:r>
              <a:rPr i="1" lang="fr"/>
              <a:t>npm install</a:t>
            </a:r>
            <a:endParaRPr i="1"/>
          </a:p>
          <a:p>
            <a:pPr indent="-342900" lvl="0" marL="457200" rtl="0" algn="l">
              <a:spcBef>
                <a:spcPts val="0"/>
              </a:spcBef>
              <a:spcAft>
                <a:spcPts val="0"/>
              </a:spcAft>
              <a:buSzPts val="1800"/>
              <a:buChar char="-"/>
            </a:pPr>
            <a:r>
              <a:rPr i="1" lang="fr"/>
              <a:t>npm start</a:t>
            </a:r>
            <a:endParaRPr i="1"/>
          </a:p>
          <a:p>
            <a:pPr indent="0" lvl="0" marL="0" rtl="0" algn="l">
              <a:spcBef>
                <a:spcPts val="1200"/>
              </a:spcBef>
              <a:spcAft>
                <a:spcPts val="0"/>
              </a:spcAft>
              <a:buNone/>
            </a:pPr>
            <a:r>
              <a:rPr b="1" lang="fr"/>
              <a:t>Objectif :</a:t>
            </a:r>
            <a:endParaRPr b="1"/>
          </a:p>
          <a:p>
            <a:pPr indent="0" lvl="0" marL="0" rtl="0" algn="l">
              <a:spcBef>
                <a:spcPts val="1200"/>
              </a:spcBef>
              <a:spcAft>
                <a:spcPts val="0"/>
              </a:spcAft>
              <a:buNone/>
            </a:pPr>
            <a:r>
              <a:rPr lang="fr"/>
              <a:t>Savoir utiliser le contexte React.</a:t>
            </a:r>
            <a:endParaRPr/>
          </a:p>
          <a:p>
            <a:pPr indent="0" lvl="0" marL="0" rtl="0" algn="l">
              <a:spcBef>
                <a:spcPts val="1200"/>
              </a:spcBef>
              <a:spcAft>
                <a:spcPts val="1200"/>
              </a:spcAft>
              <a:buNone/>
            </a:pPr>
            <a:r>
              <a:rPr lang="fr"/>
              <a:t>Simplifier l’utilisation du contexte grâce à un hook custom.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Gestion des formulaires</a:t>
            </a:r>
            <a:endParaRPr/>
          </a:p>
        </p:txBody>
      </p:sp>
      <p:sp>
        <p:nvSpPr>
          <p:cNvPr id="256" name="Google Shape;256;p41"/>
          <p:cNvSpPr txBox="1"/>
          <p:nvPr>
            <p:ph idx="1" type="body"/>
          </p:nvPr>
        </p:nvSpPr>
        <p:spPr>
          <a:xfrm>
            <a:off x="311700" y="1468825"/>
            <a:ext cx="8520600" cy="324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Cloner le dépot </a:t>
            </a:r>
            <a:r>
              <a:rPr lang="fr" sz="1400" u="sng">
                <a:solidFill>
                  <a:schemeClr val="accent5"/>
                </a:solidFill>
                <a:hlinkClick r:id="rId3">
                  <a:extLst>
                    <a:ext uri="{A12FA001-AC4F-418D-AE19-62706E023703}">
                      <ahyp:hlinkClr val="tx"/>
                    </a:ext>
                  </a:extLst>
                </a:hlinkClick>
              </a:rPr>
              <a:t>https://github.com/Zenika/formation-react-sur-mesure</a:t>
            </a:r>
            <a:endParaRPr sz="1400"/>
          </a:p>
          <a:p>
            <a:pPr indent="-342900" lvl="0" marL="457200" rtl="0" algn="l">
              <a:spcBef>
                <a:spcPts val="0"/>
              </a:spcBef>
              <a:spcAft>
                <a:spcPts val="0"/>
              </a:spcAft>
              <a:buSzPts val="1800"/>
              <a:buChar char="-"/>
            </a:pPr>
            <a:r>
              <a:rPr i="1" lang="fr"/>
              <a:t>git checkout forms</a:t>
            </a:r>
            <a:endParaRPr i="1"/>
          </a:p>
          <a:p>
            <a:pPr indent="-342900" lvl="0" marL="457200" rtl="0" algn="l">
              <a:spcBef>
                <a:spcPts val="0"/>
              </a:spcBef>
              <a:spcAft>
                <a:spcPts val="0"/>
              </a:spcAft>
              <a:buSzPts val="1800"/>
              <a:buChar char="-"/>
            </a:pPr>
            <a:r>
              <a:rPr i="1" lang="fr"/>
              <a:t>npm install</a:t>
            </a:r>
            <a:endParaRPr i="1"/>
          </a:p>
          <a:p>
            <a:pPr indent="-342900" lvl="0" marL="457200" rtl="0" algn="l">
              <a:spcBef>
                <a:spcPts val="0"/>
              </a:spcBef>
              <a:spcAft>
                <a:spcPts val="0"/>
              </a:spcAft>
              <a:buSzPts val="1800"/>
              <a:buChar char="-"/>
            </a:pPr>
            <a:r>
              <a:rPr i="1" lang="fr"/>
              <a:t>npm start</a:t>
            </a:r>
            <a:endParaRPr i="1"/>
          </a:p>
          <a:p>
            <a:pPr indent="0" lvl="0" marL="0" rtl="0" algn="l">
              <a:spcBef>
                <a:spcPts val="1200"/>
              </a:spcBef>
              <a:spcAft>
                <a:spcPts val="0"/>
              </a:spcAft>
              <a:buNone/>
            </a:pPr>
            <a:r>
              <a:rPr b="1" lang="fr"/>
              <a:t>Objectif :</a:t>
            </a:r>
            <a:endParaRPr b="1"/>
          </a:p>
          <a:p>
            <a:pPr indent="0" lvl="0" marL="0" rtl="0" algn="l">
              <a:spcBef>
                <a:spcPts val="1200"/>
              </a:spcBef>
              <a:spcAft>
                <a:spcPts val="0"/>
              </a:spcAft>
              <a:buNone/>
            </a:pPr>
            <a:r>
              <a:rPr lang="fr"/>
              <a:t>Comparer la gestion manuelle d’un formulaire à la gestion déléguée à une bibliothèque.</a:t>
            </a:r>
            <a:endParaRPr/>
          </a:p>
          <a:p>
            <a:pPr indent="0" lvl="0" marL="0" rtl="0" algn="l">
              <a:spcBef>
                <a:spcPts val="1200"/>
              </a:spcBef>
              <a:spcAft>
                <a:spcPts val="1200"/>
              </a:spcAft>
              <a:buNone/>
            </a:pPr>
            <a:r>
              <a:rPr lang="fr"/>
              <a:t>Savoir utiliser Formik.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Plan</a:t>
            </a:r>
            <a:endParaRPr/>
          </a:p>
        </p:txBody>
      </p:sp>
      <p:sp>
        <p:nvSpPr>
          <p:cNvPr id="74" name="Google Shape;74;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fr"/>
              <a:t>Rappels JS et React</a:t>
            </a:r>
            <a:endParaRPr/>
          </a:p>
          <a:p>
            <a:pPr indent="-342900" lvl="0" marL="457200" rtl="0" algn="l">
              <a:spcBef>
                <a:spcPts val="0"/>
              </a:spcBef>
              <a:spcAft>
                <a:spcPts val="0"/>
              </a:spcAft>
              <a:buSzPts val="1800"/>
              <a:buAutoNum type="arabicParenR"/>
            </a:pPr>
            <a:r>
              <a:rPr lang="fr"/>
              <a:t>Architecture des composants</a:t>
            </a:r>
            <a:endParaRPr/>
          </a:p>
          <a:p>
            <a:pPr indent="-342900" lvl="0" marL="457200" rtl="0" algn="l">
              <a:spcBef>
                <a:spcPts val="0"/>
              </a:spcBef>
              <a:spcAft>
                <a:spcPts val="0"/>
              </a:spcAft>
              <a:buSzPts val="1800"/>
              <a:buAutoNum type="arabicParenR"/>
            </a:pPr>
            <a:r>
              <a:rPr lang="fr"/>
              <a:t>Qualité de code</a:t>
            </a:r>
            <a:endParaRPr/>
          </a:p>
          <a:p>
            <a:pPr indent="-342900" lvl="0" marL="457200" rtl="0" algn="l">
              <a:spcBef>
                <a:spcPts val="0"/>
              </a:spcBef>
              <a:spcAft>
                <a:spcPts val="0"/>
              </a:spcAft>
              <a:buSzPts val="1800"/>
              <a:buAutoNum type="arabicParenR"/>
            </a:pPr>
            <a:r>
              <a:rPr lang="fr"/>
              <a:t>Etude de code</a:t>
            </a:r>
            <a:endParaRPr/>
          </a:p>
          <a:p>
            <a:pPr indent="-342900" lvl="0" marL="457200" rtl="0" algn="l">
              <a:spcBef>
                <a:spcPts val="0"/>
              </a:spcBef>
              <a:spcAft>
                <a:spcPts val="0"/>
              </a:spcAft>
              <a:buSzPts val="1800"/>
              <a:buAutoNum type="arabicParenR"/>
            </a:pPr>
            <a:r>
              <a:rPr lang="fr"/>
              <a:t>Travaux pratiques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Gestion du style (CSS)</a:t>
            </a:r>
            <a:endParaRPr/>
          </a:p>
        </p:txBody>
      </p:sp>
      <p:sp>
        <p:nvSpPr>
          <p:cNvPr id="262" name="Google Shape;262;p4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28571"/>
              <a:buChar char="-"/>
            </a:pPr>
            <a:r>
              <a:rPr lang="fr"/>
              <a:t>Cloner le dépot </a:t>
            </a:r>
            <a:r>
              <a:rPr lang="fr" sz="1400" u="sng">
                <a:solidFill>
                  <a:schemeClr val="accent5"/>
                </a:solidFill>
                <a:hlinkClick r:id="rId3">
                  <a:extLst>
                    <a:ext uri="{A12FA001-AC4F-418D-AE19-62706E023703}">
                      <ahyp:hlinkClr val="tx"/>
                    </a:ext>
                  </a:extLst>
                </a:hlinkClick>
              </a:rPr>
              <a:t>https://github.com/Zenika/formation-react-sur-mesure</a:t>
            </a:r>
            <a:endParaRPr sz="1400"/>
          </a:p>
          <a:p>
            <a:pPr indent="-334327" lvl="0" marL="457200" rtl="0" algn="l">
              <a:spcBef>
                <a:spcPts val="0"/>
              </a:spcBef>
              <a:spcAft>
                <a:spcPts val="0"/>
              </a:spcAft>
              <a:buSzPct val="100000"/>
              <a:buChar char="-"/>
            </a:pPr>
            <a:r>
              <a:rPr i="1" lang="fr"/>
              <a:t>git checkout own-style-vs-materiel-ui</a:t>
            </a:r>
            <a:endParaRPr i="1"/>
          </a:p>
          <a:p>
            <a:pPr indent="-334327" lvl="0" marL="457200" rtl="0" algn="l">
              <a:spcBef>
                <a:spcPts val="0"/>
              </a:spcBef>
              <a:spcAft>
                <a:spcPts val="0"/>
              </a:spcAft>
              <a:buSzPct val="100000"/>
              <a:buChar char="-"/>
            </a:pPr>
            <a:r>
              <a:rPr i="1" lang="fr"/>
              <a:t>npm install</a:t>
            </a:r>
            <a:endParaRPr i="1"/>
          </a:p>
          <a:p>
            <a:pPr indent="-334327" lvl="0" marL="457200" rtl="0" algn="l">
              <a:spcBef>
                <a:spcPts val="0"/>
              </a:spcBef>
              <a:spcAft>
                <a:spcPts val="0"/>
              </a:spcAft>
              <a:buSzPct val="100000"/>
              <a:buChar char="-"/>
            </a:pPr>
            <a:r>
              <a:rPr i="1" lang="fr"/>
              <a:t>npm start</a:t>
            </a:r>
            <a:endParaRPr i="1"/>
          </a:p>
          <a:p>
            <a:pPr indent="0" lvl="0" marL="0" rtl="0" algn="l">
              <a:spcBef>
                <a:spcPts val="1200"/>
              </a:spcBef>
              <a:spcAft>
                <a:spcPts val="0"/>
              </a:spcAft>
              <a:buNone/>
            </a:pPr>
            <a:r>
              <a:rPr b="1" lang="fr"/>
              <a:t>Objectif :</a:t>
            </a:r>
            <a:endParaRPr b="1"/>
          </a:p>
          <a:p>
            <a:pPr indent="0" lvl="0" marL="0" rtl="0" algn="l">
              <a:spcBef>
                <a:spcPts val="1200"/>
              </a:spcBef>
              <a:spcAft>
                <a:spcPts val="0"/>
              </a:spcAft>
              <a:buNone/>
            </a:pPr>
            <a:r>
              <a:rPr lang="fr"/>
              <a:t>Comparer la gestion du style avec CSS à la main, avec Sass à la main et avec un bibliothèque.</a:t>
            </a:r>
            <a:endParaRPr/>
          </a:p>
          <a:p>
            <a:pPr indent="0" lvl="0" marL="0" rtl="0" algn="l">
              <a:spcBef>
                <a:spcPts val="1200"/>
              </a:spcBef>
              <a:spcAft>
                <a:spcPts val="0"/>
              </a:spcAft>
              <a:buNone/>
            </a:pPr>
            <a:r>
              <a:rPr lang="fr"/>
              <a:t>Comprendre le fonctionnement du Sass.</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Travaux pratiques</a:t>
            </a:r>
            <a:endParaRPr/>
          </a:p>
        </p:txBody>
      </p:sp>
      <p:sp>
        <p:nvSpPr>
          <p:cNvPr id="268" name="Google Shape;268;p4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fr"/>
              <a:t>Mise en place du Sass</a:t>
            </a:r>
            <a:endParaRPr/>
          </a:p>
          <a:p>
            <a:pPr indent="-342900" lvl="0" marL="457200" rtl="0" algn="l">
              <a:spcBef>
                <a:spcPts val="0"/>
              </a:spcBef>
              <a:spcAft>
                <a:spcPts val="0"/>
              </a:spcAft>
              <a:buSzPts val="1800"/>
              <a:buChar char="-"/>
            </a:pPr>
            <a:r>
              <a:rPr lang="fr"/>
              <a:t>Gestion de l’authentification</a:t>
            </a:r>
            <a:endParaRPr/>
          </a:p>
          <a:p>
            <a:pPr indent="-342900" lvl="0" marL="457200" rtl="0" algn="l">
              <a:spcBef>
                <a:spcPts val="0"/>
              </a:spcBef>
              <a:spcAft>
                <a:spcPts val="0"/>
              </a:spcAft>
              <a:buSzPts val="1800"/>
              <a:buChar char="-"/>
            </a:pPr>
            <a:r>
              <a:rPr lang="fr"/>
              <a:t>Gestion du rerendering d’une liste</a:t>
            </a:r>
            <a:endParaRPr/>
          </a:p>
          <a:p>
            <a:pPr indent="-342900" lvl="0" marL="457200" rtl="0" algn="l">
              <a:spcBef>
                <a:spcPts val="0"/>
              </a:spcBef>
              <a:spcAft>
                <a:spcPts val="0"/>
              </a:spcAft>
              <a:buSzPts val="1800"/>
              <a:buChar char="-"/>
            </a:pPr>
            <a:r>
              <a:rPr lang="fr"/>
              <a:t>Gestion d’un formulaire “create” et “update”</a:t>
            </a:r>
            <a:endParaRPr/>
          </a:p>
          <a:p>
            <a:pPr indent="-342900" lvl="0" marL="457200" rtl="0" algn="l">
              <a:spcBef>
                <a:spcPts val="0"/>
              </a:spcBef>
              <a:spcAft>
                <a:spcPts val="0"/>
              </a:spcAft>
              <a:buSzPts val="1800"/>
              <a:buChar char="-"/>
            </a:pPr>
            <a:r>
              <a:rPr lang="fr"/>
              <a:t>Tests automatisés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Plan</a:t>
            </a:r>
            <a:endParaRPr/>
          </a:p>
        </p:txBody>
      </p:sp>
      <p:sp>
        <p:nvSpPr>
          <p:cNvPr id="274" name="Google Shape;274;p4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arenR"/>
            </a:pPr>
            <a:r>
              <a:rPr lang="fr">
                <a:solidFill>
                  <a:srgbClr val="000000"/>
                </a:solidFill>
              </a:rPr>
              <a:t>Rappels JS et React</a:t>
            </a:r>
            <a:endParaRPr>
              <a:solidFill>
                <a:srgbClr val="000000"/>
              </a:solidFill>
            </a:endParaRPr>
          </a:p>
          <a:p>
            <a:pPr indent="-342900" lvl="0" marL="457200" rtl="0" algn="l">
              <a:spcBef>
                <a:spcPts val="0"/>
              </a:spcBef>
              <a:spcAft>
                <a:spcPts val="0"/>
              </a:spcAft>
              <a:buClr>
                <a:srgbClr val="000000"/>
              </a:buClr>
              <a:buSzPts val="1800"/>
              <a:buAutoNum type="arabicParenR"/>
            </a:pPr>
            <a:r>
              <a:rPr lang="fr">
                <a:solidFill>
                  <a:srgbClr val="000000"/>
                </a:solidFill>
              </a:rPr>
              <a:t>Architecture des composants</a:t>
            </a:r>
            <a:endParaRPr>
              <a:solidFill>
                <a:srgbClr val="000000"/>
              </a:solidFill>
            </a:endParaRPr>
          </a:p>
          <a:p>
            <a:pPr indent="-342900" lvl="0" marL="457200" rtl="0" algn="l">
              <a:spcBef>
                <a:spcPts val="0"/>
              </a:spcBef>
              <a:spcAft>
                <a:spcPts val="0"/>
              </a:spcAft>
              <a:buClr>
                <a:srgbClr val="000000"/>
              </a:buClr>
              <a:buSzPts val="1800"/>
              <a:buAutoNum type="arabicParenR"/>
            </a:pPr>
            <a:r>
              <a:rPr lang="fr">
                <a:solidFill>
                  <a:srgbClr val="000000"/>
                </a:solidFill>
              </a:rPr>
              <a:t>Qualité de code</a:t>
            </a:r>
            <a:endParaRPr>
              <a:solidFill>
                <a:srgbClr val="000000"/>
              </a:solidFill>
            </a:endParaRPr>
          </a:p>
          <a:p>
            <a:pPr indent="-342900" lvl="0" marL="457200" rtl="0" algn="l">
              <a:spcBef>
                <a:spcPts val="0"/>
              </a:spcBef>
              <a:spcAft>
                <a:spcPts val="0"/>
              </a:spcAft>
              <a:buClr>
                <a:srgbClr val="000000"/>
              </a:buClr>
              <a:buSzPts val="1800"/>
              <a:buAutoNum type="arabicParenR"/>
            </a:pPr>
            <a:r>
              <a:rPr lang="fr">
                <a:solidFill>
                  <a:srgbClr val="000000"/>
                </a:solidFill>
              </a:rPr>
              <a:t>Etude de code</a:t>
            </a:r>
            <a:endParaRPr>
              <a:solidFill>
                <a:srgbClr val="000000"/>
              </a:solidFill>
            </a:endParaRPr>
          </a:p>
          <a:p>
            <a:pPr indent="-342900" lvl="0" marL="457200" rtl="0" algn="l">
              <a:spcBef>
                <a:spcPts val="0"/>
              </a:spcBef>
              <a:spcAft>
                <a:spcPts val="0"/>
              </a:spcAft>
              <a:buClr>
                <a:schemeClr val="dk1"/>
              </a:buClr>
              <a:buSzPts val="1800"/>
              <a:buAutoNum type="arabicParenR"/>
            </a:pPr>
            <a:r>
              <a:rPr b="1" lang="fr" u="sng">
                <a:solidFill>
                  <a:schemeClr val="dk1"/>
                </a:solidFill>
              </a:rPr>
              <a:t>Travaux pratiques</a:t>
            </a:r>
            <a:endParaRPr b="1" u="sng">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Prérequis</a:t>
            </a:r>
            <a:endParaRPr/>
          </a:p>
        </p:txBody>
      </p:sp>
      <p:sp>
        <p:nvSpPr>
          <p:cNvPr id="280" name="Google Shape;280;p4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Cloner le dépot </a:t>
            </a:r>
            <a:r>
              <a:rPr lang="fr" sz="1400" u="sng">
                <a:solidFill>
                  <a:schemeClr val="accent5"/>
                </a:solidFill>
                <a:hlinkClick r:id="rId3">
                  <a:extLst>
                    <a:ext uri="{A12FA001-AC4F-418D-AE19-62706E023703}">
                      <ahyp:hlinkClr val="tx"/>
                    </a:ext>
                  </a:extLst>
                </a:hlinkClick>
              </a:rPr>
              <a:t>https://github.com/Zenika/formation-react-sur-mesure</a:t>
            </a:r>
            <a:endParaRPr sz="1400"/>
          </a:p>
          <a:p>
            <a:pPr indent="-342900" lvl="0" marL="457200" rtl="0" algn="l">
              <a:spcBef>
                <a:spcPts val="0"/>
              </a:spcBef>
              <a:spcAft>
                <a:spcPts val="0"/>
              </a:spcAft>
              <a:buSzPts val="1800"/>
              <a:buChar char="-"/>
            </a:pPr>
            <a:r>
              <a:rPr i="1" lang="fr"/>
              <a:t>git checkout tp-0</a:t>
            </a:r>
            <a:endParaRPr i="1"/>
          </a:p>
          <a:p>
            <a:pPr indent="-342900" lvl="0" marL="457200" rtl="0" algn="l">
              <a:spcBef>
                <a:spcPts val="0"/>
              </a:spcBef>
              <a:spcAft>
                <a:spcPts val="0"/>
              </a:spcAft>
              <a:buSzPts val="1800"/>
              <a:buChar char="-"/>
            </a:pPr>
            <a:r>
              <a:rPr i="1" lang="fr"/>
              <a:t>npm install</a:t>
            </a:r>
            <a:endParaRPr i="1"/>
          </a:p>
          <a:p>
            <a:pPr indent="-342900" lvl="0" marL="457200" rtl="0" algn="l">
              <a:spcBef>
                <a:spcPts val="0"/>
              </a:spcBef>
              <a:spcAft>
                <a:spcPts val="0"/>
              </a:spcAft>
              <a:buSzPts val="1800"/>
              <a:buChar char="-"/>
            </a:pPr>
            <a:r>
              <a:rPr i="1" lang="fr"/>
              <a:t>npm install --prefix back</a:t>
            </a:r>
            <a:endParaRPr i="1"/>
          </a:p>
          <a:p>
            <a:pPr indent="-342900" lvl="0" marL="457200" rtl="0" algn="l">
              <a:spcBef>
                <a:spcPts val="0"/>
              </a:spcBef>
              <a:spcAft>
                <a:spcPts val="0"/>
              </a:spcAft>
              <a:buSzPts val="1800"/>
              <a:buChar char="-"/>
            </a:pPr>
            <a:r>
              <a:rPr i="1" lang="fr"/>
              <a:t>npm run back</a:t>
            </a:r>
            <a:endParaRPr i="1"/>
          </a:p>
          <a:p>
            <a:pPr indent="-342900" lvl="0" marL="457200" rtl="0" algn="l">
              <a:spcBef>
                <a:spcPts val="0"/>
              </a:spcBef>
              <a:spcAft>
                <a:spcPts val="0"/>
              </a:spcAft>
              <a:buSzPts val="1800"/>
              <a:buChar char="-"/>
            </a:pPr>
            <a:r>
              <a:rPr i="1" lang="fr"/>
              <a:t>npm start</a:t>
            </a:r>
            <a:endParaRPr i="1"/>
          </a:p>
          <a:p>
            <a:pPr indent="0" lvl="0" marL="0" rtl="0" algn="l">
              <a:spcBef>
                <a:spcPts val="1200"/>
              </a:spcBef>
              <a:spcAft>
                <a:spcPts val="1200"/>
              </a:spcAft>
              <a:buNone/>
            </a:pPr>
            <a:r>
              <a:rPr lang="fr"/>
              <a:t>Le </a:t>
            </a:r>
            <a:r>
              <a:rPr i="1" lang="fr"/>
              <a:t>npm run back</a:t>
            </a:r>
            <a:r>
              <a:rPr lang="fr"/>
              <a:t> et le </a:t>
            </a:r>
            <a:r>
              <a:rPr i="1" lang="fr"/>
              <a:t>npm start</a:t>
            </a:r>
            <a:r>
              <a:rPr lang="fr"/>
              <a:t> doivent être lancer en parallèle pour que le front puisse se connecter au backend.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TP 0</a:t>
            </a:r>
            <a:endParaRPr/>
          </a:p>
        </p:txBody>
      </p:sp>
      <p:sp>
        <p:nvSpPr>
          <p:cNvPr id="286" name="Google Shape;286;p46"/>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Mise en place du Sass</a:t>
            </a:r>
            <a:endParaRPr/>
          </a:p>
        </p:txBody>
      </p:sp>
      <p:sp>
        <p:nvSpPr>
          <p:cNvPr id="287" name="Google Shape;287;p4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fr" u="sng">
                <a:solidFill>
                  <a:srgbClr val="000000"/>
                </a:solidFill>
              </a:rPr>
              <a:t>Départ :</a:t>
            </a:r>
            <a:r>
              <a:rPr lang="fr">
                <a:solidFill>
                  <a:srgbClr val="000000"/>
                </a:solidFill>
              </a:rPr>
              <a:t> </a:t>
            </a:r>
            <a:r>
              <a:rPr i="1" lang="fr">
                <a:solidFill>
                  <a:srgbClr val="000000"/>
                </a:solidFill>
              </a:rPr>
              <a:t>git checkout tp-0</a:t>
            </a:r>
            <a:endParaRPr i="1">
              <a:solidFill>
                <a:srgbClr val="000000"/>
              </a:solidFill>
            </a:endParaRPr>
          </a:p>
          <a:p>
            <a:pPr indent="0" lvl="0" marL="0" rtl="0" algn="l">
              <a:lnSpc>
                <a:spcPct val="100000"/>
              </a:lnSpc>
              <a:spcBef>
                <a:spcPts val="0"/>
              </a:spcBef>
              <a:spcAft>
                <a:spcPts val="0"/>
              </a:spcAft>
              <a:buNone/>
            </a:pPr>
            <a:r>
              <a:rPr lang="fr" u="sng">
                <a:solidFill>
                  <a:srgbClr val="000000"/>
                </a:solidFill>
              </a:rPr>
              <a:t>Fin :</a:t>
            </a:r>
            <a:r>
              <a:rPr lang="fr">
                <a:solidFill>
                  <a:srgbClr val="000000"/>
                </a:solidFill>
              </a:rPr>
              <a:t> </a:t>
            </a:r>
            <a:r>
              <a:rPr i="1" lang="fr">
                <a:solidFill>
                  <a:srgbClr val="000000"/>
                </a:solidFill>
              </a:rPr>
              <a:t>git checkout tp-1</a:t>
            </a:r>
            <a:endParaRPr i="1">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b="1" lang="fr">
                <a:solidFill>
                  <a:srgbClr val="000000"/>
                </a:solidFill>
              </a:rPr>
              <a:t>Objectifs :</a:t>
            </a:r>
            <a:endParaRPr>
              <a:solidFill>
                <a:srgbClr val="000000"/>
              </a:solidFill>
            </a:endParaRPr>
          </a:p>
          <a:p>
            <a:pPr indent="-342900" lvl="0" marL="457200" rtl="0" algn="l">
              <a:lnSpc>
                <a:spcPct val="100000"/>
              </a:lnSpc>
              <a:spcBef>
                <a:spcPts val="0"/>
              </a:spcBef>
              <a:spcAft>
                <a:spcPts val="0"/>
              </a:spcAft>
              <a:buClr>
                <a:srgbClr val="000000"/>
              </a:buClr>
              <a:buSzPts val="1800"/>
              <a:buFont typeface="Source Code Pro"/>
              <a:buChar char="-"/>
            </a:pPr>
            <a:r>
              <a:rPr lang="fr">
                <a:solidFill>
                  <a:srgbClr val="000000"/>
                </a:solidFill>
              </a:rPr>
              <a:t>Mettre en place le Sass</a:t>
            </a:r>
            <a:endParaRPr>
              <a:solidFill>
                <a:srgbClr val="000000"/>
              </a:solidFill>
            </a:endParaRPr>
          </a:p>
          <a:p>
            <a:pPr indent="-342900" lvl="0" marL="457200" rtl="0" algn="l">
              <a:lnSpc>
                <a:spcPct val="100000"/>
              </a:lnSpc>
              <a:spcBef>
                <a:spcPts val="0"/>
              </a:spcBef>
              <a:spcAft>
                <a:spcPts val="0"/>
              </a:spcAft>
              <a:buClr>
                <a:srgbClr val="000000"/>
              </a:buClr>
              <a:buSzPts val="1800"/>
              <a:buFont typeface="Source Code Pro"/>
              <a:buChar char="-"/>
            </a:pPr>
            <a:r>
              <a:rPr lang="fr">
                <a:solidFill>
                  <a:srgbClr val="000000"/>
                </a:solidFill>
              </a:rPr>
              <a:t>Utiliser les variables Sass</a:t>
            </a:r>
            <a:endParaRPr>
              <a:solidFill>
                <a:srgbClr val="000000"/>
              </a:solidFill>
            </a:endParaRPr>
          </a:p>
          <a:p>
            <a:pPr indent="-342900" lvl="0" marL="457200" rtl="0" algn="l">
              <a:lnSpc>
                <a:spcPct val="100000"/>
              </a:lnSpc>
              <a:spcBef>
                <a:spcPts val="0"/>
              </a:spcBef>
              <a:spcAft>
                <a:spcPts val="0"/>
              </a:spcAft>
              <a:buClr>
                <a:srgbClr val="000000"/>
              </a:buClr>
              <a:buSzPts val="1800"/>
              <a:buFont typeface="Source Code Pro"/>
              <a:buChar char="-"/>
            </a:pPr>
            <a:r>
              <a:rPr lang="fr">
                <a:solidFill>
                  <a:srgbClr val="000000"/>
                </a:solidFill>
              </a:rPr>
              <a:t>Comprendre le fonctionnement du composant </a:t>
            </a:r>
            <a:r>
              <a:rPr i="1" lang="fr">
                <a:solidFill>
                  <a:srgbClr val="000000"/>
                </a:solidFill>
              </a:rPr>
              <a:t>Layout</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TP 0 - Instructions</a:t>
            </a:r>
            <a:endParaRPr/>
          </a:p>
        </p:txBody>
      </p:sp>
      <p:pic>
        <p:nvPicPr>
          <p:cNvPr id="293" name="Google Shape;293;p47"/>
          <p:cNvPicPr preferRelativeResize="0"/>
          <p:nvPr/>
        </p:nvPicPr>
        <p:blipFill rotWithShape="1">
          <a:blip r:embed="rId3">
            <a:alphaModFix/>
          </a:blip>
          <a:srcRect b="44314" l="0" r="0" t="0"/>
          <a:stretch/>
        </p:blipFill>
        <p:spPr>
          <a:xfrm>
            <a:off x="1546496" y="1427240"/>
            <a:ext cx="6135626" cy="2289025"/>
          </a:xfrm>
          <a:prstGeom prst="rect">
            <a:avLst/>
          </a:prstGeom>
          <a:noFill/>
          <a:ln cap="flat" cmpd="sng" w="9525">
            <a:solidFill>
              <a:schemeClr val="dk2"/>
            </a:solidFill>
            <a:prstDash val="solid"/>
            <a:round/>
            <a:headEnd len="sm" w="sm" type="none"/>
            <a:tailEnd len="sm" w="sm" type="none"/>
          </a:ln>
        </p:spPr>
      </p:pic>
      <p:sp>
        <p:nvSpPr>
          <p:cNvPr id="294" name="Google Shape;294;p47"/>
          <p:cNvSpPr txBox="1"/>
          <p:nvPr/>
        </p:nvSpPr>
        <p:spPr>
          <a:xfrm>
            <a:off x="1546500" y="4204025"/>
            <a:ext cx="613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Source Code Pro"/>
                <a:ea typeface="Source Code Pro"/>
                <a:cs typeface="Source Code Pro"/>
                <a:sym typeface="Source Code Pro"/>
              </a:rPr>
              <a:t>Couleur principale : #0069D9</a:t>
            </a:r>
            <a:endParaRPr>
              <a:latin typeface="Source Code Pro"/>
              <a:ea typeface="Source Code Pro"/>
              <a:cs typeface="Source Code Pro"/>
              <a:sym typeface="Source Code Pro"/>
            </a:endParaRPr>
          </a:p>
          <a:p>
            <a:pPr indent="0" lvl="0" marL="0" rtl="0" algn="l">
              <a:spcBef>
                <a:spcPts val="0"/>
              </a:spcBef>
              <a:spcAft>
                <a:spcPts val="0"/>
              </a:spcAft>
              <a:buNone/>
            </a:pPr>
            <a:r>
              <a:rPr lang="fr">
                <a:latin typeface="Source Code Pro"/>
                <a:ea typeface="Source Code Pro"/>
                <a:cs typeface="Source Code Pro"/>
                <a:sym typeface="Source Code Pro"/>
              </a:rPr>
              <a:t>Couleur de hover : #005ab9</a:t>
            </a:r>
            <a:endParaRPr>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TP 1</a:t>
            </a:r>
            <a:endParaRPr/>
          </a:p>
        </p:txBody>
      </p:sp>
      <p:sp>
        <p:nvSpPr>
          <p:cNvPr id="300" name="Google Shape;300;p48"/>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Mise en place du login et des requêtes authentifiées</a:t>
            </a:r>
            <a:endParaRPr/>
          </a:p>
        </p:txBody>
      </p:sp>
      <p:sp>
        <p:nvSpPr>
          <p:cNvPr id="301" name="Google Shape;301;p4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fr" u="sng">
                <a:solidFill>
                  <a:srgbClr val="000000"/>
                </a:solidFill>
              </a:rPr>
              <a:t>Départ :</a:t>
            </a:r>
            <a:r>
              <a:rPr lang="fr">
                <a:solidFill>
                  <a:srgbClr val="000000"/>
                </a:solidFill>
              </a:rPr>
              <a:t> </a:t>
            </a:r>
            <a:r>
              <a:rPr i="1" lang="fr">
                <a:solidFill>
                  <a:srgbClr val="000000"/>
                </a:solidFill>
              </a:rPr>
              <a:t>git checkout tp-1</a:t>
            </a:r>
            <a:endParaRPr i="1">
              <a:solidFill>
                <a:srgbClr val="000000"/>
              </a:solidFill>
            </a:endParaRPr>
          </a:p>
          <a:p>
            <a:pPr indent="0" lvl="0" marL="0" rtl="0" algn="l">
              <a:lnSpc>
                <a:spcPct val="100000"/>
              </a:lnSpc>
              <a:spcBef>
                <a:spcPts val="0"/>
              </a:spcBef>
              <a:spcAft>
                <a:spcPts val="0"/>
              </a:spcAft>
              <a:buNone/>
            </a:pPr>
            <a:r>
              <a:rPr lang="fr" u="sng">
                <a:solidFill>
                  <a:srgbClr val="000000"/>
                </a:solidFill>
              </a:rPr>
              <a:t>Fin :</a:t>
            </a:r>
            <a:r>
              <a:rPr lang="fr">
                <a:solidFill>
                  <a:srgbClr val="000000"/>
                </a:solidFill>
              </a:rPr>
              <a:t> </a:t>
            </a:r>
            <a:r>
              <a:rPr i="1" lang="fr">
                <a:solidFill>
                  <a:srgbClr val="000000"/>
                </a:solidFill>
              </a:rPr>
              <a:t>git checkout tp-2</a:t>
            </a:r>
            <a:endParaRPr i="1">
              <a:solidFill>
                <a:srgbClr val="000000"/>
              </a:solidFill>
            </a:endParaRPr>
          </a:p>
          <a:p>
            <a:pPr indent="0" lvl="0" marL="0" rtl="0" algn="l">
              <a:lnSpc>
                <a:spcPct val="100000"/>
              </a:lnSpc>
              <a:spcBef>
                <a:spcPts val="0"/>
              </a:spcBef>
              <a:spcAft>
                <a:spcPts val="0"/>
              </a:spcAft>
              <a:buNone/>
            </a:pPr>
            <a:r>
              <a:t/>
            </a:r>
            <a:endParaRPr i="1">
              <a:solidFill>
                <a:srgbClr val="000000"/>
              </a:solidFill>
            </a:endParaRPr>
          </a:p>
          <a:p>
            <a:pPr indent="0" lvl="0" marL="0" rtl="0" algn="l">
              <a:lnSpc>
                <a:spcPct val="105000"/>
              </a:lnSpc>
              <a:spcBef>
                <a:spcPts val="0"/>
              </a:spcBef>
              <a:spcAft>
                <a:spcPts val="0"/>
              </a:spcAft>
              <a:buNone/>
            </a:pPr>
            <a:r>
              <a:rPr b="1" lang="fr"/>
              <a:t>Objectifs :</a:t>
            </a:r>
            <a:endParaRPr/>
          </a:p>
          <a:p>
            <a:pPr indent="-325755" lvl="0" marL="457200" rtl="0" algn="l">
              <a:lnSpc>
                <a:spcPct val="105000"/>
              </a:lnSpc>
              <a:spcBef>
                <a:spcPts val="1200"/>
              </a:spcBef>
              <a:spcAft>
                <a:spcPts val="0"/>
              </a:spcAft>
              <a:buSzPct val="100000"/>
              <a:buChar char="-"/>
            </a:pPr>
            <a:r>
              <a:rPr lang="fr"/>
              <a:t>Gérer un formulaire simpliste à la main</a:t>
            </a:r>
            <a:endParaRPr/>
          </a:p>
          <a:p>
            <a:pPr indent="-325755" lvl="0" marL="457200" rtl="0" algn="l">
              <a:lnSpc>
                <a:spcPct val="105000"/>
              </a:lnSpc>
              <a:spcBef>
                <a:spcPts val="0"/>
              </a:spcBef>
              <a:spcAft>
                <a:spcPts val="0"/>
              </a:spcAft>
              <a:buSzPct val="100000"/>
              <a:buChar char="-"/>
            </a:pPr>
            <a:r>
              <a:rPr lang="fr"/>
              <a:t>Faire des requêtes asynchrone</a:t>
            </a:r>
            <a:endParaRPr/>
          </a:p>
          <a:p>
            <a:pPr indent="-325755" lvl="0" marL="457200" rtl="0" algn="l">
              <a:lnSpc>
                <a:spcPct val="105000"/>
              </a:lnSpc>
              <a:spcBef>
                <a:spcPts val="0"/>
              </a:spcBef>
              <a:spcAft>
                <a:spcPts val="0"/>
              </a:spcAft>
              <a:buSzPct val="100000"/>
              <a:buChar char="-"/>
            </a:pPr>
            <a:r>
              <a:rPr lang="fr"/>
              <a:t>Mettre en place le contexte et l’utiliser</a:t>
            </a:r>
            <a:endParaRPr/>
          </a:p>
          <a:p>
            <a:pPr indent="-325755" lvl="0" marL="457200" rtl="0" algn="l">
              <a:lnSpc>
                <a:spcPct val="105000"/>
              </a:lnSpc>
              <a:spcBef>
                <a:spcPts val="0"/>
              </a:spcBef>
              <a:spcAft>
                <a:spcPts val="0"/>
              </a:spcAft>
              <a:buSzPct val="100000"/>
              <a:buChar char="-"/>
            </a:pPr>
            <a:r>
              <a:rPr lang="fr"/>
              <a:t>Mettre en place un hooks custom pour faire des requêtes authentifier en gérant les erreurs 401</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TP 1 - Instructions (1/2)</a:t>
            </a:r>
            <a:endParaRPr/>
          </a:p>
        </p:txBody>
      </p:sp>
      <p:sp>
        <p:nvSpPr>
          <p:cNvPr id="307" name="Google Shape;307;p4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fr" sz="1600"/>
              <a:t>Installer axios (</a:t>
            </a:r>
            <a:r>
              <a:rPr i="1" lang="fr" sz="1600"/>
              <a:t>npm install axios</a:t>
            </a:r>
            <a:r>
              <a:rPr lang="fr" sz="1600"/>
              <a:t>)</a:t>
            </a:r>
            <a:endParaRPr sz="1600"/>
          </a:p>
          <a:p>
            <a:pPr indent="-330200" lvl="0" marL="457200" rtl="0" algn="l">
              <a:lnSpc>
                <a:spcPct val="105000"/>
              </a:lnSpc>
              <a:spcBef>
                <a:spcPts val="0"/>
              </a:spcBef>
              <a:spcAft>
                <a:spcPts val="0"/>
              </a:spcAft>
              <a:buSzPts val="1600"/>
              <a:buChar char="-"/>
            </a:pPr>
            <a:r>
              <a:rPr lang="fr" sz="1600"/>
              <a:t>Faire un </a:t>
            </a:r>
            <a:r>
              <a:rPr i="1" lang="fr" sz="1600"/>
              <a:t>POST /login</a:t>
            </a:r>
            <a:r>
              <a:rPr lang="fr" sz="1600"/>
              <a:t> avec un body tel que :</a:t>
            </a:r>
            <a:endParaRPr sz="1600"/>
          </a:p>
          <a:p>
            <a:pPr indent="457200" lvl="0" marL="457200" rtl="0" algn="l">
              <a:lnSpc>
                <a:spcPct val="105000"/>
              </a:lnSpc>
              <a:spcBef>
                <a:spcPts val="1200"/>
              </a:spcBef>
              <a:spcAft>
                <a:spcPts val="0"/>
              </a:spcAft>
              <a:buNone/>
            </a:pPr>
            <a:r>
              <a:rPr i="1" lang="fr" sz="1600"/>
              <a:t>{ username, password }</a:t>
            </a:r>
            <a:endParaRPr i="1" sz="1600"/>
          </a:p>
          <a:p>
            <a:pPr indent="-330200" lvl="0" marL="457200" rtl="0" algn="l">
              <a:lnSpc>
                <a:spcPct val="105000"/>
              </a:lnSpc>
              <a:spcBef>
                <a:spcPts val="1200"/>
              </a:spcBef>
              <a:spcAft>
                <a:spcPts val="0"/>
              </a:spcAft>
              <a:buSzPts val="1600"/>
              <a:buChar char="-"/>
            </a:pPr>
            <a:r>
              <a:rPr lang="fr" sz="1600"/>
              <a:t>Créer le contexte </a:t>
            </a:r>
            <a:r>
              <a:rPr i="1" lang="fr" sz="1600"/>
              <a:t>U</a:t>
            </a:r>
            <a:r>
              <a:rPr i="1" lang="fr" sz="1600"/>
              <a:t>serInfosContext</a:t>
            </a:r>
            <a:r>
              <a:rPr lang="fr" sz="1600"/>
              <a:t> contenant un objet</a:t>
            </a:r>
            <a:endParaRPr sz="1600"/>
          </a:p>
          <a:p>
            <a:pPr indent="-330200" lvl="0" marL="457200" rtl="0" algn="l">
              <a:lnSpc>
                <a:spcPct val="105000"/>
              </a:lnSpc>
              <a:spcBef>
                <a:spcPts val="0"/>
              </a:spcBef>
              <a:spcAft>
                <a:spcPts val="0"/>
              </a:spcAft>
              <a:buSzPts val="1600"/>
              <a:buChar char="-"/>
            </a:pPr>
            <a:r>
              <a:rPr lang="fr" sz="1600"/>
              <a:t>Y stocker la réponse de succès dans la clé </a:t>
            </a:r>
            <a:r>
              <a:rPr i="1" lang="fr" sz="1600"/>
              <a:t>token</a:t>
            </a:r>
            <a:r>
              <a:rPr lang="fr" sz="1600"/>
              <a:t> puis déplacer l’utilisateur sur </a:t>
            </a:r>
            <a:r>
              <a:rPr i="1" lang="fr" sz="1600"/>
              <a:t>/</a:t>
            </a:r>
            <a:endParaRPr sz="1600"/>
          </a:p>
          <a:p>
            <a:pPr indent="-330200" lvl="0" marL="457200" rtl="0" algn="l">
              <a:lnSpc>
                <a:spcPct val="105000"/>
              </a:lnSpc>
              <a:spcBef>
                <a:spcPts val="0"/>
              </a:spcBef>
              <a:spcAft>
                <a:spcPts val="0"/>
              </a:spcAft>
              <a:buSzPts val="1600"/>
              <a:buChar char="-"/>
            </a:pPr>
            <a:r>
              <a:rPr lang="fr" sz="1600"/>
              <a:t>Ignorer les échecs</a:t>
            </a:r>
            <a:endParaRPr sz="1600"/>
          </a:p>
          <a:p>
            <a:pPr indent="0" lvl="0" marL="0" rtl="0" algn="l">
              <a:lnSpc>
                <a:spcPct val="105000"/>
              </a:lnSpc>
              <a:spcBef>
                <a:spcPts val="1200"/>
              </a:spcBef>
              <a:spcAft>
                <a:spcPts val="0"/>
              </a:spcAft>
              <a:buNone/>
            </a:pPr>
            <a:r>
              <a:rPr lang="fr" sz="1600"/>
              <a:t>Pour tester, aller voir la liste des utilisateurs dans le fichier</a:t>
            </a:r>
            <a:endParaRPr sz="1600"/>
          </a:p>
          <a:p>
            <a:pPr indent="457200" lvl="0" marL="0" rtl="0" algn="l">
              <a:lnSpc>
                <a:spcPct val="105000"/>
              </a:lnSpc>
              <a:spcBef>
                <a:spcPts val="1200"/>
              </a:spcBef>
              <a:spcAft>
                <a:spcPts val="1200"/>
              </a:spcAft>
              <a:buNone/>
            </a:pPr>
            <a:r>
              <a:rPr i="1" lang="fr" sz="1600"/>
              <a:t>back/index.js </a:t>
            </a:r>
            <a:r>
              <a:rPr lang="fr" sz="1600"/>
              <a:t>(login = </a:t>
            </a:r>
            <a:r>
              <a:rPr i="1" lang="fr" sz="1600"/>
              <a:t>firstName</a:t>
            </a:r>
            <a:r>
              <a:rPr lang="fr" sz="1600"/>
              <a:t>, mot de passe = </a:t>
            </a:r>
            <a:r>
              <a:rPr i="1" lang="fr" sz="1600"/>
              <a:t>password</a:t>
            </a:r>
            <a:r>
              <a:rPr lang="fr" sz="1600"/>
              <a:t>)</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TP 1 - Instructions (2/2)</a:t>
            </a:r>
            <a:endParaRPr/>
          </a:p>
        </p:txBody>
      </p:sp>
      <p:sp>
        <p:nvSpPr>
          <p:cNvPr id="313" name="Google Shape;313;p5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330200" lvl="0" marL="457200" rtl="0" algn="l">
              <a:lnSpc>
                <a:spcPct val="105000"/>
              </a:lnSpc>
              <a:spcBef>
                <a:spcPts val="0"/>
              </a:spcBef>
              <a:spcAft>
                <a:spcPts val="0"/>
              </a:spcAft>
              <a:buSzPts val="1600"/>
              <a:buChar char="-"/>
            </a:pPr>
            <a:r>
              <a:rPr lang="fr" sz="1600"/>
              <a:t>Utiliser les informations de </a:t>
            </a:r>
            <a:r>
              <a:rPr i="1" lang="fr" sz="1600"/>
              <a:t>UserInfosContext</a:t>
            </a:r>
            <a:r>
              <a:rPr lang="fr" sz="1600"/>
              <a:t> pour faire un hook mettant à disposition un axios faisant des requêtes authentifiées et interceptant les 401 pour rediriger vers la page de login</a:t>
            </a:r>
            <a:endParaRPr sz="1600"/>
          </a:p>
          <a:p>
            <a:pPr indent="-330200" lvl="0" marL="457200" rtl="0" algn="l">
              <a:lnSpc>
                <a:spcPct val="105000"/>
              </a:lnSpc>
              <a:spcBef>
                <a:spcPts val="0"/>
              </a:spcBef>
              <a:spcAft>
                <a:spcPts val="0"/>
              </a:spcAft>
              <a:buSzPts val="1600"/>
              <a:buChar char="-"/>
            </a:pPr>
            <a:r>
              <a:rPr lang="fr" sz="1600"/>
              <a:t>Au </a:t>
            </a:r>
            <a:r>
              <a:rPr i="1" lang="fr" sz="1600"/>
              <a:t>mount</a:t>
            </a:r>
            <a:r>
              <a:rPr lang="fr" sz="1600"/>
              <a:t> du </a:t>
            </a:r>
            <a:r>
              <a:rPr i="1" lang="fr" sz="1600"/>
              <a:t>Header</a:t>
            </a:r>
            <a:r>
              <a:rPr lang="fr" sz="1600"/>
              <a:t>, faire un appel </a:t>
            </a:r>
            <a:r>
              <a:rPr i="1" lang="fr" sz="1600"/>
              <a:t>GET /users/current</a:t>
            </a:r>
            <a:r>
              <a:rPr lang="fr" sz="1600"/>
              <a:t> et rajouter au </a:t>
            </a:r>
            <a:r>
              <a:rPr i="1" lang="fr" sz="1600"/>
              <a:t>UserInfosContext</a:t>
            </a:r>
            <a:r>
              <a:rPr lang="fr" sz="1600"/>
              <a:t> la réponse</a:t>
            </a:r>
            <a:endParaRPr sz="1600"/>
          </a:p>
          <a:p>
            <a:pPr indent="-330200" lvl="0" marL="457200" rtl="0" algn="l">
              <a:lnSpc>
                <a:spcPct val="105000"/>
              </a:lnSpc>
              <a:spcBef>
                <a:spcPts val="0"/>
              </a:spcBef>
              <a:spcAft>
                <a:spcPts val="0"/>
              </a:spcAft>
              <a:buSzPts val="1600"/>
              <a:buChar char="-"/>
            </a:pPr>
            <a:r>
              <a:rPr lang="fr" sz="1600"/>
              <a:t>Utiliser le contenu de </a:t>
            </a:r>
            <a:r>
              <a:rPr i="1" lang="fr" sz="1600"/>
              <a:t>UserInfosContext</a:t>
            </a:r>
            <a:r>
              <a:rPr lang="fr" sz="1600"/>
              <a:t> pour afficher correctement le </a:t>
            </a:r>
            <a:r>
              <a:rPr i="1" lang="fr" sz="1600"/>
              <a:t>Header</a:t>
            </a:r>
            <a:endParaRPr sz="1600"/>
          </a:p>
          <a:p>
            <a:pPr indent="-330200" lvl="0" marL="457200" rtl="0" algn="l">
              <a:lnSpc>
                <a:spcPct val="105000"/>
              </a:lnSpc>
              <a:spcBef>
                <a:spcPts val="0"/>
              </a:spcBef>
              <a:spcAft>
                <a:spcPts val="0"/>
              </a:spcAft>
              <a:buSzPts val="1600"/>
              <a:buChar char="-"/>
            </a:pPr>
            <a:r>
              <a:rPr b="1" i="1" lang="fr" sz="1600"/>
              <a:t>BONUS : </a:t>
            </a:r>
            <a:r>
              <a:rPr lang="fr" sz="1600"/>
              <a:t>Lors d’un 401 sur le site, en plus de la redirection, ajouter une étape dans l’historique contenant l’url de la page actuelle. Cette étape sera utilisée pour la redirection au moment de la connexion.</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TP 2</a:t>
            </a:r>
            <a:endParaRPr/>
          </a:p>
        </p:txBody>
      </p:sp>
      <p:sp>
        <p:nvSpPr>
          <p:cNvPr id="319" name="Google Shape;319;p51"/>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Gestion de la liste des todos</a:t>
            </a:r>
            <a:endParaRPr/>
          </a:p>
        </p:txBody>
      </p:sp>
      <p:sp>
        <p:nvSpPr>
          <p:cNvPr id="320" name="Google Shape;320;p5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fr" u="sng">
                <a:solidFill>
                  <a:srgbClr val="000000"/>
                </a:solidFill>
              </a:rPr>
              <a:t>Départ :</a:t>
            </a:r>
            <a:r>
              <a:rPr lang="fr">
                <a:solidFill>
                  <a:srgbClr val="000000"/>
                </a:solidFill>
              </a:rPr>
              <a:t> </a:t>
            </a:r>
            <a:r>
              <a:rPr i="1" lang="fr">
                <a:solidFill>
                  <a:srgbClr val="000000"/>
                </a:solidFill>
              </a:rPr>
              <a:t>git checkout tp-2</a:t>
            </a:r>
            <a:endParaRPr i="1">
              <a:solidFill>
                <a:srgbClr val="000000"/>
              </a:solidFill>
            </a:endParaRPr>
          </a:p>
          <a:p>
            <a:pPr indent="0" lvl="0" marL="0" rtl="0" algn="l">
              <a:lnSpc>
                <a:spcPct val="100000"/>
              </a:lnSpc>
              <a:spcBef>
                <a:spcPts val="0"/>
              </a:spcBef>
              <a:spcAft>
                <a:spcPts val="0"/>
              </a:spcAft>
              <a:buNone/>
            </a:pPr>
            <a:r>
              <a:rPr lang="fr" u="sng">
                <a:solidFill>
                  <a:srgbClr val="000000"/>
                </a:solidFill>
              </a:rPr>
              <a:t>Fin :</a:t>
            </a:r>
            <a:r>
              <a:rPr lang="fr">
                <a:solidFill>
                  <a:srgbClr val="000000"/>
                </a:solidFill>
              </a:rPr>
              <a:t> </a:t>
            </a:r>
            <a:r>
              <a:rPr i="1" lang="fr">
                <a:solidFill>
                  <a:srgbClr val="000000"/>
                </a:solidFill>
              </a:rPr>
              <a:t>git checkout tp-3</a:t>
            </a:r>
            <a:endParaRPr i="1">
              <a:solidFill>
                <a:srgbClr val="000000"/>
              </a:solidFill>
            </a:endParaRPr>
          </a:p>
          <a:p>
            <a:pPr indent="0" lvl="0" marL="0" rtl="0" algn="l">
              <a:lnSpc>
                <a:spcPct val="100000"/>
              </a:lnSpc>
              <a:spcBef>
                <a:spcPts val="0"/>
              </a:spcBef>
              <a:spcAft>
                <a:spcPts val="0"/>
              </a:spcAft>
              <a:buNone/>
            </a:pPr>
            <a:r>
              <a:t/>
            </a:r>
            <a:endParaRPr i="1">
              <a:solidFill>
                <a:srgbClr val="000000"/>
              </a:solidFill>
            </a:endParaRPr>
          </a:p>
          <a:p>
            <a:pPr indent="0" lvl="0" marL="0" rtl="0" algn="l">
              <a:lnSpc>
                <a:spcPct val="105000"/>
              </a:lnSpc>
              <a:spcBef>
                <a:spcPts val="0"/>
              </a:spcBef>
              <a:spcAft>
                <a:spcPts val="0"/>
              </a:spcAft>
              <a:buNone/>
            </a:pPr>
            <a:r>
              <a:rPr b="1" lang="fr"/>
              <a:t>Objectifs :</a:t>
            </a:r>
            <a:endParaRPr/>
          </a:p>
          <a:p>
            <a:pPr indent="-325755" lvl="0" marL="457200" rtl="0" algn="l">
              <a:lnSpc>
                <a:spcPct val="105000"/>
              </a:lnSpc>
              <a:spcBef>
                <a:spcPts val="1200"/>
              </a:spcBef>
              <a:spcAft>
                <a:spcPts val="0"/>
              </a:spcAft>
              <a:buSzPct val="100000"/>
              <a:buChar char="-"/>
            </a:pPr>
            <a:r>
              <a:rPr lang="fr"/>
              <a:t>Gérer l’affichage d’une liste</a:t>
            </a:r>
            <a:endParaRPr/>
          </a:p>
          <a:p>
            <a:pPr indent="-325755" lvl="0" marL="457200" rtl="0" algn="l">
              <a:spcBef>
                <a:spcPts val="0"/>
              </a:spcBef>
              <a:spcAft>
                <a:spcPts val="0"/>
              </a:spcAft>
              <a:buSzPct val="100000"/>
              <a:buChar char="-"/>
            </a:pPr>
            <a:r>
              <a:rPr lang="fr"/>
              <a:t>Manipuler la transmission de props et de callback pour déclencher des comportements</a:t>
            </a:r>
            <a:endParaRPr/>
          </a:p>
          <a:p>
            <a:pPr indent="-325755" lvl="0" marL="457200" rtl="0" algn="l">
              <a:spcBef>
                <a:spcPts val="0"/>
              </a:spcBef>
              <a:spcAft>
                <a:spcPts val="0"/>
              </a:spcAft>
              <a:buSzPct val="100000"/>
              <a:buChar char="-"/>
            </a:pPr>
            <a:r>
              <a:rPr lang="fr"/>
              <a:t>Utiliser la curryfication pour assurer la séparation des responsabilités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Rappels JS et React</a:t>
            </a:r>
            <a:endParaRPr/>
          </a:p>
        </p:txBody>
      </p:sp>
      <p:sp>
        <p:nvSpPr>
          <p:cNvPr id="80" name="Google Shape;80;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fr"/>
              <a:t>Gestion du state</a:t>
            </a:r>
            <a:endParaRPr/>
          </a:p>
          <a:p>
            <a:pPr indent="-342900" lvl="0" marL="457200" rtl="0" algn="l">
              <a:spcBef>
                <a:spcPts val="0"/>
              </a:spcBef>
              <a:spcAft>
                <a:spcPts val="0"/>
              </a:spcAft>
              <a:buSzPts val="1800"/>
              <a:buChar char="-"/>
            </a:pPr>
            <a:r>
              <a:rPr lang="fr"/>
              <a:t>Props particulière</a:t>
            </a:r>
            <a:endParaRPr/>
          </a:p>
          <a:p>
            <a:pPr indent="-342900" lvl="0" marL="457200" rtl="0" algn="l">
              <a:spcBef>
                <a:spcPts val="0"/>
              </a:spcBef>
              <a:spcAft>
                <a:spcPts val="0"/>
              </a:spcAft>
              <a:buSzPts val="1800"/>
              <a:buChar char="-"/>
            </a:pPr>
            <a:r>
              <a:rPr lang="fr"/>
              <a:t>Cycle de rerendering</a:t>
            </a:r>
            <a:endParaRPr/>
          </a:p>
          <a:p>
            <a:pPr indent="-342900" lvl="0" marL="457200" rtl="0" algn="l">
              <a:spcBef>
                <a:spcPts val="0"/>
              </a:spcBef>
              <a:spcAft>
                <a:spcPts val="0"/>
              </a:spcAft>
              <a:buSzPts val="1800"/>
              <a:buChar char="-"/>
            </a:pPr>
            <a:r>
              <a:rPr lang="fr"/>
              <a:t>Traitement asynchrone</a:t>
            </a:r>
            <a:endParaRPr/>
          </a:p>
          <a:p>
            <a:pPr indent="-342900" lvl="0" marL="457200" rtl="0" algn="l">
              <a:spcBef>
                <a:spcPts val="0"/>
              </a:spcBef>
              <a:spcAft>
                <a:spcPts val="0"/>
              </a:spcAft>
              <a:buSzPts val="1800"/>
              <a:buChar char="-"/>
            </a:pPr>
            <a:r>
              <a:rPr lang="fr"/>
              <a:t>Curryfication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TP 2 - Instructions</a:t>
            </a:r>
            <a:endParaRPr/>
          </a:p>
        </p:txBody>
      </p:sp>
      <p:sp>
        <p:nvSpPr>
          <p:cNvPr id="326" name="Google Shape;326;p5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fr"/>
              <a:t>Récupérer la liste des todos au mount du composant </a:t>
            </a:r>
            <a:r>
              <a:rPr i="1" lang="fr"/>
              <a:t>TodoList</a:t>
            </a:r>
            <a:r>
              <a:rPr lang="fr"/>
              <a:t> avec </a:t>
            </a:r>
            <a:r>
              <a:rPr i="1" lang="fr"/>
              <a:t>GET /tasks</a:t>
            </a:r>
            <a:endParaRPr/>
          </a:p>
          <a:p>
            <a:pPr indent="-342900" lvl="0" marL="457200" rtl="0" algn="l">
              <a:spcBef>
                <a:spcPts val="0"/>
              </a:spcBef>
              <a:spcAft>
                <a:spcPts val="0"/>
              </a:spcAft>
              <a:buSzPts val="1800"/>
              <a:buChar char="-"/>
            </a:pPr>
            <a:r>
              <a:rPr lang="fr"/>
              <a:t>Afficher la liste des tasks et subtasks (attention à la props </a:t>
            </a:r>
            <a:r>
              <a:rPr i="1" lang="fr"/>
              <a:t>key</a:t>
            </a:r>
            <a:r>
              <a:rPr lang="fr"/>
              <a:t>)</a:t>
            </a:r>
            <a:endParaRPr/>
          </a:p>
          <a:p>
            <a:pPr indent="-342900" lvl="0" marL="457200" rtl="0" algn="l">
              <a:spcBef>
                <a:spcPts val="0"/>
              </a:spcBef>
              <a:spcAft>
                <a:spcPts val="0"/>
              </a:spcAft>
              <a:buSzPts val="1800"/>
              <a:buChar char="-"/>
            </a:pPr>
            <a:r>
              <a:rPr lang="fr"/>
              <a:t>Au </a:t>
            </a:r>
            <a:r>
              <a:rPr i="1" lang="fr"/>
              <a:t>check</a:t>
            </a:r>
            <a:r>
              <a:rPr lang="fr"/>
              <a:t> d’un subtask, identifier la task et subtask concernée, la mettre à jour et transmettre l’info au back sur </a:t>
            </a:r>
            <a:r>
              <a:rPr i="1" lang="fr"/>
              <a:t>PUT /tasks/:id</a:t>
            </a:r>
            <a:r>
              <a:rPr lang="fr"/>
              <a:t>. Utiliser la task en réponse pour mettre à jour le render</a:t>
            </a:r>
            <a:endParaRPr/>
          </a:p>
          <a:p>
            <a:pPr indent="-342900" lvl="0" marL="457200" rtl="0" algn="l">
              <a:spcBef>
                <a:spcPts val="0"/>
              </a:spcBef>
              <a:spcAft>
                <a:spcPts val="0"/>
              </a:spcAft>
              <a:buSzPts val="1800"/>
              <a:buChar char="-"/>
            </a:pPr>
            <a:r>
              <a:rPr lang="fr"/>
              <a:t>A la validation d’un subtask, mettre à jour les userInfos affichée dans le header (le karma peut changer)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TP 3</a:t>
            </a:r>
            <a:endParaRPr/>
          </a:p>
        </p:txBody>
      </p:sp>
      <p:sp>
        <p:nvSpPr>
          <p:cNvPr id="332" name="Google Shape;332;p53"/>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Ajout et modification d’un Todo</a:t>
            </a:r>
            <a:endParaRPr/>
          </a:p>
        </p:txBody>
      </p:sp>
      <p:sp>
        <p:nvSpPr>
          <p:cNvPr id="333" name="Google Shape;333;p5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20000"/>
          </a:bodyPr>
          <a:lstStyle/>
          <a:p>
            <a:pPr indent="0" lvl="0" marL="0" rtl="0" algn="l">
              <a:lnSpc>
                <a:spcPct val="100000"/>
              </a:lnSpc>
              <a:spcBef>
                <a:spcPts val="0"/>
              </a:spcBef>
              <a:spcAft>
                <a:spcPts val="0"/>
              </a:spcAft>
              <a:buNone/>
            </a:pPr>
            <a:r>
              <a:rPr lang="fr" u="sng">
                <a:solidFill>
                  <a:srgbClr val="000000"/>
                </a:solidFill>
              </a:rPr>
              <a:t>Départ :</a:t>
            </a:r>
            <a:r>
              <a:rPr lang="fr">
                <a:solidFill>
                  <a:srgbClr val="000000"/>
                </a:solidFill>
              </a:rPr>
              <a:t> </a:t>
            </a:r>
            <a:r>
              <a:rPr i="1" lang="fr">
                <a:solidFill>
                  <a:srgbClr val="000000"/>
                </a:solidFill>
              </a:rPr>
              <a:t>git checkout tp-3</a:t>
            </a:r>
            <a:endParaRPr i="1">
              <a:solidFill>
                <a:srgbClr val="000000"/>
              </a:solidFill>
            </a:endParaRPr>
          </a:p>
          <a:p>
            <a:pPr indent="0" lvl="0" marL="0" rtl="0" algn="l">
              <a:lnSpc>
                <a:spcPct val="100000"/>
              </a:lnSpc>
              <a:spcBef>
                <a:spcPts val="0"/>
              </a:spcBef>
              <a:spcAft>
                <a:spcPts val="0"/>
              </a:spcAft>
              <a:buNone/>
            </a:pPr>
            <a:r>
              <a:rPr lang="fr" u="sng">
                <a:solidFill>
                  <a:srgbClr val="000000"/>
                </a:solidFill>
              </a:rPr>
              <a:t>Fin :</a:t>
            </a:r>
            <a:r>
              <a:rPr lang="fr">
                <a:solidFill>
                  <a:srgbClr val="000000"/>
                </a:solidFill>
              </a:rPr>
              <a:t> </a:t>
            </a:r>
            <a:r>
              <a:rPr i="1" lang="fr">
                <a:solidFill>
                  <a:srgbClr val="000000"/>
                </a:solidFill>
              </a:rPr>
              <a:t>git checkout master</a:t>
            </a:r>
            <a:endParaRPr i="1">
              <a:solidFill>
                <a:srgbClr val="000000"/>
              </a:solidFill>
            </a:endParaRPr>
          </a:p>
          <a:p>
            <a:pPr indent="0" lvl="0" marL="0" rtl="0" algn="l">
              <a:lnSpc>
                <a:spcPct val="100000"/>
              </a:lnSpc>
              <a:spcBef>
                <a:spcPts val="0"/>
              </a:spcBef>
              <a:spcAft>
                <a:spcPts val="0"/>
              </a:spcAft>
              <a:buNone/>
            </a:pPr>
            <a:r>
              <a:t/>
            </a:r>
            <a:endParaRPr i="1">
              <a:solidFill>
                <a:srgbClr val="000000"/>
              </a:solidFill>
            </a:endParaRPr>
          </a:p>
          <a:p>
            <a:pPr indent="0" lvl="0" marL="0" rtl="0" algn="l">
              <a:lnSpc>
                <a:spcPct val="105000"/>
              </a:lnSpc>
              <a:spcBef>
                <a:spcPts val="0"/>
              </a:spcBef>
              <a:spcAft>
                <a:spcPts val="0"/>
              </a:spcAft>
              <a:buNone/>
            </a:pPr>
            <a:r>
              <a:rPr b="1" lang="fr"/>
              <a:t>Objectifs :</a:t>
            </a:r>
            <a:endParaRPr/>
          </a:p>
          <a:p>
            <a:pPr indent="-342900" lvl="0" marL="457200" rtl="0" algn="l">
              <a:lnSpc>
                <a:spcPct val="105000"/>
              </a:lnSpc>
              <a:spcBef>
                <a:spcPts val="1200"/>
              </a:spcBef>
              <a:spcAft>
                <a:spcPts val="0"/>
              </a:spcAft>
              <a:buSzPts val="1800"/>
              <a:buChar char="-"/>
            </a:pPr>
            <a:r>
              <a:rPr lang="fr"/>
              <a:t>Gérer un formulaire avec Formik</a:t>
            </a:r>
            <a:endParaRPr/>
          </a:p>
          <a:p>
            <a:pPr indent="-342900" lvl="0" marL="457200" rtl="0" algn="l">
              <a:spcBef>
                <a:spcPts val="0"/>
              </a:spcBef>
              <a:spcAft>
                <a:spcPts val="0"/>
              </a:spcAft>
              <a:buSzPts val="1800"/>
              <a:buChar char="-"/>
            </a:pPr>
            <a:r>
              <a:rPr lang="fr"/>
              <a:t>Gérer un tableau d’input dynamique (gestion basique)</a:t>
            </a:r>
            <a:endParaRPr/>
          </a:p>
          <a:p>
            <a:pPr indent="-342900" lvl="0" marL="457200" rtl="0" algn="l">
              <a:spcBef>
                <a:spcPts val="0"/>
              </a:spcBef>
              <a:spcAft>
                <a:spcPts val="0"/>
              </a:spcAft>
              <a:buSzPts val="1800"/>
              <a:buChar char="-"/>
            </a:pPr>
            <a:r>
              <a:rPr lang="fr"/>
              <a:t>Mettre en place la validation du formulaire</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TP 3 - Instructions (1/2)</a:t>
            </a:r>
            <a:endParaRPr/>
          </a:p>
        </p:txBody>
      </p:sp>
      <p:sp>
        <p:nvSpPr>
          <p:cNvPr id="339" name="Google Shape;339;p5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fr"/>
              <a:t>Utiliser </a:t>
            </a:r>
            <a:r>
              <a:rPr i="1" lang="fr"/>
              <a:t>Formik</a:t>
            </a:r>
            <a:r>
              <a:rPr lang="fr"/>
              <a:t> pour gérer le formulaire d’ajout. La valeur initiale est </a:t>
            </a:r>
            <a:r>
              <a:rPr i="1" lang="fr"/>
              <a:t>{ name: “”, priority: 1, subtasks: [{  name: “”, done: false }]</a:t>
            </a:r>
            <a:endParaRPr i="1"/>
          </a:p>
          <a:p>
            <a:pPr indent="-342900" lvl="0" marL="457200" rtl="0" algn="l">
              <a:spcBef>
                <a:spcPts val="0"/>
              </a:spcBef>
              <a:spcAft>
                <a:spcPts val="0"/>
              </a:spcAft>
              <a:buSzPts val="1800"/>
              <a:buChar char="-"/>
            </a:pPr>
            <a:r>
              <a:rPr lang="fr"/>
              <a:t>Faire un </a:t>
            </a:r>
            <a:r>
              <a:rPr i="1" lang="fr"/>
              <a:t>POST /tasks</a:t>
            </a:r>
            <a:r>
              <a:rPr lang="fr"/>
              <a:t> avec les données du formulaire à la validation</a:t>
            </a:r>
            <a:endParaRPr/>
          </a:p>
          <a:p>
            <a:pPr indent="-342900" lvl="0" marL="457200" rtl="0" algn="l">
              <a:spcBef>
                <a:spcPts val="0"/>
              </a:spcBef>
              <a:spcAft>
                <a:spcPts val="0"/>
              </a:spcAft>
              <a:buSzPts val="1800"/>
              <a:buChar char="-"/>
            </a:pPr>
            <a:r>
              <a:rPr lang="fr"/>
              <a:t>Rajouter un bouton de modification sur les items de la </a:t>
            </a:r>
            <a:r>
              <a:rPr i="1" lang="fr"/>
              <a:t>Todolist</a:t>
            </a:r>
            <a:r>
              <a:rPr lang="fr"/>
              <a:t> menant vers </a:t>
            </a:r>
            <a:r>
              <a:rPr i="1" lang="fr"/>
              <a:t>/update/:id</a:t>
            </a:r>
            <a:endParaRPr/>
          </a:p>
          <a:p>
            <a:pPr indent="-342900" lvl="0" marL="457200" rtl="0" algn="l">
              <a:spcBef>
                <a:spcPts val="0"/>
              </a:spcBef>
              <a:spcAft>
                <a:spcPts val="0"/>
              </a:spcAft>
              <a:buSzPts val="1800"/>
              <a:buChar char="-"/>
            </a:pPr>
            <a:r>
              <a:rPr lang="fr"/>
              <a:t>Récupérer la todo et l’injecter dans le formulaire s’il y a un </a:t>
            </a:r>
            <a:r>
              <a:rPr i="1" lang="fr"/>
              <a:t>id</a:t>
            </a:r>
            <a:r>
              <a:rPr lang="fr"/>
              <a:t> dans l’url</a:t>
            </a:r>
            <a:endParaRPr/>
          </a:p>
          <a:p>
            <a:pPr indent="-342900" lvl="0" marL="457200" rtl="0" algn="l">
              <a:spcBef>
                <a:spcPts val="0"/>
              </a:spcBef>
              <a:spcAft>
                <a:spcPts val="0"/>
              </a:spcAft>
              <a:buSzPts val="1800"/>
              <a:buChar char="-"/>
            </a:pPr>
            <a:r>
              <a:rPr lang="fr"/>
              <a:t>Mettre en place une mécanique de loader pour n’afficher le formulaire qu’une fois la todo chargée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TP 3 - Instructions (2/2)</a:t>
            </a:r>
            <a:endParaRPr/>
          </a:p>
        </p:txBody>
      </p:sp>
      <p:sp>
        <p:nvSpPr>
          <p:cNvPr id="345" name="Google Shape;345;p5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A la validation, faire un </a:t>
            </a:r>
            <a:r>
              <a:rPr i="1" lang="fr"/>
              <a:t>PUT /tasks/:id</a:t>
            </a:r>
            <a:r>
              <a:rPr lang="fr"/>
              <a:t> à la place du </a:t>
            </a:r>
            <a:r>
              <a:rPr i="1" lang="fr"/>
              <a:t>POST</a:t>
            </a:r>
            <a:r>
              <a:rPr lang="fr"/>
              <a:t> si un </a:t>
            </a:r>
            <a:r>
              <a:rPr i="1" lang="fr"/>
              <a:t>id</a:t>
            </a:r>
            <a:r>
              <a:rPr lang="fr"/>
              <a:t> est présent dans l’url</a:t>
            </a:r>
            <a:endParaRPr/>
          </a:p>
          <a:p>
            <a:pPr indent="-342900" lvl="0" marL="457200" rtl="0" algn="l">
              <a:spcBef>
                <a:spcPts val="0"/>
              </a:spcBef>
              <a:spcAft>
                <a:spcPts val="0"/>
              </a:spcAft>
              <a:buSzPts val="1800"/>
              <a:buChar char="-"/>
            </a:pPr>
            <a:r>
              <a:rPr lang="fr"/>
              <a:t>Rajouter des règles de validation telles que :</a:t>
            </a:r>
            <a:endParaRPr/>
          </a:p>
          <a:p>
            <a:pPr indent="-317500" lvl="1" marL="914400" rtl="0" algn="l">
              <a:spcBef>
                <a:spcPts val="0"/>
              </a:spcBef>
              <a:spcAft>
                <a:spcPts val="0"/>
              </a:spcAft>
              <a:buSzPts val="1400"/>
              <a:buChar char="-"/>
            </a:pPr>
            <a:r>
              <a:rPr lang="fr"/>
              <a:t>Le titre ne peut pas être vide</a:t>
            </a:r>
            <a:endParaRPr/>
          </a:p>
          <a:p>
            <a:pPr indent="-317500" lvl="1" marL="914400" rtl="0" algn="l">
              <a:spcBef>
                <a:spcPts val="0"/>
              </a:spcBef>
              <a:spcAft>
                <a:spcPts val="0"/>
              </a:spcAft>
              <a:buSzPts val="1400"/>
              <a:buChar char="-"/>
            </a:pPr>
            <a:r>
              <a:rPr lang="fr"/>
              <a:t>Le titre doit faire entre 5 et 50 caractères (inclus)</a:t>
            </a:r>
            <a:endParaRPr/>
          </a:p>
          <a:p>
            <a:pPr indent="-317500" lvl="1" marL="914400" rtl="0" algn="l">
              <a:spcBef>
                <a:spcPts val="0"/>
              </a:spcBef>
              <a:spcAft>
                <a:spcPts val="0"/>
              </a:spcAft>
              <a:buSzPts val="1400"/>
              <a:buChar char="-"/>
            </a:pPr>
            <a:r>
              <a:rPr lang="fr"/>
              <a:t>La priorité ne peut pas être vide</a:t>
            </a:r>
            <a:endParaRPr/>
          </a:p>
          <a:p>
            <a:pPr indent="-317500" lvl="1" marL="914400" rtl="0" algn="l">
              <a:spcBef>
                <a:spcPts val="0"/>
              </a:spcBef>
              <a:spcAft>
                <a:spcPts val="0"/>
              </a:spcAft>
              <a:buSzPts val="1400"/>
              <a:buChar char="-"/>
            </a:pPr>
            <a:r>
              <a:rPr lang="fr"/>
              <a:t>La priorité doit être entre 1 et 3 (inclus)</a:t>
            </a:r>
            <a:endParaRPr/>
          </a:p>
          <a:p>
            <a:pPr indent="-317500" lvl="1" marL="914400" rtl="0" algn="l">
              <a:spcBef>
                <a:spcPts val="0"/>
              </a:spcBef>
              <a:spcAft>
                <a:spcPts val="0"/>
              </a:spcAft>
              <a:buSzPts val="1400"/>
              <a:buChar char="-"/>
            </a:pPr>
            <a:r>
              <a:rPr lang="fr"/>
              <a:t>Les subtasks ne peuvent pas être vide</a:t>
            </a:r>
            <a:endParaRPr/>
          </a:p>
          <a:p>
            <a:pPr indent="-342900" lvl="0" marL="457200" rtl="0" algn="l">
              <a:spcBef>
                <a:spcPts val="0"/>
              </a:spcBef>
              <a:spcAft>
                <a:spcPts val="0"/>
              </a:spcAft>
              <a:buSzPts val="1800"/>
              <a:buChar char="-"/>
            </a:pPr>
            <a:r>
              <a:rPr lang="fr"/>
              <a:t>Si les règles ne sont pas respectées, afficher un message d’erreur et bloquer la validation du formulaire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Plan</a:t>
            </a:r>
            <a:endParaRPr/>
          </a:p>
        </p:txBody>
      </p:sp>
      <p:sp>
        <p:nvSpPr>
          <p:cNvPr id="86" name="Google Shape;86;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arenR"/>
            </a:pPr>
            <a:r>
              <a:rPr b="1" lang="fr" u="sng">
                <a:solidFill>
                  <a:schemeClr val="dk1"/>
                </a:solidFill>
              </a:rPr>
              <a:t>Rappels JS et React</a:t>
            </a:r>
            <a:endParaRPr b="1" u="sng">
              <a:solidFill>
                <a:schemeClr val="dk1"/>
              </a:solidFill>
            </a:endParaRPr>
          </a:p>
          <a:p>
            <a:pPr indent="-342900" lvl="0" marL="457200" rtl="0" algn="l">
              <a:spcBef>
                <a:spcPts val="0"/>
              </a:spcBef>
              <a:spcAft>
                <a:spcPts val="0"/>
              </a:spcAft>
              <a:buSzPts val="1800"/>
              <a:buAutoNum type="arabicParenR"/>
            </a:pPr>
            <a:r>
              <a:rPr lang="fr"/>
              <a:t>Architecture des composants</a:t>
            </a:r>
            <a:endParaRPr/>
          </a:p>
          <a:p>
            <a:pPr indent="-342900" lvl="0" marL="457200" rtl="0" algn="l">
              <a:spcBef>
                <a:spcPts val="0"/>
              </a:spcBef>
              <a:spcAft>
                <a:spcPts val="0"/>
              </a:spcAft>
              <a:buSzPts val="1800"/>
              <a:buAutoNum type="arabicParenR"/>
            </a:pPr>
            <a:r>
              <a:rPr lang="fr"/>
              <a:t>Qualité de code</a:t>
            </a:r>
            <a:endParaRPr/>
          </a:p>
          <a:p>
            <a:pPr indent="-342900" lvl="0" marL="457200" rtl="0" algn="l">
              <a:spcBef>
                <a:spcPts val="0"/>
              </a:spcBef>
              <a:spcAft>
                <a:spcPts val="0"/>
              </a:spcAft>
              <a:buSzPts val="1800"/>
              <a:buAutoNum type="arabicParenR"/>
            </a:pPr>
            <a:r>
              <a:rPr lang="fr"/>
              <a:t>Etude de code</a:t>
            </a:r>
            <a:endParaRPr/>
          </a:p>
          <a:p>
            <a:pPr indent="-342900" lvl="0" marL="457200" rtl="0" algn="l">
              <a:spcBef>
                <a:spcPts val="0"/>
              </a:spcBef>
              <a:spcAft>
                <a:spcPts val="0"/>
              </a:spcAft>
              <a:buSzPts val="1800"/>
              <a:buAutoNum type="arabicParenR"/>
            </a:pPr>
            <a:r>
              <a:rPr lang="fr"/>
              <a:t>Travaux pratiques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Immutabilité du state (</a:t>
            </a:r>
            <a:r>
              <a:rPr lang="fr"/>
              <a:t>1/2</a:t>
            </a:r>
            <a:r>
              <a:rPr lang="fr"/>
              <a:t>)</a:t>
            </a:r>
            <a:endParaRPr/>
          </a:p>
        </p:txBody>
      </p:sp>
      <p:sp>
        <p:nvSpPr>
          <p:cNvPr id="92" name="Google Shape;92;p18"/>
          <p:cNvSpPr txBox="1"/>
          <p:nvPr>
            <p:ph idx="1" type="body"/>
          </p:nvPr>
        </p:nvSpPr>
        <p:spPr>
          <a:xfrm>
            <a:off x="4572000" y="1468825"/>
            <a:ext cx="4260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Ne pas faire :</a:t>
            </a:r>
            <a:endParaRPr/>
          </a:p>
        </p:txBody>
      </p:sp>
      <p:sp>
        <p:nvSpPr>
          <p:cNvPr id="93" name="Google Shape;93;p18"/>
          <p:cNvSpPr txBox="1"/>
          <p:nvPr>
            <p:ph idx="1" type="body"/>
          </p:nvPr>
        </p:nvSpPr>
        <p:spPr>
          <a:xfrm>
            <a:off x="311700" y="1468825"/>
            <a:ext cx="42603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Faire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403050" y="2333875"/>
            <a:ext cx="3488925" cy="1155775"/>
          </a:xfrm>
          <a:prstGeom prst="rect">
            <a:avLst/>
          </a:prstGeom>
          <a:noFill/>
          <a:ln>
            <a:noFill/>
          </a:ln>
        </p:spPr>
      </p:pic>
      <p:pic>
        <p:nvPicPr>
          <p:cNvPr id="95" name="Google Shape;95;p18"/>
          <p:cNvPicPr preferRelativeResize="0"/>
          <p:nvPr/>
        </p:nvPicPr>
        <p:blipFill>
          <a:blip r:embed="rId4">
            <a:alphaModFix/>
          </a:blip>
          <a:stretch>
            <a:fillRect/>
          </a:stretch>
        </p:blipFill>
        <p:spPr>
          <a:xfrm>
            <a:off x="4671225" y="2304925"/>
            <a:ext cx="3262036" cy="115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Immutabilité du state (2/2)</a:t>
            </a:r>
            <a:endParaRPr/>
          </a:p>
        </p:txBody>
      </p:sp>
      <p:sp>
        <p:nvSpPr>
          <p:cNvPr id="101" name="Google Shape;101;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Ne pas utiliser les fonctions “impures” (</a:t>
            </a:r>
            <a:r>
              <a:rPr i="1" lang="fr"/>
              <a:t>‘.push’</a:t>
            </a:r>
            <a:r>
              <a:rPr lang="fr"/>
              <a:t>, </a:t>
            </a:r>
            <a:r>
              <a:rPr i="1" lang="fr"/>
              <a:t>‘.pop’</a:t>
            </a:r>
            <a:r>
              <a:rPr lang="fr"/>
              <a:t>, </a:t>
            </a:r>
            <a:r>
              <a:rPr i="1" lang="fr"/>
              <a:t>‘delete’</a:t>
            </a:r>
            <a:r>
              <a:rPr lang="fr"/>
              <a:t>, etc…)</a:t>
            </a:r>
            <a:endParaRPr/>
          </a:p>
          <a:p>
            <a:pPr indent="-342900" lvl="0" marL="457200" rtl="0" algn="l">
              <a:spcBef>
                <a:spcPts val="0"/>
              </a:spcBef>
              <a:spcAft>
                <a:spcPts val="0"/>
              </a:spcAft>
              <a:buSzPts val="1800"/>
              <a:buChar char="-"/>
            </a:pPr>
            <a:r>
              <a:rPr lang="fr"/>
              <a:t>Manipuler le state au travers de copie manuelle :</a:t>
            </a:r>
            <a:endParaRPr/>
          </a:p>
          <a:p>
            <a:pPr indent="-317500" lvl="1" marL="914400" rtl="0" algn="l">
              <a:spcBef>
                <a:spcPts val="0"/>
              </a:spcBef>
              <a:spcAft>
                <a:spcPts val="0"/>
              </a:spcAft>
              <a:buSzPts val="1400"/>
              <a:buChar char="-"/>
            </a:pPr>
            <a:r>
              <a:rPr lang="fr"/>
              <a:t>Utiliser le spread operator (‘...’)</a:t>
            </a:r>
            <a:endParaRPr/>
          </a:p>
          <a:p>
            <a:pPr indent="-317500" lvl="1" marL="914400" rtl="0" algn="l">
              <a:spcBef>
                <a:spcPts val="0"/>
              </a:spcBef>
              <a:spcAft>
                <a:spcPts val="0"/>
              </a:spcAft>
              <a:buSzPts val="1400"/>
              <a:buChar char="-"/>
            </a:pPr>
            <a:r>
              <a:rPr lang="fr"/>
              <a:t>Utiliser des fonctions pures (</a:t>
            </a:r>
            <a:r>
              <a:rPr i="1" lang="fr"/>
              <a:t>‘.map’</a:t>
            </a:r>
            <a:r>
              <a:rPr lang="fr"/>
              <a:t>,</a:t>
            </a:r>
            <a:r>
              <a:rPr i="1" lang="fr"/>
              <a:t> ‘.filter’</a:t>
            </a:r>
            <a:r>
              <a:rPr lang="fr"/>
              <a:t>, </a:t>
            </a:r>
            <a:r>
              <a:rPr i="1" lang="fr"/>
              <a:t>‘Object.values’</a:t>
            </a:r>
            <a:r>
              <a:rPr lang="fr"/>
              <a:t>, etc…)</a:t>
            </a:r>
            <a:endParaRPr/>
          </a:p>
          <a:p>
            <a:pPr indent="-342900" lvl="0" marL="457200" rtl="0" algn="l">
              <a:spcBef>
                <a:spcPts val="0"/>
              </a:spcBef>
              <a:spcAft>
                <a:spcPts val="0"/>
              </a:spcAft>
              <a:buSzPts val="1800"/>
              <a:buChar char="-"/>
            </a:pPr>
            <a:r>
              <a:rPr lang="fr"/>
              <a:t>Manipuler le state au travers de copie générée (‘</a:t>
            </a:r>
            <a:r>
              <a:rPr i="1" lang="fr"/>
              <a:t>immutable.js’</a:t>
            </a:r>
            <a:r>
              <a:rPr lang="fr"/>
              <a:t>,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Uplifting du state</a:t>
            </a:r>
            <a:endParaRPr/>
          </a:p>
        </p:txBody>
      </p:sp>
      <p:sp>
        <p:nvSpPr>
          <p:cNvPr id="107" name="Google Shape;107;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Une donnée partagée entre deux composants “</a:t>
            </a:r>
            <a:r>
              <a:rPr i="1" lang="fr"/>
              <a:t>siblings</a:t>
            </a:r>
            <a:r>
              <a:rPr lang="fr"/>
              <a:t>” doit être remontée dans le </a:t>
            </a:r>
            <a:r>
              <a:rPr i="1" lang="fr"/>
              <a:t>state</a:t>
            </a:r>
            <a:r>
              <a:rPr lang="fr"/>
              <a:t> parent et transmises aux enfant au travers des </a:t>
            </a:r>
            <a:r>
              <a:rPr i="1" lang="fr"/>
              <a:t>props</a:t>
            </a:r>
            <a:r>
              <a:rPr lang="fr"/>
              <a:t>.</a:t>
            </a:r>
            <a:endParaRPr/>
          </a:p>
          <a:p>
            <a:pPr indent="0" lvl="0" marL="0" rtl="0" algn="l">
              <a:spcBef>
                <a:spcPts val="1200"/>
              </a:spcBef>
              <a:spcAft>
                <a:spcPts val="1200"/>
              </a:spcAft>
              <a:buNone/>
            </a:pPr>
            <a:r>
              <a:rPr lang="fr"/>
              <a:t>La modification de ce </a:t>
            </a:r>
            <a:r>
              <a:rPr i="1" lang="fr"/>
              <a:t>state</a:t>
            </a:r>
            <a:r>
              <a:rPr lang="fr"/>
              <a:t> par les enfants se fera au travers de callback définie dans le parent et transmise aux enfants par les </a:t>
            </a:r>
            <a:r>
              <a:rPr i="1" lang="fr"/>
              <a:t>props</a:t>
            </a:r>
            <a:r>
              <a:rPr lang="f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Props particulière</a:t>
            </a:r>
            <a:endParaRPr/>
          </a:p>
        </p:txBody>
      </p:sp>
      <p:sp>
        <p:nvSpPr>
          <p:cNvPr id="113" name="Google Shape;113;p21"/>
          <p:cNvSpPr txBox="1"/>
          <p:nvPr>
            <p:ph idx="1" type="body"/>
          </p:nvPr>
        </p:nvSpPr>
        <p:spPr>
          <a:xfrm>
            <a:off x="311700" y="1468825"/>
            <a:ext cx="8520600" cy="335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i="1" lang="fr"/>
              <a:t>children</a:t>
            </a:r>
            <a:endParaRPr b="1" i="1"/>
          </a:p>
          <a:p>
            <a:pPr indent="0" lvl="0" marL="0" rtl="0" algn="l">
              <a:spcBef>
                <a:spcPts val="1200"/>
              </a:spcBef>
              <a:spcAft>
                <a:spcPts val="0"/>
              </a:spcAft>
              <a:buNone/>
            </a:pPr>
            <a:r>
              <a:rPr lang="fr"/>
              <a:t>Représente le JSX se trouvant entre la balise ouvrante et la balise fermante du composant.</a:t>
            </a:r>
            <a:endParaRPr/>
          </a:p>
          <a:p>
            <a:pPr indent="-325755" lvl="0" marL="457200" rtl="0" algn="l">
              <a:spcBef>
                <a:spcPts val="1200"/>
              </a:spcBef>
              <a:spcAft>
                <a:spcPts val="0"/>
              </a:spcAft>
              <a:buSzPct val="100000"/>
              <a:buChar char="-"/>
            </a:pPr>
            <a:r>
              <a:rPr b="1" i="1" lang="fr"/>
              <a:t>ref</a:t>
            </a:r>
            <a:endParaRPr b="1" i="1"/>
          </a:p>
          <a:p>
            <a:pPr indent="0" lvl="0" marL="0" rtl="0" algn="l">
              <a:spcBef>
                <a:spcPts val="1200"/>
              </a:spcBef>
              <a:spcAft>
                <a:spcPts val="0"/>
              </a:spcAft>
              <a:buNone/>
            </a:pPr>
            <a:r>
              <a:rPr lang="fr"/>
              <a:t>Permet au parent de récupérer le noeud DOM de la balise dans </a:t>
            </a:r>
            <a:r>
              <a:rPr i="1" lang="fr"/>
              <a:t>ref.current</a:t>
            </a:r>
            <a:endParaRPr/>
          </a:p>
          <a:p>
            <a:pPr indent="-325755" lvl="0" marL="457200" rtl="0" algn="l">
              <a:spcBef>
                <a:spcPts val="1200"/>
              </a:spcBef>
              <a:spcAft>
                <a:spcPts val="0"/>
              </a:spcAft>
              <a:buSzPct val="100000"/>
              <a:buChar char="-"/>
            </a:pPr>
            <a:r>
              <a:rPr b="1" i="1" lang="fr"/>
              <a:t>key</a:t>
            </a:r>
            <a:endParaRPr b="1" i="1"/>
          </a:p>
          <a:p>
            <a:pPr indent="0" lvl="0" marL="0" rtl="0" algn="l">
              <a:spcBef>
                <a:spcPts val="1200"/>
              </a:spcBef>
              <a:spcAft>
                <a:spcPts val="0"/>
              </a:spcAft>
              <a:buNone/>
            </a:pPr>
            <a:r>
              <a:rPr lang="fr"/>
              <a:t>Permet d’assurer l’unicité d’un élément dans le rendre d’une liste.</a:t>
            </a:r>
            <a:endParaRPr/>
          </a:p>
          <a:p>
            <a:pPr indent="0" lvl="0" marL="0" rtl="0" algn="l">
              <a:spcBef>
                <a:spcPts val="1200"/>
              </a:spcBef>
              <a:spcAft>
                <a:spcPts val="1200"/>
              </a:spcAft>
              <a:buNone/>
            </a:pPr>
            <a:r>
              <a:rPr lang="fr"/>
              <a:t>L’absence d’unicité mène à une inconsistance du render (ex. : mise à jour partielle du rendu).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