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E91D63"/>
        </a:fontRef>
        <a:srgbClr val="E91D6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6DA"/>
          </a:solidFill>
        </a:fill>
      </a:tcStyle>
    </a:wholeTbl>
    <a:band2H>
      <a:tcTxStyle b="def" i="def"/>
      <a:tcStyle>
        <a:tcBdr/>
        <a:fill>
          <a:solidFill>
            <a:srgbClr val="E9EC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E91D63"/>
        </a:fontRef>
        <a:srgbClr val="E91D6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E3"/>
          </a:solidFill>
        </a:fill>
      </a:tcStyle>
    </a:wholeTbl>
    <a:band2H>
      <a:tcTxStyle b="def" i="def"/>
      <a:tcStyle>
        <a:tcBdr/>
        <a:fill>
          <a:solidFill>
            <a:srgbClr val="EFE7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E91D63"/>
        </a:fontRef>
        <a:srgbClr val="E91D6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F6CB"/>
          </a:solidFill>
        </a:fill>
      </a:tcStyle>
    </a:wholeTbl>
    <a:band2H>
      <a:tcTxStyle b="def" i="def"/>
      <a:tcStyle>
        <a:tcBdr/>
        <a:fill>
          <a:solidFill>
            <a:srgbClr val="FEF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E91D63"/>
        </a:fontRef>
        <a:srgbClr val="E91D6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BE7EA"/>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E91D63"/>
        </a:fontRef>
        <a:srgbClr val="E91D63"/>
      </a:tcTxStyle>
      <a:tcStyle>
        <a:tcBdr>
          <a:left>
            <a:ln w="12700" cap="flat">
              <a:noFill/>
              <a:miter lim="400000"/>
            </a:ln>
          </a:left>
          <a:right>
            <a:ln w="12700" cap="flat">
              <a:noFill/>
              <a:miter lim="400000"/>
            </a:ln>
          </a:right>
          <a:top>
            <a:ln w="50800" cap="flat">
              <a:solidFill>
                <a:srgbClr val="E91D63"/>
              </a:solidFill>
              <a:prstDash val="solid"/>
              <a:round/>
            </a:ln>
          </a:top>
          <a:bottom>
            <a:ln w="25400" cap="flat">
              <a:solidFill>
                <a:srgbClr val="E91D6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E91D63"/>
              </a:solidFill>
              <a:prstDash val="solid"/>
              <a:round/>
            </a:ln>
          </a:top>
          <a:bottom>
            <a:ln w="25400" cap="flat">
              <a:solidFill>
                <a:srgbClr val="E91D6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E91D63"/>
        </a:fontRef>
        <a:srgbClr val="E91D6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CBD2"/>
          </a:solidFill>
        </a:fill>
      </a:tcStyle>
    </a:wholeTbl>
    <a:band2H>
      <a:tcTxStyle b="def" i="def"/>
      <a:tcStyle>
        <a:tcBdr/>
        <a:fill>
          <a:solidFill>
            <a:srgbClr val="FBE7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1D6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1D6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1D63"/>
          </a:solidFill>
        </a:fill>
      </a:tcStyle>
    </a:firstRow>
  </a:tblStyle>
  <a:tblStyle styleId="{2708684C-4D16-4618-839F-0558EEFCDFE6}" styleName="">
    <a:tblBg/>
    <a:wholeTbl>
      <a:tcTxStyle b="off" i="off">
        <a:fontRef idx="major">
          <a:srgbClr val="E91D63"/>
        </a:fontRef>
        <a:srgbClr val="E91D63"/>
      </a:tcTxStyle>
      <a:tcStyle>
        <a:tcBdr>
          <a:left>
            <a:ln w="12700" cap="flat">
              <a:solidFill>
                <a:srgbClr val="E91D63"/>
              </a:solidFill>
              <a:prstDash val="solid"/>
              <a:round/>
            </a:ln>
          </a:left>
          <a:right>
            <a:ln w="12700" cap="flat">
              <a:solidFill>
                <a:srgbClr val="E91D63"/>
              </a:solidFill>
              <a:prstDash val="solid"/>
              <a:round/>
            </a:ln>
          </a:right>
          <a:top>
            <a:ln w="12700" cap="flat">
              <a:solidFill>
                <a:srgbClr val="E91D63"/>
              </a:solidFill>
              <a:prstDash val="solid"/>
              <a:round/>
            </a:ln>
          </a:top>
          <a:bottom>
            <a:ln w="12700" cap="flat">
              <a:solidFill>
                <a:srgbClr val="E91D63"/>
              </a:solidFill>
              <a:prstDash val="solid"/>
              <a:round/>
            </a:ln>
          </a:bottom>
          <a:insideH>
            <a:ln w="12700" cap="flat">
              <a:solidFill>
                <a:srgbClr val="E91D63"/>
              </a:solidFill>
              <a:prstDash val="solid"/>
              <a:round/>
            </a:ln>
          </a:insideH>
          <a:insideV>
            <a:ln w="12700" cap="flat">
              <a:solidFill>
                <a:srgbClr val="E91D63"/>
              </a:solidFill>
              <a:prstDash val="solid"/>
              <a:round/>
            </a:ln>
          </a:insideV>
        </a:tcBdr>
        <a:fill>
          <a:solidFill>
            <a:srgbClr val="E91D63">
              <a:alpha val="20000"/>
            </a:srgbClr>
          </a:solidFill>
        </a:fill>
      </a:tcStyle>
    </a:wholeTbl>
    <a:band2H>
      <a:tcTxStyle b="def" i="def"/>
      <a:tcStyle>
        <a:tcBdr/>
        <a:fill>
          <a:solidFill>
            <a:srgbClr val="FFFFFF"/>
          </a:solidFill>
        </a:fill>
      </a:tcStyle>
    </a:band2H>
    <a:firstCol>
      <a:tcTxStyle b="on" i="off">
        <a:fontRef idx="major">
          <a:srgbClr val="E91D63"/>
        </a:fontRef>
        <a:srgbClr val="E91D63"/>
      </a:tcTxStyle>
      <a:tcStyle>
        <a:tcBdr>
          <a:left>
            <a:ln w="12700" cap="flat">
              <a:solidFill>
                <a:srgbClr val="E91D63"/>
              </a:solidFill>
              <a:prstDash val="solid"/>
              <a:round/>
            </a:ln>
          </a:left>
          <a:right>
            <a:ln w="12700" cap="flat">
              <a:solidFill>
                <a:srgbClr val="E91D63"/>
              </a:solidFill>
              <a:prstDash val="solid"/>
              <a:round/>
            </a:ln>
          </a:right>
          <a:top>
            <a:ln w="12700" cap="flat">
              <a:solidFill>
                <a:srgbClr val="E91D63"/>
              </a:solidFill>
              <a:prstDash val="solid"/>
              <a:round/>
            </a:ln>
          </a:top>
          <a:bottom>
            <a:ln w="12700" cap="flat">
              <a:solidFill>
                <a:srgbClr val="E91D63"/>
              </a:solidFill>
              <a:prstDash val="solid"/>
              <a:round/>
            </a:ln>
          </a:bottom>
          <a:insideH>
            <a:ln w="12700" cap="flat">
              <a:solidFill>
                <a:srgbClr val="E91D63"/>
              </a:solidFill>
              <a:prstDash val="solid"/>
              <a:round/>
            </a:ln>
          </a:insideH>
          <a:insideV>
            <a:ln w="12700" cap="flat">
              <a:solidFill>
                <a:srgbClr val="E91D63"/>
              </a:solidFill>
              <a:prstDash val="solid"/>
              <a:round/>
            </a:ln>
          </a:insideV>
        </a:tcBdr>
        <a:fill>
          <a:solidFill>
            <a:srgbClr val="E91D63">
              <a:alpha val="20000"/>
            </a:srgbClr>
          </a:solidFill>
        </a:fill>
      </a:tcStyle>
    </a:firstCol>
    <a:lastRow>
      <a:tcTxStyle b="on" i="off">
        <a:fontRef idx="major">
          <a:srgbClr val="E91D63"/>
        </a:fontRef>
        <a:srgbClr val="E91D63"/>
      </a:tcTxStyle>
      <a:tcStyle>
        <a:tcBdr>
          <a:left>
            <a:ln w="12700" cap="flat">
              <a:solidFill>
                <a:srgbClr val="E91D63"/>
              </a:solidFill>
              <a:prstDash val="solid"/>
              <a:round/>
            </a:ln>
          </a:left>
          <a:right>
            <a:ln w="12700" cap="flat">
              <a:solidFill>
                <a:srgbClr val="E91D63"/>
              </a:solidFill>
              <a:prstDash val="solid"/>
              <a:round/>
            </a:ln>
          </a:right>
          <a:top>
            <a:ln w="50800" cap="flat">
              <a:solidFill>
                <a:srgbClr val="E91D63"/>
              </a:solidFill>
              <a:prstDash val="solid"/>
              <a:round/>
            </a:ln>
          </a:top>
          <a:bottom>
            <a:ln w="12700" cap="flat">
              <a:solidFill>
                <a:srgbClr val="E91D63"/>
              </a:solidFill>
              <a:prstDash val="solid"/>
              <a:round/>
            </a:ln>
          </a:bottom>
          <a:insideH>
            <a:ln w="12700" cap="flat">
              <a:solidFill>
                <a:srgbClr val="E91D63"/>
              </a:solidFill>
              <a:prstDash val="solid"/>
              <a:round/>
            </a:ln>
          </a:insideH>
          <a:insideV>
            <a:ln w="12700" cap="flat">
              <a:solidFill>
                <a:srgbClr val="E91D63"/>
              </a:solidFill>
              <a:prstDash val="solid"/>
              <a:round/>
            </a:ln>
          </a:insideV>
        </a:tcBdr>
        <a:fill>
          <a:noFill/>
        </a:fill>
      </a:tcStyle>
    </a:lastRow>
    <a:firstRow>
      <a:tcTxStyle b="on" i="off">
        <a:fontRef idx="major">
          <a:srgbClr val="E91D63"/>
        </a:fontRef>
        <a:srgbClr val="E91D63"/>
      </a:tcTxStyle>
      <a:tcStyle>
        <a:tcBdr>
          <a:left>
            <a:ln w="12700" cap="flat">
              <a:solidFill>
                <a:srgbClr val="E91D63"/>
              </a:solidFill>
              <a:prstDash val="solid"/>
              <a:round/>
            </a:ln>
          </a:left>
          <a:right>
            <a:ln w="12700" cap="flat">
              <a:solidFill>
                <a:srgbClr val="E91D63"/>
              </a:solidFill>
              <a:prstDash val="solid"/>
              <a:round/>
            </a:ln>
          </a:right>
          <a:top>
            <a:ln w="12700" cap="flat">
              <a:solidFill>
                <a:srgbClr val="E91D63"/>
              </a:solidFill>
              <a:prstDash val="solid"/>
              <a:round/>
            </a:ln>
          </a:top>
          <a:bottom>
            <a:ln w="25400" cap="flat">
              <a:solidFill>
                <a:srgbClr val="E91D63"/>
              </a:solidFill>
              <a:prstDash val="solid"/>
              <a:round/>
            </a:ln>
          </a:bottom>
          <a:insideH>
            <a:ln w="12700" cap="flat">
              <a:solidFill>
                <a:srgbClr val="E91D63"/>
              </a:solidFill>
              <a:prstDash val="solid"/>
              <a:round/>
            </a:ln>
          </a:insideH>
          <a:insideV>
            <a:ln w="12700" cap="flat">
              <a:solidFill>
                <a:srgbClr val="E91D6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3" name="Shape 113"/>
          <p:cNvSpPr/>
          <p:nvPr>
            <p:ph type="sldImg"/>
          </p:nvPr>
        </p:nvSpPr>
        <p:spPr>
          <a:xfrm>
            <a:off x="1143000" y="685800"/>
            <a:ext cx="4572000" cy="3429000"/>
          </a:xfrm>
          <a:prstGeom prst="rect">
            <a:avLst/>
          </a:prstGeom>
        </p:spPr>
        <p:txBody>
          <a:bodyPr/>
          <a:lstStyle/>
          <a:p>
            <a:pPr/>
          </a:p>
        </p:txBody>
      </p:sp>
      <p:sp>
        <p:nvSpPr>
          <p:cNvPr id="114" name="Shape 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2" name="Google Shape;10;p2"/>
          <p:cNvSpPr/>
          <p:nvPr/>
        </p:nvSpPr>
        <p:spPr>
          <a:xfrm rot="10800000">
            <a:off x="4226100" y="2933549"/>
            <a:ext cx="691801" cy="388502"/>
          </a:xfrm>
          <a:prstGeom prst="triangle">
            <a:avLst/>
          </a:prstGeom>
          <a:solidFill>
            <a:srgbClr val="E91D63"/>
          </a:solidFill>
          <a:ln w="12700">
            <a:miter lim="400000"/>
          </a:ln>
        </p:spPr>
        <p:txBody>
          <a:bodyPr lIns="0" tIns="0" rIns="0" bIns="0" anchor="ctr"/>
          <a:lstStyle/>
          <a:p>
            <a:pPr>
              <a:defRPr>
                <a:solidFill>
                  <a:srgbClr val="000000"/>
                </a:solidFill>
              </a:defRPr>
            </a:pPr>
          </a:p>
        </p:txBody>
      </p:sp>
      <p:sp>
        <p:nvSpPr>
          <p:cNvPr id="13" name="Google Shape;11;p2"/>
          <p:cNvSpPr/>
          <p:nvPr/>
        </p:nvSpPr>
        <p:spPr>
          <a:xfrm>
            <a:off x="-25" y="0"/>
            <a:ext cx="9144001" cy="3124200"/>
          </a:xfrm>
          <a:prstGeom prst="rect">
            <a:avLst/>
          </a:prstGeom>
          <a:solidFill>
            <a:srgbClr val="E91D63"/>
          </a:solidFill>
          <a:ln w="12700">
            <a:miter lim="400000"/>
          </a:ln>
        </p:spPr>
        <p:txBody>
          <a:bodyPr lIns="0" tIns="0" rIns="0" bIns="0" anchor="ctr"/>
          <a:lstStyle/>
          <a:p>
            <a:pPr>
              <a:defRPr>
                <a:solidFill>
                  <a:srgbClr val="000000"/>
                </a:solidFill>
              </a:defRPr>
            </a:pPr>
          </a:p>
        </p:txBody>
      </p:sp>
      <p:sp>
        <p:nvSpPr>
          <p:cNvPr id="14" name="Texte du titre"/>
          <p:cNvSpPr txBox="1"/>
          <p:nvPr>
            <p:ph type="title"/>
          </p:nvPr>
        </p:nvSpPr>
        <p:spPr>
          <a:xfrm>
            <a:off x="411174" y="644300"/>
            <a:ext cx="8282401" cy="2109000"/>
          </a:xfrm>
          <a:prstGeom prst="rect">
            <a:avLst/>
          </a:prstGeom>
        </p:spPr>
        <p:txBody>
          <a:bodyPr/>
          <a:lstStyle>
            <a:lvl1pPr algn="ctr">
              <a:defRPr sz="6000">
                <a:solidFill>
                  <a:srgbClr val="FFFFFF"/>
                </a:solidFill>
              </a:defRPr>
            </a:lvl1pPr>
          </a:lstStyle>
          <a:p>
            <a:pPr/>
            <a:r>
              <a:t>Texte du titre</a:t>
            </a:r>
          </a:p>
        </p:txBody>
      </p:sp>
      <p:sp>
        <p:nvSpPr>
          <p:cNvPr id="15" name="Texte niveau 1…"/>
          <p:cNvSpPr txBox="1"/>
          <p:nvPr>
            <p:ph type="body" sz="half" idx="1"/>
          </p:nvPr>
        </p:nvSpPr>
        <p:spPr>
          <a:xfrm>
            <a:off x="411174" y="3398249"/>
            <a:ext cx="8282401" cy="1260601"/>
          </a:xfrm>
          <a:prstGeom prst="rect">
            <a:avLst/>
          </a:prstGeom>
        </p:spPr>
        <p:txBody>
          <a:bodyPr anchor="ctr"/>
          <a:lstStyle>
            <a:lvl1pPr marL="342900" indent="-228600" algn="ctr">
              <a:lnSpc>
                <a:spcPct val="100000"/>
              </a:lnSpc>
              <a:buClrTx/>
              <a:buSzTx/>
              <a:buFontTx/>
              <a:buNone/>
              <a:defRPr sz="3600">
                <a:latin typeface="Oswald-Regular"/>
                <a:ea typeface="Oswald-Regular"/>
                <a:cs typeface="Oswald-Regular"/>
                <a:sym typeface="Oswald-Regular"/>
              </a:defRPr>
            </a:lvl1pPr>
            <a:lvl2pPr marL="342900" indent="254000" algn="ctr">
              <a:lnSpc>
                <a:spcPct val="100000"/>
              </a:lnSpc>
              <a:buClrTx/>
              <a:buSzTx/>
              <a:buFontTx/>
              <a:buNone/>
              <a:defRPr sz="3600">
                <a:latin typeface="Oswald-Regular"/>
                <a:ea typeface="Oswald-Regular"/>
                <a:cs typeface="Oswald-Regular"/>
                <a:sym typeface="Oswald-Regular"/>
              </a:defRPr>
            </a:lvl2pPr>
            <a:lvl3pPr marL="342900" indent="711200" algn="ctr">
              <a:lnSpc>
                <a:spcPct val="100000"/>
              </a:lnSpc>
              <a:buClrTx/>
              <a:buSzTx/>
              <a:buFontTx/>
              <a:buNone/>
              <a:defRPr sz="3600">
                <a:latin typeface="Oswald-Regular"/>
                <a:ea typeface="Oswald-Regular"/>
                <a:cs typeface="Oswald-Regular"/>
                <a:sym typeface="Oswald-Regular"/>
              </a:defRPr>
            </a:lvl3pPr>
            <a:lvl4pPr marL="342900" indent="1168400" algn="ctr">
              <a:lnSpc>
                <a:spcPct val="100000"/>
              </a:lnSpc>
              <a:buClrTx/>
              <a:buSzTx/>
              <a:buFontTx/>
              <a:buNone/>
              <a:defRPr sz="3600">
                <a:latin typeface="Oswald-Regular"/>
                <a:ea typeface="Oswald-Regular"/>
                <a:cs typeface="Oswald-Regular"/>
                <a:sym typeface="Oswald-Regular"/>
              </a:defRPr>
            </a:lvl4pPr>
            <a:lvl5pPr marL="342900" indent="1625600" algn="ctr">
              <a:lnSpc>
                <a:spcPct val="100000"/>
              </a:lnSpc>
              <a:buClrTx/>
              <a:buSzTx/>
              <a:buFontTx/>
              <a:buNone/>
              <a:defRPr sz="3600">
                <a:latin typeface="Oswald-Regular"/>
                <a:ea typeface="Oswald-Regular"/>
                <a:cs typeface="Oswald-Regular"/>
                <a:sym typeface="Oswald-Regular"/>
              </a:defRPr>
            </a:lvl5pPr>
          </a:lstStyle>
          <a:p>
            <a:pPr/>
            <a:r>
              <a:t>Texte niveau 1</a:t>
            </a:r>
          </a:p>
          <a:p>
            <a:pPr lvl="1"/>
            <a:r>
              <a:t>Texte niveau 2</a:t>
            </a:r>
          </a:p>
          <a:p>
            <a:pPr lvl="2"/>
            <a:r>
              <a:t>Texte niveau 3</a:t>
            </a:r>
          </a:p>
          <a:p>
            <a:pPr lvl="3"/>
            <a:r>
              <a:t>Texte niveau 4</a:t>
            </a:r>
          </a:p>
          <a:p>
            <a:pPr lvl="4"/>
            <a:r>
              <a:t>Texte niveau 5</a:t>
            </a:r>
          </a:p>
        </p:txBody>
      </p:sp>
      <p:sp>
        <p:nvSpPr>
          <p:cNvPr id="1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97" name="Google Shape;52;p11"/>
          <p:cNvSpPr/>
          <p:nvPr/>
        </p:nvSpPr>
        <p:spPr>
          <a:xfrm>
            <a:off x="413274" y="2988274"/>
            <a:ext cx="910502" cy="1"/>
          </a:xfrm>
          <a:prstGeom prst="line">
            <a:avLst/>
          </a:prstGeom>
          <a:ln w="28575">
            <a:solidFill>
              <a:srgbClr val="E91D63"/>
            </a:solidFill>
            <a:prstDash val="lgDash"/>
          </a:ln>
        </p:spPr>
        <p:txBody>
          <a:bodyPr lIns="0" tIns="0" rIns="0" bIns="0"/>
          <a:lstStyle/>
          <a:p>
            <a:pPr/>
          </a:p>
        </p:txBody>
      </p:sp>
      <p:sp>
        <p:nvSpPr>
          <p:cNvPr id="98" name="xx%"/>
          <p:cNvSpPr txBox="1"/>
          <p:nvPr>
            <p:ph type="title" hasCustomPrompt="1"/>
          </p:nvPr>
        </p:nvSpPr>
        <p:spPr>
          <a:xfrm>
            <a:off x="311699" y="1106125"/>
            <a:ext cx="8520602" cy="1963500"/>
          </a:xfrm>
          <a:prstGeom prst="rect">
            <a:avLst/>
          </a:prstGeom>
        </p:spPr>
        <p:txBody>
          <a:bodyPr/>
          <a:lstStyle>
            <a:lvl1pPr>
              <a:defRPr sz="12000"/>
            </a:lvl1pPr>
          </a:lstStyle>
          <a:p>
            <a:pPr/>
            <a:r>
              <a:t>xx%</a:t>
            </a:r>
          </a:p>
        </p:txBody>
      </p:sp>
      <p:sp>
        <p:nvSpPr>
          <p:cNvPr id="99" name="Texte niveau 1…"/>
          <p:cNvSpPr txBox="1"/>
          <p:nvPr>
            <p:ph type="body" sz="half" idx="1"/>
          </p:nvPr>
        </p:nvSpPr>
        <p:spPr>
          <a:xfrm>
            <a:off x="311699" y="3152225"/>
            <a:ext cx="8520602" cy="1300800"/>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0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3" name="Google Shape;16;p3"/>
          <p:cNvSpPr/>
          <p:nvPr/>
        </p:nvSpPr>
        <p:spPr>
          <a:xfrm>
            <a:off x="0" y="1567349"/>
            <a:ext cx="9144000" cy="2008801"/>
          </a:xfrm>
          <a:prstGeom prst="rect">
            <a:avLst/>
          </a:prstGeom>
          <a:solidFill>
            <a:srgbClr val="E91D63"/>
          </a:solidFill>
          <a:ln w="12700">
            <a:miter lim="400000"/>
          </a:ln>
        </p:spPr>
        <p:txBody>
          <a:bodyPr lIns="0" tIns="0" rIns="0" bIns="0" anchor="ctr"/>
          <a:lstStyle/>
          <a:p>
            <a:pPr>
              <a:defRPr>
                <a:solidFill>
                  <a:srgbClr val="000000"/>
                </a:solidFill>
              </a:defRPr>
            </a:pPr>
          </a:p>
        </p:txBody>
      </p:sp>
      <p:sp>
        <p:nvSpPr>
          <p:cNvPr id="24" name="Texte du titre"/>
          <p:cNvSpPr txBox="1"/>
          <p:nvPr>
            <p:ph type="title"/>
          </p:nvPr>
        </p:nvSpPr>
        <p:spPr>
          <a:xfrm>
            <a:off x="430800" y="1889699"/>
            <a:ext cx="8282400" cy="1516501"/>
          </a:xfrm>
          <a:prstGeom prst="rect">
            <a:avLst/>
          </a:prstGeom>
        </p:spPr>
        <p:txBody>
          <a:bodyPr anchor="ctr"/>
          <a:lstStyle>
            <a:lvl1pPr algn="ctr">
              <a:defRPr sz="3600">
                <a:solidFill>
                  <a:srgbClr val="FFFFFF"/>
                </a:solidFill>
              </a:defRPr>
            </a:lvl1pPr>
          </a:lstStyle>
          <a:p>
            <a:pPr/>
            <a:r>
              <a:t>Texte du titre</a:t>
            </a:r>
          </a:p>
        </p:txBody>
      </p:sp>
      <p:sp>
        <p:nvSpPr>
          <p:cNvPr id="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Texte du titre"/>
          <p:cNvSpPr txBox="1"/>
          <p:nvPr>
            <p:ph type="title"/>
          </p:nvPr>
        </p:nvSpPr>
        <p:spPr>
          <a:prstGeom prst="rect">
            <a:avLst/>
          </a:prstGeom>
        </p:spPr>
        <p:txBody>
          <a:bodyPr/>
          <a:lstStyle/>
          <a:p>
            <a:pPr/>
            <a:r>
              <a:t>Texte du titre</a:t>
            </a:r>
          </a:p>
        </p:txBody>
      </p:sp>
      <p:sp>
        <p:nvSpPr>
          <p:cNvPr id="33"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3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1" name="Texte du titre"/>
          <p:cNvSpPr txBox="1"/>
          <p:nvPr>
            <p:ph type="title"/>
          </p:nvPr>
        </p:nvSpPr>
        <p:spPr>
          <a:prstGeom prst="rect">
            <a:avLst/>
          </a:prstGeom>
        </p:spPr>
        <p:txBody>
          <a:bodyPr/>
          <a:lstStyle/>
          <a:p>
            <a:pPr/>
            <a:r>
              <a:t>Texte du titre</a:t>
            </a:r>
          </a:p>
        </p:txBody>
      </p:sp>
      <p:sp>
        <p:nvSpPr>
          <p:cNvPr id="42" name="Texte niveau 1…"/>
          <p:cNvSpPr txBox="1"/>
          <p:nvPr>
            <p:ph type="body" sz="half" idx="1"/>
          </p:nvPr>
        </p:nvSpPr>
        <p:spPr>
          <a:xfrm>
            <a:off x="311699" y="1468824"/>
            <a:ext cx="3999902" cy="30999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Texte niveau 1</a:t>
            </a:r>
          </a:p>
          <a:p>
            <a:pPr lvl="1"/>
            <a:r>
              <a:t>Texte niveau 2</a:t>
            </a:r>
          </a:p>
          <a:p>
            <a:pPr lvl="2"/>
            <a:r>
              <a:t>Texte niveau 3</a:t>
            </a:r>
          </a:p>
          <a:p>
            <a:pPr lvl="3"/>
            <a:r>
              <a:t>Texte niveau 4</a:t>
            </a:r>
          </a:p>
          <a:p>
            <a:pPr lvl="4"/>
            <a:r>
              <a:t>Texte niveau 5</a:t>
            </a:r>
          </a:p>
        </p:txBody>
      </p:sp>
      <p:sp>
        <p:nvSpPr>
          <p:cNvPr id="43" name="Google Shape;28;p5"/>
          <p:cNvSpPr txBox="1"/>
          <p:nvPr>
            <p:ph type="body" sz="half" idx="21"/>
          </p:nvPr>
        </p:nvSpPr>
        <p:spPr>
          <a:xfrm>
            <a:off x="4832399" y="1468824"/>
            <a:ext cx="3999902" cy="3099902"/>
          </a:xfrm>
          <a:prstGeom prst="rect">
            <a:avLst/>
          </a:prstGeom>
        </p:spPr>
        <p:txBody>
          <a:bodyPr/>
          <a:lstStyle/>
          <a:p>
            <a:pPr indent="-317500">
              <a:buSzPts val="1400"/>
              <a:defRPr sz="1400"/>
            </a:pPr>
          </a:p>
        </p:txBody>
      </p:sp>
      <p:sp>
        <p:nvSpPr>
          <p:cNvPr id="4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1" name="Texte du titre"/>
          <p:cNvSpPr txBox="1"/>
          <p:nvPr>
            <p:ph type="title"/>
          </p:nvPr>
        </p:nvSpPr>
        <p:spPr>
          <a:prstGeom prst="rect">
            <a:avLst/>
          </a:prstGeom>
        </p:spPr>
        <p:txBody>
          <a:bodyPr/>
          <a:lstStyle/>
          <a:p>
            <a:pPr/>
            <a:r>
              <a:t>Texte du titre</a:t>
            </a:r>
          </a:p>
        </p:txBody>
      </p:sp>
      <p:sp>
        <p:nvSpPr>
          <p:cNvPr id="5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9" name="Google Shape;34;p7"/>
          <p:cNvSpPr/>
          <p:nvPr/>
        </p:nvSpPr>
        <p:spPr>
          <a:xfrm>
            <a:off x="418674" y="1457786"/>
            <a:ext cx="614101" cy="1"/>
          </a:xfrm>
          <a:prstGeom prst="line">
            <a:avLst/>
          </a:prstGeom>
          <a:ln w="19050">
            <a:solidFill>
              <a:srgbClr val="424242"/>
            </a:solidFill>
            <a:prstDash val="lgDash"/>
          </a:ln>
        </p:spPr>
        <p:txBody>
          <a:bodyPr lIns="0" tIns="0" rIns="0" bIns="0"/>
          <a:lstStyle/>
          <a:p>
            <a:pPr/>
          </a:p>
        </p:txBody>
      </p:sp>
      <p:sp>
        <p:nvSpPr>
          <p:cNvPr id="60" name="Texte du titre"/>
          <p:cNvSpPr txBox="1"/>
          <p:nvPr>
            <p:ph type="title"/>
          </p:nvPr>
        </p:nvSpPr>
        <p:spPr>
          <a:xfrm>
            <a:off x="311699" y="631800"/>
            <a:ext cx="2808001" cy="755700"/>
          </a:xfrm>
          <a:prstGeom prst="rect">
            <a:avLst/>
          </a:prstGeom>
        </p:spPr>
        <p:txBody>
          <a:bodyPr/>
          <a:lstStyle>
            <a:lvl1pPr>
              <a:defRPr sz="2400"/>
            </a:lvl1pPr>
          </a:lstStyle>
          <a:p>
            <a:pPr/>
            <a:r>
              <a:t>Texte du titre</a:t>
            </a:r>
          </a:p>
        </p:txBody>
      </p:sp>
      <p:sp>
        <p:nvSpPr>
          <p:cNvPr id="61" name="Texte niveau 1…"/>
          <p:cNvSpPr txBox="1"/>
          <p:nvPr>
            <p:ph type="body" sz="quarter" idx="1"/>
          </p:nvPr>
        </p:nvSpPr>
        <p:spPr>
          <a:xfrm>
            <a:off x="311699" y="1618204"/>
            <a:ext cx="2808001" cy="2950800"/>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Texte niveau 1</a:t>
            </a:r>
          </a:p>
          <a:p>
            <a:pPr lvl="1"/>
            <a:r>
              <a:t>Texte niveau 2</a:t>
            </a:r>
          </a:p>
          <a:p>
            <a:pPr lvl="2"/>
            <a:r>
              <a:t>Texte niveau 3</a:t>
            </a:r>
          </a:p>
          <a:p>
            <a:pPr lvl="3"/>
            <a:r>
              <a:t>Texte niveau 4</a:t>
            </a:r>
          </a:p>
          <a:p>
            <a:pPr lvl="4"/>
            <a:r>
              <a:t>Texte niveau 5</a:t>
            </a:r>
          </a:p>
        </p:txBody>
      </p:sp>
      <p:sp>
        <p:nvSpPr>
          <p:cNvPr id="6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999999"/>
        </a:solidFill>
      </p:bgPr>
    </p:bg>
    <p:spTree>
      <p:nvGrpSpPr>
        <p:cNvPr id="1" name=""/>
        <p:cNvGrpSpPr/>
        <p:nvPr/>
      </p:nvGrpSpPr>
      <p:grpSpPr>
        <a:xfrm>
          <a:off x="0" y="0"/>
          <a:ext cx="0" cy="0"/>
          <a:chOff x="0" y="0"/>
          <a:chExt cx="0" cy="0"/>
        </a:xfrm>
      </p:grpSpPr>
      <p:sp>
        <p:nvSpPr>
          <p:cNvPr id="69" name="Texte du titre"/>
          <p:cNvSpPr txBox="1"/>
          <p:nvPr>
            <p:ph type="title"/>
          </p:nvPr>
        </p:nvSpPr>
        <p:spPr>
          <a:xfrm>
            <a:off x="490250" y="528899"/>
            <a:ext cx="5678100" cy="4085701"/>
          </a:xfrm>
          <a:prstGeom prst="rect">
            <a:avLst/>
          </a:prstGeom>
        </p:spPr>
        <p:txBody>
          <a:bodyPr anchor="ctr"/>
          <a:lstStyle>
            <a:lvl1pPr>
              <a:defRPr sz="5400">
                <a:solidFill>
                  <a:srgbClr val="FFFFFF"/>
                </a:solidFill>
              </a:defRPr>
            </a:lvl1pPr>
          </a:lstStyle>
          <a:p>
            <a:pPr/>
            <a:r>
              <a:t>Texte du titre</a:t>
            </a:r>
          </a:p>
        </p:txBody>
      </p:sp>
      <p:sp>
        <p:nvSpPr>
          <p:cNvPr id="70" name="Numéro de diapositiv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E91D63"/>
        </a:solidFill>
      </p:bgPr>
    </p:bg>
    <p:spTree>
      <p:nvGrpSpPr>
        <p:cNvPr id="1" name=""/>
        <p:cNvGrpSpPr/>
        <p:nvPr/>
      </p:nvGrpSpPr>
      <p:grpSpPr>
        <a:xfrm>
          <a:off x="0" y="0"/>
          <a:ext cx="0" cy="0"/>
          <a:chOff x="0" y="0"/>
          <a:chExt cx="0" cy="0"/>
        </a:xfrm>
      </p:grpSpPr>
      <p:sp>
        <p:nvSpPr>
          <p:cNvPr id="77" name="Google Shape;42;p9"/>
          <p:cNvSpPr/>
          <p:nvPr/>
        </p:nvSpPr>
        <p:spPr>
          <a:xfrm>
            <a:off x="4572000" y="174"/>
            <a:ext cx="4572000" cy="5143501"/>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78" name="Google Shape;43;p9"/>
          <p:cNvSpPr/>
          <p:nvPr/>
        </p:nvSpPr>
        <p:spPr>
          <a:xfrm>
            <a:off x="5029675" y="4495500"/>
            <a:ext cx="577201" cy="1"/>
          </a:xfrm>
          <a:prstGeom prst="line">
            <a:avLst/>
          </a:prstGeom>
          <a:ln w="19050">
            <a:solidFill>
              <a:srgbClr val="E91D63"/>
            </a:solidFill>
            <a:prstDash val="lgDash"/>
          </a:ln>
        </p:spPr>
        <p:txBody>
          <a:bodyPr lIns="0" tIns="0" rIns="0" bIns="0"/>
          <a:lstStyle/>
          <a:p>
            <a:pPr/>
          </a:p>
        </p:txBody>
      </p:sp>
      <p:sp>
        <p:nvSpPr>
          <p:cNvPr id="79" name="Texte du titre"/>
          <p:cNvSpPr txBox="1"/>
          <p:nvPr>
            <p:ph type="title"/>
          </p:nvPr>
        </p:nvSpPr>
        <p:spPr>
          <a:xfrm>
            <a:off x="265500" y="1078750"/>
            <a:ext cx="4045200" cy="1789201"/>
          </a:xfrm>
          <a:prstGeom prst="rect">
            <a:avLst/>
          </a:prstGeom>
        </p:spPr>
        <p:txBody>
          <a:bodyPr/>
          <a:lstStyle>
            <a:lvl1pPr algn="ctr">
              <a:defRPr sz="4600">
                <a:solidFill>
                  <a:srgbClr val="FFFFFF"/>
                </a:solidFill>
              </a:defRPr>
            </a:lvl1pPr>
          </a:lstStyle>
          <a:p>
            <a:pPr/>
            <a:r>
              <a:t>Texte du titre</a:t>
            </a:r>
          </a:p>
        </p:txBody>
      </p:sp>
      <p:sp>
        <p:nvSpPr>
          <p:cNvPr id="80" name="Texte niveau 1…"/>
          <p:cNvSpPr txBox="1"/>
          <p:nvPr>
            <p:ph type="body" sz="quarter" idx="1"/>
          </p:nvPr>
        </p:nvSpPr>
        <p:spPr>
          <a:xfrm>
            <a:off x="265500" y="2921400"/>
            <a:ext cx="4045200" cy="1345501"/>
          </a:xfrm>
          <a:prstGeom prst="rect">
            <a:avLst/>
          </a:prstGeom>
        </p:spPr>
        <p:txBody>
          <a:bodyPr/>
          <a:lstStyle>
            <a:lvl1pPr marL="342900" indent="-228600" algn="ctr">
              <a:lnSpc>
                <a:spcPct val="100000"/>
              </a:lnSpc>
              <a:buClrTx/>
              <a:buSzTx/>
              <a:buFontTx/>
              <a:buNone/>
              <a:defRPr sz="1900">
                <a:solidFill>
                  <a:srgbClr val="FFFFFF"/>
                </a:solidFill>
              </a:defRPr>
            </a:lvl1pPr>
            <a:lvl2pPr marL="342900" indent="254000" algn="ctr">
              <a:lnSpc>
                <a:spcPct val="100000"/>
              </a:lnSpc>
              <a:buClrTx/>
              <a:buSzTx/>
              <a:buFontTx/>
              <a:buNone/>
              <a:defRPr sz="1900">
                <a:solidFill>
                  <a:srgbClr val="FFFFFF"/>
                </a:solidFill>
              </a:defRPr>
            </a:lvl2pPr>
            <a:lvl3pPr marL="342900" indent="711200" algn="ctr">
              <a:lnSpc>
                <a:spcPct val="100000"/>
              </a:lnSpc>
              <a:buClrTx/>
              <a:buSzTx/>
              <a:buFontTx/>
              <a:buNone/>
              <a:defRPr sz="1900">
                <a:solidFill>
                  <a:srgbClr val="FFFFFF"/>
                </a:solidFill>
              </a:defRPr>
            </a:lvl3pPr>
            <a:lvl4pPr marL="342900" indent="1168400" algn="ctr">
              <a:lnSpc>
                <a:spcPct val="100000"/>
              </a:lnSpc>
              <a:buClrTx/>
              <a:buSzTx/>
              <a:buFontTx/>
              <a:buNone/>
              <a:defRPr sz="1900">
                <a:solidFill>
                  <a:srgbClr val="FFFFFF"/>
                </a:solidFill>
              </a:defRPr>
            </a:lvl4pPr>
            <a:lvl5pPr marL="342900" indent="1625600" algn="ctr">
              <a:lnSpc>
                <a:spcPct val="100000"/>
              </a:lnSpc>
              <a:buClrTx/>
              <a:buSzTx/>
              <a:buFontTx/>
              <a:buNone/>
              <a:defRPr sz="1900">
                <a:solidFill>
                  <a:srgbClr val="FFFFFF"/>
                </a:solidFill>
              </a:defRPr>
            </a:lvl5pPr>
          </a:lstStyle>
          <a:p>
            <a:pPr/>
            <a:r>
              <a:t>Texte niveau 1</a:t>
            </a:r>
          </a:p>
          <a:p>
            <a:pPr lvl="1"/>
            <a:r>
              <a:t>Texte niveau 2</a:t>
            </a:r>
          </a:p>
          <a:p>
            <a:pPr lvl="2"/>
            <a:r>
              <a:t>Texte niveau 3</a:t>
            </a:r>
          </a:p>
          <a:p>
            <a:pPr lvl="3"/>
            <a:r>
              <a:t>Texte niveau 4</a:t>
            </a:r>
          </a:p>
          <a:p>
            <a:pPr lvl="4"/>
            <a:r>
              <a:t>Texte niveau 5</a:t>
            </a:r>
          </a:p>
        </p:txBody>
      </p:sp>
      <p:sp>
        <p:nvSpPr>
          <p:cNvPr id="81" name="Google Shape;46;p9"/>
          <p:cNvSpPr txBox="1"/>
          <p:nvPr>
            <p:ph type="body" sz="half" idx="21"/>
          </p:nvPr>
        </p:nvSpPr>
        <p:spPr>
          <a:xfrm>
            <a:off x="4939500" y="724199"/>
            <a:ext cx="3837000" cy="3695101"/>
          </a:xfrm>
          <a:prstGeom prst="rect">
            <a:avLst/>
          </a:prstGeom>
        </p:spPr>
        <p:txBody>
          <a:bodyPr anchor="ctr"/>
          <a:lstStyle/>
          <a:p>
            <a:pPr/>
          </a:p>
        </p:txBody>
      </p:sp>
      <p:sp>
        <p:nvSpPr>
          <p:cNvPr id="8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9" name="Texte niveau 1…"/>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defRPr sz="2100">
                <a:latin typeface="Oswald-Regular"/>
                <a:ea typeface="Oswald-Regular"/>
                <a:cs typeface="Oswald-Regular"/>
                <a:sym typeface="Oswald-Regular"/>
              </a:defRPr>
            </a:lvl1pPr>
            <a:lvl2pPr marL="1073150" indent="-476250">
              <a:lnSpc>
                <a:spcPct val="100000"/>
              </a:lnSpc>
              <a:buClrTx/>
              <a:buSzPts val="2100"/>
              <a:buFontTx/>
              <a:defRPr sz="2100">
                <a:latin typeface="Oswald-Regular"/>
                <a:ea typeface="Oswald-Regular"/>
                <a:cs typeface="Oswald-Regular"/>
                <a:sym typeface="Oswald-Regular"/>
              </a:defRPr>
            </a:lvl2pPr>
            <a:lvl3pPr marL="1530350" indent="-476250">
              <a:lnSpc>
                <a:spcPct val="100000"/>
              </a:lnSpc>
              <a:buClrTx/>
              <a:buSzPts val="2100"/>
              <a:buFontTx/>
              <a:defRPr sz="2100">
                <a:latin typeface="Oswald-Regular"/>
                <a:ea typeface="Oswald-Regular"/>
                <a:cs typeface="Oswald-Regular"/>
                <a:sym typeface="Oswald-Regular"/>
              </a:defRPr>
            </a:lvl3pPr>
            <a:lvl4pPr marL="1987550" indent="-476250">
              <a:lnSpc>
                <a:spcPct val="100000"/>
              </a:lnSpc>
              <a:buClrTx/>
              <a:buSzPts val="2100"/>
              <a:buFontTx/>
              <a:defRPr sz="2100">
                <a:latin typeface="Oswald-Regular"/>
                <a:ea typeface="Oswald-Regular"/>
                <a:cs typeface="Oswald-Regular"/>
                <a:sym typeface="Oswald-Regular"/>
              </a:defRPr>
            </a:lvl4pPr>
            <a:lvl5pPr marL="2444750" indent="-476250">
              <a:lnSpc>
                <a:spcPct val="100000"/>
              </a:lnSpc>
              <a:buClrTx/>
              <a:buSzPts val="2100"/>
              <a:buFontTx/>
              <a:defRPr sz="2100">
                <a:latin typeface="Oswald-Regular"/>
                <a:ea typeface="Oswald-Regular"/>
                <a:cs typeface="Oswald-Regular"/>
                <a:sym typeface="Oswald-Regular"/>
              </a:defRPr>
            </a:lvl5pPr>
          </a:lstStyle>
          <a:p>
            <a:pPr/>
            <a:r>
              <a:t>Texte niveau 1</a:t>
            </a:r>
          </a:p>
          <a:p>
            <a:pPr lvl="1"/>
            <a:r>
              <a:t>Texte niveau 2</a:t>
            </a:r>
          </a:p>
          <a:p>
            <a:pPr lvl="2"/>
            <a:r>
              <a:t>Texte niveau 3</a:t>
            </a:r>
          </a:p>
          <a:p>
            <a:pPr lvl="3"/>
            <a:r>
              <a:t>Texte niveau 4</a:t>
            </a:r>
          </a:p>
          <a:p>
            <a:pPr lvl="4"/>
            <a:r>
              <a:t>Texte niveau 5</a:t>
            </a:r>
          </a:p>
        </p:txBody>
      </p:sp>
      <p:sp>
        <p:nvSpPr>
          <p:cNvPr id="9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0;p4"/>
          <p:cNvSpPr/>
          <p:nvPr/>
        </p:nvSpPr>
        <p:spPr>
          <a:xfrm>
            <a:off x="429200" y="1275576"/>
            <a:ext cx="614101" cy="1"/>
          </a:xfrm>
          <a:prstGeom prst="line">
            <a:avLst/>
          </a:prstGeom>
          <a:ln w="19050">
            <a:solidFill>
              <a:srgbClr val="424242"/>
            </a:solidFill>
            <a:prstDash val="lgDash"/>
          </a:ln>
        </p:spPr>
        <p:txBody>
          <a:bodyPr lIns="0" tIns="0" rIns="0" bIns="0"/>
          <a:lstStyle/>
          <a:p>
            <a:pPr/>
          </a:p>
        </p:txBody>
      </p:sp>
      <p:sp>
        <p:nvSpPr>
          <p:cNvPr id="3" name="Texte du titre"/>
          <p:cNvSpPr txBox="1"/>
          <p:nvPr>
            <p:ph type="title"/>
          </p:nvPr>
        </p:nvSpPr>
        <p:spPr>
          <a:xfrm>
            <a:off x="311699" y="372500"/>
            <a:ext cx="8520602" cy="7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Texte du titre</a:t>
            </a:r>
          </a:p>
        </p:txBody>
      </p:sp>
      <p:sp>
        <p:nvSpPr>
          <p:cNvPr id="4" name="Texte niveau 1…"/>
          <p:cNvSpPr txBox="1"/>
          <p:nvPr>
            <p:ph type="body" idx="1"/>
          </p:nvPr>
        </p:nvSpPr>
        <p:spPr>
          <a:xfrm>
            <a:off x="311699" y="1468824"/>
            <a:ext cx="8520602" cy="30999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5" name="Numéro de diapositive"/>
          <p:cNvSpPr txBox="1"/>
          <p:nvPr>
            <p:ph type="sldNum" sz="quarter" idx="2"/>
          </p:nvPr>
        </p:nvSpPr>
        <p:spPr>
          <a:xfrm>
            <a:off x="8673208" y="4686041"/>
            <a:ext cx="347951" cy="347951"/>
          </a:xfrm>
          <a:prstGeom prst="rect">
            <a:avLst/>
          </a:prstGeom>
          <a:ln w="12700">
            <a:miter lim="400000"/>
          </a:ln>
        </p:spPr>
        <p:txBody>
          <a:bodyPr wrap="none" lIns="91424" tIns="91424" rIns="91424" bIns="91424" anchor="ctr">
            <a:normAutofit fontScale="100000" lnSpcReduction="0"/>
          </a:bodyPr>
          <a:lstStyle>
            <a:lvl1pPr algn="r">
              <a:defRPr sz="1000">
                <a:solidFill>
                  <a:srgbClr val="424242"/>
                </a:solidFill>
                <a:latin typeface="Source Code Pro"/>
                <a:ea typeface="Source Code Pro"/>
                <a:cs typeface="Source Code Pro"/>
                <a:sym typeface="Source Code Pr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424242"/>
          </a:solidFill>
          <a:uFillTx/>
          <a:latin typeface="Oswald-Regular"/>
          <a:ea typeface="Oswald-Regular"/>
          <a:cs typeface="Oswald-Regular"/>
          <a:sym typeface="Oswald-Regular"/>
        </a:defRPr>
      </a:lvl9pPr>
    </p:titleStyle>
    <p:bodyStyle>
      <a:lvl1pPr marL="457200" marR="0" indent="-342900"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1pPr>
      <a:lvl2pPr marL="10051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2pPr>
      <a:lvl3pPr marL="14623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3pPr>
      <a:lvl4pPr marL="19195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4pPr>
      <a:lvl5pPr marL="23767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5pPr>
      <a:lvl6pPr marL="28339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6pPr>
      <a:lvl7pPr marL="32911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7pPr>
      <a:lvl8pPr marL="37483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8pPr>
      <a:lvl9pPr marL="4205514" marR="0" indent="-408214"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Source Code Pro"/>
          <a:ea typeface="Source Code Pro"/>
          <a:cs typeface="Source Code Pro"/>
          <a:sym typeface="Source Code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ource Code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www.youtube.com/watch?v=cCOL7MC4Pl0"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eact-typescript-cheatsheet.netlify.app/"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testing-library.com/docs/react-testing-library/intro" TargetMode="External"/><Relationship Id="rId3" Type="http://schemas.openxmlformats.org/officeDocument/2006/relationships/image" Target="../media/image1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Zenika/formation-react-sur-mesure"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Zenika/formation-react-sur-mesure"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Zenika/formation-react-sur-mesure"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Zenika/react-context-vs-redux"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Zenika/formation-react-sur-mesure"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Zenika/formation-react-sur-mesure"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Zenika/formation-react-sur-mesure"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Google Shape;62;p13"/>
          <p:cNvSpPr txBox="1"/>
          <p:nvPr>
            <p:ph type="ctrTitle"/>
          </p:nvPr>
        </p:nvSpPr>
        <p:spPr>
          <a:xfrm>
            <a:off x="411175" y="644300"/>
            <a:ext cx="8282400" cy="2109000"/>
          </a:xfrm>
          <a:prstGeom prst="rect">
            <a:avLst/>
          </a:prstGeom>
        </p:spPr>
        <p:txBody>
          <a:bodyPr/>
          <a:lstStyle/>
          <a:p>
            <a:pPr/>
            <a:r>
              <a:t>Formation sur mesure</a:t>
            </a:r>
          </a:p>
        </p:txBody>
      </p:sp>
      <p:sp>
        <p:nvSpPr>
          <p:cNvPr id="117" name="Google Shape;63;p13"/>
          <p:cNvSpPr txBox="1"/>
          <p:nvPr>
            <p:ph type="subTitle" sz="half" idx="1"/>
          </p:nvPr>
        </p:nvSpPr>
        <p:spPr>
          <a:xfrm>
            <a:off x="411175" y="3398249"/>
            <a:ext cx="8282400" cy="1260601"/>
          </a:xfrm>
          <a:prstGeom prst="rect">
            <a:avLst/>
          </a:prstGeom>
        </p:spPr>
        <p:txBody>
          <a:bodyPr/>
          <a:lstStyle>
            <a:lvl1pPr marL="0" indent="0"/>
          </a:lstStyle>
          <a:p>
            <a:pPr/>
            <a:r>
              <a:t>React avancé</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18;p22"/>
          <p:cNvSpPr txBox="1"/>
          <p:nvPr>
            <p:ph type="title"/>
          </p:nvPr>
        </p:nvSpPr>
        <p:spPr>
          <a:xfrm>
            <a:off x="311699" y="372500"/>
            <a:ext cx="8520602" cy="733501"/>
          </a:xfrm>
          <a:prstGeom prst="rect">
            <a:avLst/>
          </a:prstGeom>
        </p:spPr>
        <p:txBody>
          <a:bodyPr/>
          <a:lstStyle>
            <a:lvl1pPr defTabSz="896111">
              <a:defRPr sz="2940"/>
            </a:lvl1pPr>
          </a:lstStyle>
          <a:p>
            <a:pPr/>
            <a:r>
              <a:t>Cycle de rerendering</a:t>
            </a:r>
          </a:p>
        </p:txBody>
      </p:sp>
      <p:sp>
        <p:nvSpPr>
          <p:cNvPr id="146" name="Google Shape;119;p22"/>
          <p:cNvSpPr txBox="1"/>
          <p:nvPr>
            <p:ph type="body" idx="1"/>
          </p:nvPr>
        </p:nvSpPr>
        <p:spPr>
          <a:xfrm>
            <a:off x="311699" y="1468824"/>
            <a:ext cx="8520602" cy="3099902"/>
          </a:xfrm>
          <a:prstGeom prst="rect">
            <a:avLst/>
          </a:prstGeom>
        </p:spPr>
        <p:txBody>
          <a:bodyPr/>
          <a:lstStyle/>
          <a:p>
            <a:pPr>
              <a:buChar char="-"/>
              <a:defRPr b="1"/>
            </a:pPr>
            <a:r>
              <a:t>Mount</a:t>
            </a:r>
            <a:r>
              <a:rPr b="0"/>
              <a:t> : Déclenche </a:t>
            </a:r>
            <a:r>
              <a:rPr b="0" u="sng"/>
              <a:t>tous</a:t>
            </a:r>
            <a:r>
              <a:rPr b="0"/>
              <a:t> les </a:t>
            </a:r>
            <a:r>
              <a:rPr b="0" i="1">
                <a:latin typeface="SourceCodePro-Italic"/>
                <a:ea typeface="SourceCodePro-Italic"/>
                <a:cs typeface="SourceCodePro-Italic"/>
                <a:sym typeface="SourceCodePro-Italic"/>
              </a:rPr>
              <a:t>useEffect </a:t>
            </a:r>
            <a:endParaRPr i="1">
              <a:latin typeface="SourceCodePro-BoldItalic"/>
              <a:ea typeface="SourceCodePro-BoldItalic"/>
              <a:cs typeface="SourceCodePro-BoldItalic"/>
              <a:sym typeface="SourceCodePro-BoldItalic"/>
            </a:endParaRPr>
          </a:p>
          <a:p>
            <a:pPr marL="0" indent="0">
              <a:spcBef>
                <a:spcPts val="1200"/>
              </a:spcBef>
              <a:buSzTx/>
              <a:buNone/>
            </a:pPr>
            <a:endParaRPr i="1">
              <a:latin typeface="SourceCodePro-Italic"/>
              <a:ea typeface="SourceCodePro-Italic"/>
              <a:cs typeface="SourceCodePro-Italic"/>
              <a:sym typeface="SourceCodePro-Italic"/>
            </a:endParaRPr>
          </a:p>
          <a:p>
            <a:pPr>
              <a:spcBef>
                <a:spcPts val="1200"/>
              </a:spcBef>
              <a:buChar char="-"/>
              <a:defRPr b="1"/>
            </a:pPr>
            <a:r>
              <a:t>Update</a:t>
            </a:r>
            <a:r>
              <a:rPr b="0"/>
              <a:t> : Déclenche les </a:t>
            </a:r>
            <a:r>
              <a:rPr b="0" i="1">
                <a:latin typeface="SourceCodePro-Italic"/>
                <a:ea typeface="SourceCodePro-Italic"/>
                <a:cs typeface="SourceCodePro-Italic"/>
                <a:sym typeface="SourceCodePro-Italic"/>
              </a:rPr>
              <a:t>useEffect</a:t>
            </a:r>
            <a:r>
              <a:rPr b="0"/>
              <a:t> sans dépendances et avec les dépendances concernées</a:t>
            </a:r>
            <a:endParaRPr b="0"/>
          </a:p>
          <a:p>
            <a:pPr marL="0" indent="0">
              <a:spcBef>
                <a:spcPts val="1200"/>
              </a:spcBef>
              <a:buSzTx/>
              <a:buNone/>
            </a:pPr>
          </a:p>
          <a:p>
            <a:pPr>
              <a:spcBef>
                <a:spcPts val="1200"/>
              </a:spcBef>
              <a:buChar char="-"/>
              <a:defRPr b="1"/>
            </a:pPr>
            <a:r>
              <a:t>Unmount</a:t>
            </a:r>
            <a:r>
              <a:rPr b="0"/>
              <a:t> : Déclenche les callbacks </a:t>
            </a:r>
            <a:r>
              <a:rPr b="0" i="1">
                <a:latin typeface="SourceCodePro-Italic"/>
                <a:ea typeface="SourceCodePro-Italic"/>
                <a:cs typeface="SourceCodePro-Italic"/>
                <a:sym typeface="SourceCodePro-Italic"/>
              </a:rPr>
              <a:t>return</a:t>
            </a:r>
            <a:r>
              <a:rPr b="0"/>
              <a:t> par les </a:t>
            </a:r>
            <a:r>
              <a:rPr b="0" i="1">
                <a:latin typeface="SourceCodePro-Italic"/>
                <a:ea typeface="SourceCodePro-Italic"/>
                <a:cs typeface="SourceCodePro-Italic"/>
                <a:sym typeface="SourceCodePro-Italic"/>
              </a:rPr>
              <a:t>useEffect</a:t>
            </a:r>
          </a:p>
        </p:txBody>
      </p:sp>
      <p:pic>
        <p:nvPicPr>
          <p:cNvPr id="147" name="Google Shape;120;p22" descr="Google Shape;120;p22"/>
          <p:cNvPicPr>
            <a:picLocks noChangeAspect="1"/>
          </p:cNvPicPr>
          <p:nvPr/>
        </p:nvPicPr>
        <p:blipFill>
          <a:blip r:embed="rId2">
            <a:extLst/>
          </a:blip>
          <a:stretch>
            <a:fillRect/>
          </a:stretch>
        </p:blipFill>
        <p:spPr>
          <a:xfrm>
            <a:off x="5859674" y="1621900"/>
            <a:ext cx="2872002" cy="576176"/>
          </a:xfrm>
          <a:prstGeom prst="rect">
            <a:avLst/>
          </a:prstGeom>
          <a:ln w="12700">
            <a:miter lim="400000"/>
          </a:ln>
        </p:spPr>
      </p:pic>
      <p:pic>
        <p:nvPicPr>
          <p:cNvPr id="148" name="Google Shape;121;p22" descr="Google Shape;121;p22"/>
          <p:cNvPicPr>
            <a:picLocks noChangeAspect="1"/>
          </p:cNvPicPr>
          <p:nvPr/>
        </p:nvPicPr>
        <p:blipFill>
          <a:blip r:embed="rId3">
            <a:extLst/>
          </a:blip>
          <a:stretch>
            <a:fillRect/>
          </a:stretch>
        </p:blipFill>
        <p:spPr>
          <a:xfrm>
            <a:off x="5859674" y="2911524"/>
            <a:ext cx="2872002" cy="372295"/>
          </a:xfrm>
          <a:prstGeom prst="rect">
            <a:avLst/>
          </a:prstGeom>
          <a:ln w="12700">
            <a:miter lim="400000"/>
          </a:ln>
        </p:spPr>
      </p:pic>
      <p:pic>
        <p:nvPicPr>
          <p:cNvPr id="149" name="Google Shape;122;p22" descr="Google Shape;122;p22"/>
          <p:cNvPicPr>
            <a:picLocks noChangeAspect="1"/>
          </p:cNvPicPr>
          <p:nvPr/>
        </p:nvPicPr>
        <p:blipFill>
          <a:blip r:embed="rId4">
            <a:extLst/>
          </a:blip>
          <a:stretch>
            <a:fillRect/>
          </a:stretch>
        </p:blipFill>
        <p:spPr>
          <a:xfrm>
            <a:off x="5859674" y="4122023"/>
            <a:ext cx="2872001" cy="53349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27;p23"/>
          <p:cNvSpPr txBox="1"/>
          <p:nvPr>
            <p:ph type="title"/>
          </p:nvPr>
        </p:nvSpPr>
        <p:spPr>
          <a:xfrm>
            <a:off x="311699" y="372500"/>
            <a:ext cx="8520602" cy="733501"/>
          </a:xfrm>
          <a:prstGeom prst="rect">
            <a:avLst/>
          </a:prstGeom>
        </p:spPr>
        <p:txBody>
          <a:bodyPr/>
          <a:lstStyle>
            <a:lvl1pPr defTabSz="896111">
              <a:defRPr sz="2940"/>
            </a:lvl1pPr>
          </a:lstStyle>
          <a:p>
            <a:pPr/>
            <a:r>
              <a:t>Traitement asynchrone</a:t>
            </a:r>
          </a:p>
        </p:txBody>
      </p:sp>
      <p:pic>
        <p:nvPicPr>
          <p:cNvPr id="152" name="Google Shape;128;p23" descr="Google Shape;128;p23"/>
          <p:cNvPicPr>
            <a:picLocks noChangeAspect="1"/>
          </p:cNvPicPr>
          <p:nvPr/>
        </p:nvPicPr>
        <p:blipFill>
          <a:blip r:embed="rId2">
            <a:extLst/>
          </a:blip>
          <a:stretch>
            <a:fillRect/>
          </a:stretch>
        </p:blipFill>
        <p:spPr>
          <a:xfrm>
            <a:off x="311699" y="1815450"/>
            <a:ext cx="3898602" cy="1984201"/>
          </a:xfrm>
          <a:prstGeom prst="rect">
            <a:avLst/>
          </a:prstGeom>
          <a:ln w="12700">
            <a:miter lim="400000"/>
          </a:ln>
        </p:spPr>
      </p:pic>
      <p:pic>
        <p:nvPicPr>
          <p:cNvPr id="153" name="Google Shape;129;p23" descr="Google Shape;129;p23"/>
          <p:cNvPicPr>
            <a:picLocks noChangeAspect="1"/>
          </p:cNvPicPr>
          <p:nvPr/>
        </p:nvPicPr>
        <p:blipFill>
          <a:blip r:embed="rId3">
            <a:extLst/>
          </a:blip>
          <a:stretch>
            <a:fillRect/>
          </a:stretch>
        </p:blipFill>
        <p:spPr>
          <a:xfrm>
            <a:off x="4695625" y="1815450"/>
            <a:ext cx="3898601" cy="945699"/>
          </a:xfrm>
          <a:prstGeom prst="rect">
            <a:avLst/>
          </a:prstGeom>
          <a:ln w="12700">
            <a:miter lim="400000"/>
          </a:ln>
        </p:spPr>
      </p:pic>
      <p:pic>
        <p:nvPicPr>
          <p:cNvPr id="154" name="Google Shape;130;p23" descr="Google Shape;130;p23"/>
          <p:cNvPicPr>
            <a:picLocks noChangeAspect="1"/>
          </p:cNvPicPr>
          <p:nvPr/>
        </p:nvPicPr>
        <p:blipFill>
          <a:blip r:embed="rId4">
            <a:extLst/>
          </a:blip>
          <a:stretch>
            <a:fillRect/>
          </a:stretch>
        </p:blipFill>
        <p:spPr>
          <a:xfrm>
            <a:off x="4695625" y="3176224"/>
            <a:ext cx="3898601" cy="623417"/>
          </a:xfrm>
          <a:prstGeom prst="rect">
            <a:avLst/>
          </a:prstGeom>
          <a:ln w="12700">
            <a:miter lim="400000"/>
          </a:ln>
        </p:spPr>
      </p:pic>
      <p:sp>
        <p:nvSpPr>
          <p:cNvPr id="155" name="A voir: Jake Archibald : In the loop - JSConf.Asia"/>
          <p:cNvSpPr txBox="1"/>
          <p:nvPr/>
        </p:nvSpPr>
        <p:spPr>
          <a:xfrm>
            <a:off x="316278" y="4329998"/>
            <a:ext cx="8339630"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solidFill>
                  <a:srgbClr val="000000"/>
                </a:solidFill>
                <a:latin typeface="Source Code Pro"/>
                <a:ea typeface="Source Code Pro"/>
                <a:cs typeface="Source Code Pro"/>
                <a:sym typeface="Source Code Pro"/>
              </a:defRPr>
            </a:pPr>
            <a:r>
              <a:t>A voir: </a:t>
            </a:r>
            <a:r>
              <a:rPr u="sng">
                <a:solidFill>
                  <a:schemeClr val="accent5"/>
                </a:solidFill>
                <a:uFill>
                  <a:solidFill>
                    <a:schemeClr val="accent5"/>
                  </a:solidFill>
                </a:uFill>
                <a:hlinkClick r:id="rId5" invalidUrl="" action="" tgtFrame="" tooltip="" history="1" highlightClick="0" endSnd="0"/>
              </a:rPr>
              <a:t>Jake Archibald : In the loop - JSConf.Asia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35;p24"/>
          <p:cNvSpPr txBox="1"/>
          <p:nvPr>
            <p:ph type="title"/>
          </p:nvPr>
        </p:nvSpPr>
        <p:spPr>
          <a:xfrm>
            <a:off x="311699" y="372500"/>
            <a:ext cx="8520602" cy="733501"/>
          </a:xfrm>
          <a:prstGeom prst="rect">
            <a:avLst/>
          </a:prstGeom>
        </p:spPr>
        <p:txBody>
          <a:bodyPr/>
          <a:lstStyle>
            <a:lvl1pPr defTabSz="896111">
              <a:defRPr sz="2940"/>
            </a:lvl1pPr>
          </a:lstStyle>
          <a:p>
            <a:pPr/>
            <a:r>
              <a:t>Curryfication</a:t>
            </a:r>
          </a:p>
        </p:txBody>
      </p:sp>
      <p:sp>
        <p:nvSpPr>
          <p:cNvPr id="158" name="Google Shape;136;p24"/>
          <p:cNvSpPr txBox="1"/>
          <p:nvPr>
            <p:ph type="body" sz="half" idx="1"/>
          </p:nvPr>
        </p:nvSpPr>
        <p:spPr>
          <a:xfrm>
            <a:off x="4571999" y="1468824"/>
            <a:ext cx="4260302" cy="3099902"/>
          </a:xfrm>
          <a:prstGeom prst="rect">
            <a:avLst/>
          </a:prstGeom>
        </p:spPr>
        <p:txBody>
          <a:bodyPr/>
          <a:lstStyle>
            <a:lvl1pPr marL="0" indent="0">
              <a:spcBef>
                <a:spcPts val="1200"/>
              </a:spcBef>
              <a:buSzTx/>
              <a:buNone/>
            </a:lvl1pPr>
          </a:lstStyle>
          <a:p>
            <a:pPr/>
            <a:r>
              <a:t>Curryfié :</a:t>
            </a:r>
          </a:p>
        </p:txBody>
      </p:sp>
      <p:sp>
        <p:nvSpPr>
          <p:cNvPr id="159" name="Google Shape;137;p24"/>
          <p:cNvSpPr txBox="1"/>
          <p:nvPr/>
        </p:nvSpPr>
        <p:spPr>
          <a:xfrm>
            <a:off x="311699" y="1468824"/>
            <a:ext cx="4260302" cy="30999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defRPr sz="1800">
                <a:solidFill>
                  <a:srgbClr val="424242"/>
                </a:solidFill>
                <a:latin typeface="Source Code Pro"/>
                <a:ea typeface="Source Code Pro"/>
                <a:cs typeface="Source Code Pro"/>
                <a:sym typeface="Source Code Pro"/>
              </a:defRPr>
            </a:lvl1pPr>
          </a:lstStyle>
          <a:p>
            <a:pPr/>
            <a:r>
              <a:t>Non curryfié :</a:t>
            </a:r>
          </a:p>
        </p:txBody>
      </p:sp>
      <p:pic>
        <p:nvPicPr>
          <p:cNvPr id="160" name="Google Shape;138;p24" descr="Google Shape;138;p24"/>
          <p:cNvPicPr>
            <a:picLocks noChangeAspect="1"/>
          </p:cNvPicPr>
          <p:nvPr/>
        </p:nvPicPr>
        <p:blipFill>
          <a:blip r:embed="rId2">
            <a:extLst/>
          </a:blip>
          <a:stretch>
            <a:fillRect/>
          </a:stretch>
        </p:blipFill>
        <p:spPr>
          <a:xfrm>
            <a:off x="311699" y="2015800"/>
            <a:ext cx="3225826" cy="1206701"/>
          </a:xfrm>
          <a:prstGeom prst="rect">
            <a:avLst/>
          </a:prstGeom>
          <a:ln w="12700">
            <a:miter lim="400000"/>
          </a:ln>
        </p:spPr>
      </p:pic>
      <p:pic>
        <p:nvPicPr>
          <p:cNvPr id="161" name="Google Shape;139;p24" descr="Google Shape;139;p24"/>
          <p:cNvPicPr>
            <a:picLocks noChangeAspect="1"/>
          </p:cNvPicPr>
          <p:nvPr/>
        </p:nvPicPr>
        <p:blipFill>
          <a:blip r:embed="rId3">
            <a:extLst/>
          </a:blip>
          <a:stretch>
            <a:fillRect/>
          </a:stretch>
        </p:blipFill>
        <p:spPr>
          <a:xfrm>
            <a:off x="4572000" y="2015800"/>
            <a:ext cx="4260301" cy="171974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44;p25"/>
          <p:cNvSpPr txBox="1"/>
          <p:nvPr>
            <p:ph type="title"/>
          </p:nvPr>
        </p:nvSpPr>
        <p:spPr>
          <a:xfrm>
            <a:off x="265500" y="1078749"/>
            <a:ext cx="4045200" cy="1789202"/>
          </a:xfrm>
          <a:prstGeom prst="rect">
            <a:avLst/>
          </a:prstGeom>
        </p:spPr>
        <p:txBody>
          <a:bodyPr/>
          <a:lstStyle>
            <a:lvl1pPr defTabSz="850391">
              <a:defRPr sz="4278"/>
            </a:lvl1pPr>
          </a:lstStyle>
          <a:p>
            <a:pPr/>
            <a:r>
              <a:t>Architecture des composants</a:t>
            </a:r>
          </a:p>
        </p:txBody>
      </p:sp>
      <p:sp>
        <p:nvSpPr>
          <p:cNvPr id="164" name="Google Shape;145;p25"/>
          <p:cNvSpPr txBox="1"/>
          <p:nvPr>
            <p:ph type="body" sz="half" idx="1"/>
          </p:nvPr>
        </p:nvSpPr>
        <p:spPr>
          <a:xfrm>
            <a:off x="4939500" y="724199"/>
            <a:ext cx="3837000" cy="3695101"/>
          </a:xfrm>
          <a:prstGeom prst="rect">
            <a:avLst/>
          </a:prstGeom>
        </p:spPr>
        <p:txBody>
          <a:bodyPr anchor="ctr"/>
          <a:lstStyle/>
          <a:p>
            <a:pPr marL="457200" indent="-342900" algn="l">
              <a:lnSpc>
                <a:spcPct val="115000"/>
              </a:lnSpc>
              <a:buClr>
                <a:srgbClr val="424242"/>
              </a:buClr>
              <a:buSzPts val="1800"/>
              <a:buFont typeface="Helvetica"/>
              <a:buChar char="-"/>
              <a:defRPr sz="1800">
                <a:solidFill>
                  <a:srgbClr val="424242"/>
                </a:solidFill>
              </a:defRPr>
            </a:pPr>
            <a:r>
              <a:t>Domain Driven Development</a:t>
            </a:r>
          </a:p>
          <a:p>
            <a:pPr marL="457200" indent="-342900" algn="l">
              <a:lnSpc>
                <a:spcPct val="115000"/>
              </a:lnSpc>
              <a:buClr>
                <a:srgbClr val="424242"/>
              </a:buClr>
              <a:buSzPts val="1800"/>
              <a:buFont typeface="Helvetica"/>
              <a:buChar char="-"/>
              <a:defRPr sz="1800">
                <a:solidFill>
                  <a:srgbClr val="424242"/>
                </a:solidFill>
              </a:defRPr>
            </a:pPr>
            <a:r>
              <a:t>Atomic Design</a:t>
            </a:r>
          </a:p>
          <a:p>
            <a:pPr marL="457200" indent="-342900" algn="l">
              <a:lnSpc>
                <a:spcPct val="115000"/>
              </a:lnSpc>
              <a:buClr>
                <a:srgbClr val="424242"/>
              </a:buClr>
              <a:buSzPts val="1800"/>
              <a:buFont typeface="Helvetica"/>
              <a:buChar char="-"/>
              <a:defRPr sz="1800">
                <a:solidFill>
                  <a:srgbClr val="424242"/>
                </a:solidFill>
              </a:defRPr>
            </a:pPr>
            <a:r>
              <a:t>Stateless vs Stateful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50;p26"/>
          <p:cNvSpPr txBox="1"/>
          <p:nvPr>
            <p:ph type="title"/>
          </p:nvPr>
        </p:nvSpPr>
        <p:spPr>
          <a:xfrm>
            <a:off x="311699" y="372500"/>
            <a:ext cx="8520602" cy="733501"/>
          </a:xfrm>
          <a:prstGeom prst="rect">
            <a:avLst/>
          </a:prstGeom>
        </p:spPr>
        <p:txBody>
          <a:bodyPr/>
          <a:lstStyle>
            <a:lvl1pPr defTabSz="896111">
              <a:defRPr sz="2940"/>
            </a:lvl1pPr>
          </a:lstStyle>
          <a:p>
            <a:pPr/>
            <a:r>
              <a:t>Plan</a:t>
            </a:r>
          </a:p>
        </p:txBody>
      </p:sp>
      <p:sp>
        <p:nvSpPr>
          <p:cNvPr id="167" name="Google Shape;151;p26"/>
          <p:cNvSpPr txBox="1"/>
          <p:nvPr>
            <p:ph type="body" idx="1"/>
          </p:nvPr>
        </p:nvSpPr>
        <p:spPr>
          <a:xfrm>
            <a:off x="311699" y="1468824"/>
            <a:ext cx="8520602" cy="3099902"/>
          </a:xfrm>
          <a:prstGeom prst="rect">
            <a:avLst/>
          </a:prstGeom>
        </p:spPr>
        <p:txBody>
          <a:bodyPr/>
          <a:lstStyle/>
          <a:p>
            <a:pPr>
              <a:buClr>
                <a:srgbClr val="000000"/>
              </a:buClr>
              <a:buFontTx/>
              <a:buAutoNum type="arabicParenR" startAt="1"/>
              <a:defRPr>
                <a:solidFill>
                  <a:srgbClr val="000000"/>
                </a:solidFill>
              </a:defRPr>
            </a:pPr>
            <a:r>
              <a:t>Rappels JS et React</a:t>
            </a:r>
          </a:p>
          <a:p>
            <a:pPr>
              <a:buClr>
                <a:srgbClr val="E91D63"/>
              </a:buClr>
              <a:buFontTx/>
              <a:buAutoNum type="arabicParenR" startAt="1"/>
              <a:defRPr b="1" u="sng">
                <a:solidFill>
                  <a:srgbClr val="E91D63"/>
                </a:solidFill>
              </a:defRPr>
            </a:pPr>
            <a:r>
              <a:t>Architecture des composants</a:t>
            </a:r>
          </a:p>
          <a:p>
            <a:pPr>
              <a:buFontTx/>
              <a:buAutoNum type="arabicParenR" startAt="1"/>
            </a:pPr>
            <a:r>
              <a:t>Qualité de code</a:t>
            </a:r>
          </a:p>
          <a:p>
            <a:pPr>
              <a:buFontTx/>
              <a:buAutoNum type="arabicParenR" startAt="1"/>
            </a:pPr>
            <a:r>
              <a:t>Etude de code</a:t>
            </a:r>
          </a:p>
          <a:p>
            <a:pPr>
              <a:buFontTx/>
              <a:buAutoNum type="arabicParenR" startAt="1"/>
            </a:pPr>
            <a:r>
              <a:t>Travaux pratiques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56;p27"/>
          <p:cNvSpPr txBox="1"/>
          <p:nvPr>
            <p:ph type="title"/>
          </p:nvPr>
        </p:nvSpPr>
        <p:spPr>
          <a:xfrm>
            <a:off x="311699" y="372500"/>
            <a:ext cx="8520602" cy="733501"/>
          </a:xfrm>
          <a:prstGeom prst="rect">
            <a:avLst/>
          </a:prstGeom>
        </p:spPr>
        <p:txBody>
          <a:bodyPr/>
          <a:lstStyle>
            <a:lvl1pPr defTabSz="896111">
              <a:defRPr sz="2940"/>
            </a:lvl1pPr>
          </a:lstStyle>
          <a:p>
            <a:pPr/>
            <a:r>
              <a:t>Domain Driven Development</a:t>
            </a:r>
          </a:p>
        </p:txBody>
      </p:sp>
      <p:sp>
        <p:nvSpPr>
          <p:cNvPr id="170" name="Google Shape;157;p27"/>
          <p:cNvSpPr txBox="1"/>
          <p:nvPr>
            <p:ph type="body" sz="half" idx="1"/>
          </p:nvPr>
        </p:nvSpPr>
        <p:spPr>
          <a:xfrm>
            <a:off x="311699" y="1468824"/>
            <a:ext cx="5403302" cy="3099902"/>
          </a:xfrm>
          <a:prstGeom prst="rect">
            <a:avLst/>
          </a:prstGeom>
        </p:spPr>
        <p:txBody>
          <a:bodyPr/>
          <a:lstStyle>
            <a:lvl1pPr marL="0" indent="0">
              <a:spcBef>
                <a:spcPts val="1200"/>
              </a:spcBef>
              <a:buSzTx/>
              <a:buNone/>
            </a:lvl1pPr>
          </a:lstStyle>
          <a:p>
            <a:pPr/>
            <a:r>
              <a:t>Regrouper les fichiers par domaine métier. Les morceaux de code / fichier concernant le même sujet doivent être regroupés dans un même dossier.</a:t>
            </a:r>
          </a:p>
        </p:txBody>
      </p:sp>
      <p:pic>
        <p:nvPicPr>
          <p:cNvPr id="171" name="Google Shape;158;p27" descr="Google Shape;158;p27"/>
          <p:cNvPicPr>
            <a:picLocks noChangeAspect="1"/>
          </p:cNvPicPr>
          <p:nvPr/>
        </p:nvPicPr>
        <p:blipFill>
          <a:blip r:embed="rId2">
            <a:extLst/>
          </a:blip>
          <a:stretch>
            <a:fillRect/>
          </a:stretch>
        </p:blipFill>
        <p:spPr>
          <a:xfrm>
            <a:off x="6135049" y="1468824"/>
            <a:ext cx="1911401" cy="271252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63;p28"/>
          <p:cNvSpPr txBox="1"/>
          <p:nvPr>
            <p:ph type="title"/>
          </p:nvPr>
        </p:nvSpPr>
        <p:spPr>
          <a:xfrm>
            <a:off x="311699" y="372500"/>
            <a:ext cx="8520602" cy="733501"/>
          </a:xfrm>
          <a:prstGeom prst="rect">
            <a:avLst/>
          </a:prstGeom>
        </p:spPr>
        <p:txBody>
          <a:bodyPr/>
          <a:lstStyle>
            <a:lvl1pPr defTabSz="896111">
              <a:defRPr sz="2940"/>
            </a:lvl1pPr>
          </a:lstStyle>
          <a:p>
            <a:pPr/>
            <a:r>
              <a:t>Atomic Design</a:t>
            </a:r>
          </a:p>
        </p:txBody>
      </p:sp>
      <p:pic>
        <p:nvPicPr>
          <p:cNvPr id="174" name="Google Shape;164;p28" descr="Google Shape;164;p28"/>
          <p:cNvPicPr>
            <a:picLocks noChangeAspect="1"/>
          </p:cNvPicPr>
          <p:nvPr/>
        </p:nvPicPr>
        <p:blipFill>
          <a:blip r:embed="rId2">
            <a:extLst/>
          </a:blip>
          <a:srcRect l="0" t="10281" r="0" b="0"/>
          <a:stretch>
            <a:fillRect/>
          </a:stretch>
        </p:blipFill>
        <p:spPr>
          <a:xfrm>
            <a:off x="1254312" y="1316599"/>
            <a:ext cx="6635376" cy="356597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69;p29"/>
          <p:cNvSpPr txBox="1"/>
          <p:nvPr/>
        </p:nvSpPr>
        <p:spPr>
          <a:xfrm>
            <a:off x="5852924" y="3169050"/>
            <a:ext cx="1251001" cy="868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Source Code Pro"/>
                <a:ea typeface="Source Code Pro"/>
                <a:cs typeface="Source Code Pro"/>
                <a:sym typeface="Source Code Pro"/>
              </a:defRPr>
            </a:pPr>
            <a:r>
              <a:t>Stateless</a:t>
            </a:r>
          </a:p>
          <a:p>
            <a:pPr>
              <a:defRPr>
                <a:solidFill>
                  <a:srgbClr val="000000"/>
                </a:solidFill>
              </a:defRPr>
            </a:pPr>
            <a:endParaRPr>
              <a:latin typeface="Source Code Pro"/>
              <a:ea typeface="Source Code Pro"/>
              <a:cs typeface="Source Code Pro"/>
              <a:sym typeface="Source Code Pro"/>
            </a:endParaRPr>
          </a:p>
          <a:p>
            <a:pPr>
              <a:defRPr i="1">
                <a:solidFill>
                  <a:srgbClr val="000000"/>
                </a:solidFill>
                <a:latin typeface="SourceCodePro-Italic"/>
                <a:ea typeface="SourceCodePro-Italic"/>
                <a:cs typeface="SourceCodePro-Italic"/>
                <a:sym typeface="SourceCodePro-Italic"/>
              </a:defRPr>
            </a:pPr>
            <a:r>
              <a:t>render</a:t>
            </a:r>
          </a:p>
        </p:txBody>
      </p:sp>
      <p:sp>
        <p:nvSpPr>
          <p:cNvPr id="177" name="Google Shape;170;p29"/>
          <p:cNvSpPr txBox="1"/>
          <p:nvPr>
            <p:ph type="title"/>
          </p:nvPr>
        </p:nvSpPr>
        <p:spPr>
          <a:xfrm>
            <a:off x="311699" y="372500"/>
            <a:ext cx="8520602" cy="733501"/>
          </a:xfrm>
          <a:prstGeom prst="rect">
            <a:avLst/>
          </a:prstGeom>
        </p:spPr>
        <p:txBody>
          <a:bodyPr/>
          <a:lstStyle>
            <a:lvl1pPr defTabSz="896111">
              <a:defRPr sz="2940"/>
            </a:lvl1pPr>
          </a:lstStyle>
          <a:p>
            <a:pPr/>
            <a:r>
              <a:t>Stateless vs Stateful</a:t>
            </a:r>
          </a:p>
        </p:txBody>
      </p:sp>
      <p:sp>
        <p:nvSpPr>
          <p:cNvPr id="178" name="Google Shape;171;p29"/>
          <p:cNvSpPr txBox="1"/>
          <p:nvPr>
            <p:ph type="body" sz="half" idx="1"/>
          </p:nvPr>
        </p:nvSpPr>
        <p:spPr>
          <a:xfrm>
            <a:off x="311699" y="1468824"/>
            <a:ext cx="5092202" cy="3099902"/>
          </a:xfrm>
          <a:prstGeom prst="rect">
            <a:avLst/>
          </a:prstGeom>
        </p:spPr>
        <p:txBody>
          <a:bodyPr/>
          <a:lstStyle/>
          <a:p>
            <a:pPr indent="-334327">
              <a:lnSpc>
                <a:spcPct val="103500"/>
              </a:lnSpc>
              <a:buSzPct val="100000"/>
              <a:buChar char="-"/>
              <a:defRPr b="1" sz="1600"/>
            </a:pPr>
            <a:r>
              <a:t>Stateful</a:t>
            </a:r>
          </a:p>
          <a:p>
            <a:pPr marL="0" indent="0">
              <a:lnSpc>
                <a:spcPct val="103500"/>
              </a:lnSpc>
              <a:spcBef>
                <a:spcPts val="1200"/>
              </a:spcBef>
              <a:buSzTx/>
              <a:buNone/>
              <a:defRPr sz="1600"/>
            </a:pPr>
            <a:r>
              <a:t>Ces composants détiennent la donnée et a pour rôle d’implémenter la logique métier.</a:t>
            </a:r>
          </a:p>
          <a:p>
            <a:pPr indent="-334327">
              <a:lnSpc>
                <a:spcPct val="103500"/>
              </a:lnSpc>
              <a:spcBef>
                <a:spcPts val="1200"/>
              </a:spcBef>
              <a:buSzPct val="100000"/>
              <a:buChar char="-"/>
              <a:defRPr b="1" sz="1600"/>
            </a:pPr>
            <a:r>
              <a:t>Stateless</a:t>
            </a:r>
          </a:p>
          <a:p>
            <a:pPr marL="0" indent="0">
              <a:lnSpc>
                <a:spcPct val="103500"/>
              </a:lnSpc>
              <a:spcBef>
                <a:spcPts val="1200"/>
              </a:spcBef>
              <a:buSzTx/>
              <a:buNone/>
              <a:defRPr sz="1600"/>
            </a:pPr>
            <a:r>
              <a:t>Ces composants reçoivent la donnée et les callbacks au travers des props. Il a pour rôle d’afficher la donnée et déclencher les comportements.</a:t>
            </a:r>
          </a:p>
        </p:txBody>
      </p:sp>
      <p:sp>
        <p:nvSpPr>
          <p:cNvPr id="179" name="Google Shape;172;p29"/>
          <p:cNvSpPr/>
          <p:nvPr/>
        </p:nvSpPr>
        <p:spPr>
          <a:xfrm>
            <a:off x="5751174" y="1649399"/>
            <a:ext cx="2828401" cy="2919301"/>
          </a:xfrm>
          <a:prstGeom prst="roundRect">
            <a:avLst>
              <a:gd name="adj" fmla="val 3944"/>
            </a:avLst>
          </a:prstGeom>
          <a:ln w="38100">
            <a:solidFill>
              <a:srgbClr val="0000FF"/>
            </a:solidFill>
          </a:ln>
        </p:spPr>
        <p:txBody>
          <a:bodyPr lIns="0" tIns="0" rIns="0" bIns="0" anchor="ctr"/>
          <a:lstStyle/>
          <a:p>
            <a:pPr>
              <a:defRPr>
                <a:solidFill>
                  <a:srgbClr val="000000"/>
                </a:solidFill>
              </a:defRPr>
            </a:pPr>
          </a:p>
        </p:txBody>
      </p:sp>
      <p:sp>
        <p:nvSpPr>
          <p:cNvPr id="180" name="Google Shape;173;p29"/>
          <p:cNvSpPr/>
          <p:nvPr/>
        </p:nvSpPr>
        <p:spPr>
          <a:xfrm>
            <a:off x="5852924" y="2929825"/>
            <a:ext cx="1251001" cy="1530901"/>
          </a:xfrm>
          <a:prstGeom prst="roundRect">
            <a:avLst>
              <a:gd name="adj" fmla="val 3944"/>
            </a:avLst>
          </a:prstGeom>
          <a:ln w="38100">
            <a:solidFill>
              <a:srgbClr val="CC0000"/>
            </a:solidFill>
          </a:ln>
        </p:spPr>
        <p:txBody>
          <a:bodyPr lIns="0" tIns="0" rIns="0" bIns="0" anchor="ctr"/>
          <a:lstStyle/>
          <a:p>
            <a:pPr>
              <a:defRPr>
                <a:solidFill>
                  <a:srgbClr val="000000"/>
                </a:solidFill>
              </a:defRPr>
            </a:pPr>
          </a:p>
        </p:txBody>
      </p:sp>
      <p:sp>
        <p:nvSpPr>
          <p:cNvPr id="181" name="Google Shape;174;p29"/>
          <p:cNvSpPr/>
          <p:nvPr/>
        </p:nvSpPr>
        <p:spPr>
          <a:xfrm>
            <a:off x="7235149" y="2929825"/>
            <a:ext cx="1251001" cy="1530901"/>
          </a:xfrm>
          <a:prstGeom prst="roundRect">
            <a:avLst>
              <a:gd name="adj" fmla="val 3944"/>
            </a:avLst>
          </a:prstGeom>
          <a:ln w="38100">
            <a:solidFill>
              <a:srgbClr val="CC0000"/>
            </a:solidFill>
          </a:ln>
        </p:spPr>
        <p:txBody>
          <a:bodyPr lIns="0" tIns="0" rIns="0" bIns="0" anchor="ctr"/>
          <a:lstStyle/>
          <a:p>
            <a:pPr>
              <a:defRPr>
                <a:solidFill>
                  <a:srgbClr val="000000"/>
                </a:solidFill>
              </a:defRPr>
            </a:pPr>
          </a:p>
        </p:txBody>
      </p:sp>
      <p:sp>
        <p:nvSpPr>
          <p:cNvPr id="182" name="Google Shape;175;p29"/>
          <p:cNvSpPr txBox="1"/>
          <p:nvPr/>
        </p:nvSpPr>
        <p:spPr>
          <a:xfrm>
            <a:off x="5852924" y="1786850"/>
            <a:ext cx="2633101" cy="868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Source Code Pro"/>
                <a:ea typeface="Source Code Pro"/>
                <a:cs typeface="Source Code Pro"/>
                <a:sym typeface="Source Code Pro"/>
              </a:defRPr>
            </a:pPr>
            <a:r>
              <a:t>Stateful</a:t>
            </a:r>
          </a:p>
          <a:p>
            <a:pPr>
              <a:defRPr>
                <a:solidFill>
                  <a:srgbClr val="000000"/>
                </a:solidFill>
              </a:defRPr>
            </a:pPr>
            <a:endParaRPr>
              <a:latin typeface="Source Code Pro"/>
              <a:ea typeface="Source Code Pro"/>
              <a:cs typeface="Source Code Pro"/>
              <a:sym typeface="Source Code Pro"/>
            </a:endParaRPr>
          </a:p>
          <a:p>
            <a:pPr>
              <a:defRPr i="1">
                <a:solidFill>
                  <a:srgbClr val="000000"/>
                </a:solidFill>
                <a:latin typeface="SourceCodePro-Italic"/>
                <a:ea typeface="SourceCodePro-Italic"/>
                <a:cs typeface="SourceCodePro-Italic"/>
                <a:sym typeface="SourceCodePro-Italic"/>
              </a:defRPr>
            </a:pPr>
            <a:r>
              <a:t>value         setValue</a:t>
            </a:r>
          </a:p>
        </p:txBody>
      </p:sp>
      <p:sp>
        <p:nvSpPr>
          <p:cNvPr id="183" name="Google Shape;176;p29"/>
          <p:cNvSpPr txBox="1"/>
          <p:nvPr/>
        </p:nvSpPr>
        <p:spPr>
          <a:xfrm>
            <a:off x="7235149" y="3169050"/>
            <a:ext cx="1251001" cy="868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Source Code Pro"/>
                <a:ea typeface="Source Code Pro"/>
                <a:cs typeface="Source Code Pro"/>
                <a:sym typeface="Source Code Pro"/>
              </a:defRPr>
            </a:pPr>
            <a:r>
              <a:t>Stateless</a:t>
            </a:r>
          </a:p>
          <a:p>
            <a:pPr>
              <a:defRPr>
                <a:solidFill>
                  <a:srgbClr val="000000"/>
                </a:solidFill>
              </a:defRPr>
            </a:pPr>
            <a:endParaRPr>
              <a:latin typeface="Source Code Pro"/>
              <a:ea typeface="Source Code Pro"/>
              <a:cs typeface="Source Code Pro"/>
              <a:sym typeface="Source Code Pro"/>
            </a:endParaRPr>
          </a:p>
          <a:p>
            <a:pPr>
              <a:defRPr i="1">
                <a:solidFill>
                  <a:srgbClr val="000000"/>
                </a:solidFill>
                <a:latin typeface="SourceCodePro-Italic"/>
                <a:ea typeface="SourceCodePro-Italic"/>
                <a:cs typeface="SourceCodePro-Italic"/>
                <a:sym typeface="SourceCodePro-Italic"/>
              </a:defRPr>
            </a:pPr>
            <a:r>
              <a:t>render</a:t>
            </a:r>
          </a:p>
        </p:txBody>
      </p:sp>
      <p:sp>
        <p:nvSpPr>
          <p:cNvPr id="184" name="Google Shape;177;p29"/>
          <p:cNvSpPr/>
          <p:nvPr/>
        </p:nvSpPr>
        <p:spPr>
          <a:xfrm>
            <a:off x="6235849" y="2582599"/>
            <a:ext cx="7201" cy="535201"/>
          </a:xfrm>
          <a:prstGeom prst="line">
            <a:avLst/>
          </a:prstGeom>
          <a:ln>
            <a:solidFill>
              <a:srgbClr val="424242"/>
            </a:solidFill>
            <a:tailEnd type="triangle"/>
          </a:ln>
        </p:spPr>
        <p:txBody>
          <a:bodyPr lIns="0" tIns="0" rIns="0" bIns="0"/>
          <a:lstStyle/>
          <a:p>
            <a:pPr/>
          </a:p>
        </p:txBody>
      </p:sp>
      <p:sp>
        <p:nvSpPr>
          <p:cNvPr id="185" name="Google Shape;178;p29"/>
          <p:cNvSpPr/>
          <p:nvPr/>
        </p:nvSpPr>
        <p:spPr>
          <a:xfrm>
            <a:off x="6315924" y="2582599"/>
            <a:ext cx="1178701" cy="448501"/>
          </a:xfrm>
          <a:prstGeom prst="line">
            <a:avLst/>
          </a:prstGeom>
          <a:ln>
            <a:solidFill>
              <a:srgbClr val="424242"/>
            </a:solidFill>
            <a:tailEnd type="triangle"/>
          </a:ln>
        </p:spPr>
        <p:txBody>
          <a:bodyPr lIns="0" tIns="0" rIns="0" bIns="0"/>
          <a:lstStyle/>
          <a:p>
            <a:pPr/>
          </a:p>
        </p:txBody>
      </p:sp>
      <p:sp>
        <p:nvSpPr>
          <p:cNvPr id="186" name="Google Shape;179;p29"/>
          <p:cNvSpPr/>
          <p:nvPr/>
        </p:nvSpPr>
        <p:spPr>
          <a:xfrm>
            <a:off x="7958049" y="2539250"/>
            <a:ext cx="7201" cy="535201"/>
          </a:xfrm>
          <a:prstGeom prst="line">
            <a:avLst/>
          </a:prstGeom>
          <a:ln>
            <a:solidFill>
              <a:srgbClr val="424242"/>
            </a:solidFill>
            <a:headEnd type="triangle"/>
          </a:ln>
        </p:spPr>
        <p:txBody>
          <a:bodyPr lIns="0" tIns="0" rIns="0" bIns="0"/>
          <a:lstStyle/>
          <a:p>
            <a:pPr/>
          </a:p>
        </p:txBody>
      </p:sp>
      <p:sp>
        <p:nvSpPr>
          <p:cNvPr id="187" name="Google Shape;180;p29"/>
          <p:cNvSpPr/>
          <p:nvPr/>
        </p:nvSpPr>
        <p:spPr>
          <a:xfrm flipH="1">
            <a:off x="6685350" y="2582599"/>
            <a:ext cx="1178701" cy="448501"/>
          </a:xfrm>
          <a:prstGeom prst="line">
            <a:avLst/>
          </a:prstGeom>
          <a:ln>
            <a:solidFill>
              <a:srgbClr val="424242"/>
            </a:solidFill>
            <a:headEnd type="triangle"/>
          </a:ln>
        </p:spPr>
        <p:txBody>
          <a:bodyPr lIns="0" tIns="0" rIns="0" bIns="0"/>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85;p30"/>
          <p:cNvSpPr txBox="1"/>
          <p:nvPr>
            <p:ph type="title"/>
          </p:nvPr>
        </p:nvSpPr>
        <p:spPr>
          <a:xfrm>
            <a:off x="265500" y="1078749"/>
            <a:ext cx="4045200" cy="1789202"/>
          </a:xfrm>
          <a:prstGeom prst="rect">
            <a:avLst/>
          </a:prstGeom>
        </p:spPr>
        <p:txBody>
          <a:bodyPr/>
          <a:lstStyle/>
          <a:p>
            <a:pPr/>
            <a:r>
              <a:t>Qualité de code</a:t>
            </a:r>
          </a:p>
        </p:txBody>
      </p:sp>
      <p:sp>
        <p:nvSpPr>
          <p:cNvPr id="190" name="Google Shape;186;p30"/>
          <p:cNvSpPr txBox="1"/>
          <p:nvPr>
            <p:ph type="body" sz="half" idx="1"/>
          </p:nvPr>
        </p:nvSpPr>
        <p:spPr>
          <a:xfrm>
            <a:off x="4939500" y="724199"/>
            <a:ext cx="3837000" cy="3695101"/>
          </a:xfrm>
          <a:prstGeom prst="rect">
            <a:avLst/>
          </a:prstGeom>
        </p:spPr>
        <p:txBody>
          <a:bodyPr anchor="ctr"/>
          <a:lstStyle/>
          <a:p>
            <a:pPr marL="457200" indent="-342900" algn="l">
              <a:lnSpc>
                <a:spcPct val="115000"/>
              </a:lnSpc>
              <a:buClr>
                <a:srgbClr val="424242"/>
              </a:buClr>
              <a:buSzPts val="1800"/>
              <a:buFont typeface="Helvetica"/>
              <a:buChar char="-"/>
              <a:defRPr sz="1800">
                <a:solidFill>
                  <a:srgbClr val="424242"/>
                </a:solidFill>
              </a:defRPr>
            </a:pPr>
            <a:r>
              <a:t>Formatage de code</a:t>
            </a:r>
          </a:p>
          <a:p>
            <a:pPr marL="457200" indent="-342900" algn="l">
              <a:lnSpc>
                <a:spcPct val="115000"/>
              </a:lnSpc>
              <a:buClr>
                <a:srgbClr val="424242"/>
              </a:buClr>
              <a:buSzPts val="1800"/>
              <a:buFont typeface="Helvetica"/>
              <a:buChar char="-"/>
              <a:defRPr sz="1800">
                <a:solidFill>
                  <a:srgbClr val="424242"/>
                </a:solidFill>
              </a:defRPr>
            </a:pPr>
            <a:r>
              <a:t>Typage de données</a:t>
            </a:r>
          </a:p>
          <a:p>
            <a:pPr marL="457200" indent="-342900" algn="l">
              <a:lnSpc>
                <a:spcPct val="115000"/>
              </a:lnSpc>
              <a:buClr>
                <a:srgbClr val="424242"/>
              </a:buClr>
              <a:buSzPts val="1800"/>
              <a:buFont typeface="Helvetica"/>
              <a:buChar char="-"/>
              <a:defRPr sz="1800">
                <a:solidFill>
                  <a:srgbClr val="424242"/>
                </a:solidFill>
              </a:defRPr>
            </a:pPr>
            <a:r>
              <a:t>Tests automatisés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91;p31"/>
          <p:cNvSpPr txBox="1"/>
          <p:nvPr>
            <p:ph type="title"/>
          </p:nvPr>
        </p:nvSpPr>
        <p:spPr>
          <a:xfrm>
            <a:off x="311699" y="372500"/>
            <a:ext cx="8520602" cy="733501"/>
          </a:xfrm>
          <a:prstGeom prst="rect">
            <a:avLst/>
          </a:prstGeom>
        </p:spPr>
        <p:txBody>
          <a:bodyPr/>
          <a:lstStyle>
            <a:lvl1pPr defTabSz="896111">
              <a:defRPr sz="2940"/>
            </a:lvl1pPr>
          </a:lstStyle>
          <a:p>
            <a:pPr/>
            <a:r>
              <a:t>Plan</a:t>
            </a:r>
          </a:p>
        </p:txBody>
      </p:sp>
      <p:sp>
        <p:nvSpPr>
          <p:cNvPr id="193" name="Google Shape;192;p31"/>
          <p:cNvSpPr txBox="1"/>
          <p:nvPr>
            <p:ph type="body" idx="1"/>
          </p:nvPr>
        </p:nvSpPr>
        <p:spPr>
          <a:xfrm>
            <a:off x="311699" y="1468824"/>
            <a:ext cx="8520602" cy="3099902"/>
          </a:xfrm>
          <a:prstGeom prst="rect">
            <a:avLst/>
          </a:prstGeom>
        </p:spPr>
        <p:txBody>
          <a:bodyPr/>
          <a:lstStyle/>
          <a:p>
            <a:pPr>
              <a:buClr>
                <a:srgbClr val="000000"/>
              </a:buClr>
              <a:buFontTx/>
              <a:buAutoNum type="arabicParenR" startAt="1"/>
              <a:defRPr>
                <a:solidFill>
                  <a:srgbClr val="000000"/>
                </a:solidFill>
              </a:defRPr>
            </a:pPr>
            <a:r>
              <a:t>Rappels JS et React</a:t>
            </a:r>
          </a:p>
          <a:p>
            <a:pPr>
              <a:buClr>
                <a:srgbClr val="000000"/>
              </a:buClr>
              <a:buFontTx/>
              <a:buAutoNum type="arabicParenR" startAt="1"/>
              <a:defRPr>
                <a:solidFill>
                  <a:srgbClr val="000000"/>
                </a:solidFill>
              </a:defRPr>
            </a:pPr>
            <a:r>
              <a:t>Architecture des composants</a:t>
            </a:r>
          </a:p>
          <a:p>
            <a:pPr>
              <a:buClr>
                <a:srgbClr val="E91D63"/>
              </a:buClr>
              <a:buFontTx/>
              <a:buAutoNum type="arabicParenR" startAt="1"/>
              <a:defRPr b="1" u="sng">
                <a:solidFill>
                  <a:srgbClr val="E91D63"/>
                </a:solidFill>
              </a:defRPr>
            </a:pPr>
            <a:r>
              <a:t>Qualité de code</a:t>
            </a:r>
          </a:p>
          <a:p>
            <a:pPr>
              <a:buFontTx/>
              <a:buAutoNum type="arabicParenR" startAt="1"/>
            </a:pPr>
            <a:r>
              <a:t>Etude de code</a:t>
            </a:r>
          </a:p>
          <a:p>
            <a:pPr>
              <a:buFontTx/>
              <a:buAutoNum type="arabicParenR" startAt="1"/>
            </a:pPr>
            <a:r>
              <a:t>Travaux pratiques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68;p14"/>
          <p:cNvSpPr txBox="1"/>
          <p:nvPr>
            <p:ph type="title"/>
          </p:nvPr>
        </p:nvSpPr>
        <p:spPr>
          <a:xfrm>
            <a:off x="430800" y="1889699"/>
            <a:ext cx="8282400" cy="1516501"/>
          </a:xfrm>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97;p32"/>
          <p:cNvSpPr txBox="1"/>
          <p:nvPr>
            <p:ph type="title"/>
          </p:nvPr>
        </p:nvSpPr>
        <p:spPr>
          <a:xfrm>
            <a:off x="311699" y="372500"/>
            <a:ext cx="8520602" cy="733501"/>
          </a:xfrm>
          <a:prstGeom prst="rect">
            <a:avLst/>
          </a:prstGeom>
        </p:spPr>
        <p:txBody>
          <a:bodyPr/>
          <a:lstStyle>
            <a:lvl1pPr defTabSz="896111">
              <a:defRPr sz="2940"/>
            </a:lvl1pPr>
          </a:lstStyle>
          <a:p>
            <a:pPr/>
            <a:r>
              <a:t>Formatage de code</a:t>
            </a:r>
          </a:p>
        </p:txBody>
      </p:sp>
      <p:pic>
        <p:nvPicPr>
          <p:cNvPr id="196" name="Google Shape;198;p32" descr="Google Shape;198;p32"/>
          <p:cNvPicPr>
            <a:picLocks noChangeAspect="1"/>
          </p:cNvPicPr>
          <p:nvPr/>
        </p:nvPicPr>
        <p:blipFill>
          <a:blip r:embed="rId2">
            <a:extLst/>
          </a:blip>
          <a:stretch>
            <a:fillRect/>
          </a:stretch>
        </p:blipFill>
        <p:spPr>
          <a:xfrm>
            <a:off x="766799" y="1803250"/>
            <a:ext cx="3165327" cy="1851825"/>
          </a:xfrm>
          <a:prstGeom prst="rect">
            <a:avLst/>
          </a:prstGeom>
          <a:ln w="12700">
            <a:miter lim="400000"/>
          </a:ln>
        </p:spPr>
      </p:pic>
      <p:pic>
        <p:nvPicPr>
          <p:cNvPr id="197" name="Google Shape;199;p32" descr="Google Shape;199;p32"/>
          <p:cNvPicPr>
            <a:picLocks noChangeAspect="1"/>
          </p:cNvPicPr>
          <p:nvPr/>
        </p:nvPicPr>
        <p:blipFill>
          <a:blip r:embed="rId3">
            <a:extLst/>
          </a:blip>
          <a:stretch>
            <a:fillRect/>
          </a:stretch>
        </p:blipFill>
        <p:spPr>
          <a:xfrm>
            <a:off x="5010549" y="2038599"/>
            <a:ext cx="3314701" cy="138112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204;p33"/>
          <p:cNvSpPr txBox="1"/>
          <p:nvPr>
            <p:ph type="title"/>
          </p:nvPr>
        </p:nvSpPr>
        <p:spPr>
          <a:xfrm>
            <a:off x="311699" y="372500"/>
            <a:ext cx="8520602" cy="733501"/>
          </a:xfrm>
          <a:prstGeom prst="rect">
            <a:avLst/>
          </a:prstGeom>
        </p:spPr>
        <p:txBody>
          <a:bodyPr/>
          <a:lstStyle>
            <a:lvl1pPr defTabSz="896111">
              <a:defRPr sz="2940"/>
            </a:lvl1pPr>
          </a:lstStyle>
          <a:p>
            <a:pPr/>
            <a:r>
              <a:t>Typage de données</a:t>
            </a:r>
          </a:p>
        </p:txBody>
      </p:sp>
      <p:sp>
        <p:nvSpPr>
          <p:cNvPr id="200" name="Google Shape;205;p33"/>
          <p:cNvSpPr txBox="1"/>
          <p:nvPr>
            <p:ph type="body" idx="1"/>
          </p:nvPr>
        </p:nvSpPr>
        <p:spPr>
          <a:xfrm>
            <a:off x="311699" y="1468824"/>
            <a:ext cx="8520602" cy="3356402"/>
          </a:xfrm>
          <a:prstGeom prst="rect">
            <a:avLst/>
          </a:prstGeom>
        </p:spPr>
        <p:txBody>
          <a:bodyPr/>
          <a:lstStyle/>
          <a:p>
            <a:pPr marL="443484" indent="-332613" defTabSz="886968">
              <a:buSzPts val="1700"/>
              <a:buChar char="-"/>
              <a:defRPr b="1" sz="1746"/>
            </a:pPr>
            <a:r>
              <a:t>Proptypes</a:t>
            </a:r>
          </a:p>
          <a:p>
            <a:pPr lvl="1" marL="886968" indent="-307975" defTabSz="886968">
              <a:buSzPts val="1300"/>
              <a:buChar char="-"/>
              <a:defRPr sz="1358"/>
            </a:pPr>
            <a:r>
              <a:t>Typage faible</a:t>
            </a:r>
          </a:p>
          <a:p>
            <a:pPr lvl="1" marL="886968" indent="-307975" defTabSz="886968">
              <a:buSzPts val="1300"/>
              <a:buChar char="-"/>
              <a:defRPr sz="1358"/>
            </a:pPr>
            <a:r>
              <a:t>Explicite le contrat d’interface des composants</a:t>
            </a:r>
          </a:p>
          <a:p>
            <a:pPr lvl="1" marL="886968" indent="-307975" defTabSz="886968">
              <a:buSzPts val="1300"/>
              <a:buChar char="-"/>
              <a:defRPr sz="1358"/>
            </a:pPr>
            <a:r>
              <a:t>Facilite la gestion d’erreur au runtime</a:t>
            </a:r>
          </a:p>
          <a:p>
            <a:pPr lvl="1" marL="886968" indent="-307975" defTabSz="886968">
              <a:buSzPts val="1300"/>
              <a:buChar char="-"/>
              <a:defRPr sz="1358"/>
            </a:pPr>
            <a:r>
              <a:t>Conserve le Javascript “standard”</a:t>
            </a:r>
          </a:p>
          <a:p>
            <a:pPr lvl="1" marL="886968" indent="-307975" defTabSz="886968">
              <a:buSzPts val="1300"/>
              <a:buChar char="-"/>
              <a:defRPr sz="1358"/>
            </a:pPr>
            <a:r>
              <a:t>Propre à React</a:t>
            </a:r>
          </a:p>
          <a:p>
            <a:pPr marL="443484" indent="-332613" defTabSz="886968">
              <a:buSzPts val="1700"/>
              <a:buChar char="-"/>
              <a:defRPr b="1" sz="1746"/>
            </a:pPr>
            <a:r>
              <a:t>Typescript</a:t>
            </a:r>
          </a:p>
          <a:p>
            <a:pPr lvl="1" marL="886968" indent="-307975" defTabSz="886968">
              <a:buSzPts val="1300"/>
              <a:buChar char="-"/>
              <a:defRPr sz="1358"/>
            </a:pPr>
            <a:r>
              <a:t>Typage fort</a:t>
            </a:r>
          </a:p>
          <a:p>
            <a:pPr lvl="1" marL="886968" indent="-307975" defTabSz="886968">
              <a:buSzPts val="1300"/>
              <a:buChar char="-"/>
              <a:defRPr sz="1358"/>
            </a:pPr>
            <a:r>
              <a:t>Explicite le type de l’ensemble des variables</a:t>
            </a:r>
          </a:p>
          <a:p>
            <a:pPr lvl="1" marL="886968" indent="-307975" defTabSz="886968">
              <a:buSzPts val="1300"/>
              <a:buChar char="-"/>
              <a:defRPr sz="1358"/>
            </a:pPr>
            <a:r>
              <a:t>Permet d’anticiper les erreurs de typage au moment de l’écriture</a:t>
            </a:r>
          </a:p>
          <a:p>
            <a:pPr lvl="1" marL="886968" indent="-307975" defTabSz="886968">
              <a:buSzPts val="1300"/>
              <a:buChar char="-"/>
              <a:defRPr sz="1358"/>
            </a:pPr>
            <a:r>
              <a:t>Surcouche à Javascript demandant une configuration spécifique</a:t>
            </a:r>
          </a:p>
          <a:p>
            <a:pPr lvl="1" marL="886968" indent="-307975" defTabSz="886968">
              <a:buSzPts val="1300"/>
              <a:buChar char="-"/>
              <a:defRPr sz="1358"/>
            </a:pPr>
            <a:r>
              <a:t>Non spécifique à React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React et TypeScript"/>
          <p:cNvSpPr txBox="1"/>
          <p:nvPr>
            <p:ph type="title"/>
          </p:nvPr>
        </p:nvSpPr>
        <p:spPr>
          <a:prstGeom prst="rect">
            <a:avLst/>
          </a:prstGeom>
        </p:spPr>
        <p:txBody>
          <a:bodyPr/>
          <a:lstStyle>
            <a:lvl1pPr defTabSz="896111">
              <a:defRPr sz="2940"/>
            </a:lvl1pPr>
          </a:lstStyle>
          <a:p>
            <a:pPr/>
            <a:r>
              <a:t>React et TypeScript</a:t>
            </a:r>
          </a:p>
        </p:txBody>
      </p:sp>
      <p:sp>
        <p:nvSpPr>
          <p:cNvPr id="203" name="Les types de base de React…"/>
          <p:cNvSpPr txBox="1"/>
          <p:nvPr>
            <p:ph type="body" idx="1"/>
          </p:nvPr>
        </p:nvSpPr>
        <p:spPr>
          <a:prstGeom prst="rect">
            <a:avLst/>
          </a:prstGeom>
        </p:spPr>
        <p:txBody>
          <a:bodyPr/>
          <a:lstStyle/>
          <a:p>
            <a:pPr>
              <a:buChar char="-"/>
              <a:defRPr b="1"/>
            </a:pPr>
            <a:r>
              <a:t>Les types de base de React</a:t>
            </a:r>
          </a:p>
          <a:p>
            <a:pPr lvl="1" marL="914400" indent="-317500">
              <a:buSzPts val="1400"/>
              <a:buChar char="-"/>
              <a:defRPr sz="1400"/>
            </a:pPr>
            <a:r>
              <a:t>React.ReactNode</a:t>
            </a:r>
          </a:p>
          <a:p>
            <a:pPr lvl="1" marL="914400" indent="-317500">
              <a:buSzPts val="1400"/>
              <a:buChar char="-"/>
              <a:defRPr sz="1400"/>
            </a:pPr>
            <a:r>
              <a:t>JSX.Element</a:t>
            </a:r>
          </a:p>
          <a:p>
            <a:pPr lvl="1" marL="914400" indent="-317500">
              <a:buSzPts val="1400"/>
              <a:buChar char="-"/>
              <a:defRPr sz="1400"/>
            </a:pPr>
            <a:r>
              <a:t>JSX.Element[]</a:t>
            </a:r>
          </a:p>
          <a:p>
            <a:pPr lvl="1" marL="914400" indent="-317500">
              <a:buSzPts val="1400"/>
              <a:buChar char="-"/>
              <a:defRPr sz="1400"/>
            </a:pPr>
            <a:r>
              <a:t>React.ReactChildren</a:t>
            </a:r>
          </a:p>
          <a:p>
            <a:pPr lvl="1" marL="914400" indent="-317500">
              <a:buSzPts val="1400"/>
              <a:buChar char="-"/>
              <a:defRPr sz="1400"/>
            </a:pPr>
            <a:r>
              <a:t>React.ReactChild[]</a:t>
            </a:r>
          </a:p>
          <a:p>
            <a:pPr lvl="1" marL="914400" indent="-317500">
              <a:buSzPts val="1400"/>
              <a:buChar char="-"/>
              <a:defRPr sz="1400"/>
            </a:pPr>
            <a:r>
              <a:t>React.ReactFragment</a:t>
            </a:r>
          </a:p>
          <a:p>
            <a:pPr lvl="1" marL="914400" indent="-317500">
              <a:buSzPts val="1400"/>
              <a:buChar char="-"/>
              <a:defRPr sz="1400"/>
            </a:pPr>
          </a:p>
          <a:p>
            <a:pPr marL="431800" indent="-317500">
              <a:buChar char="-"/>
            </a:pPr>
            <a:r>
              <a:rPr b="1"/>
              <a:t>A lire:</a:t>
            </a:r>
            <a:r>
              <a:t> </a:t>
            </a:r>
            <a:r>
              <a:rPr u="sng">
                <a:solidFill>
                  <a:schemeClr val="accent5"/>
                </a:solidFill>
                <a:uFill>
                  <a:solidFill>
                    <a:schemeClr val="accent5"/>
                  </a:solidFill>
                </a:uFill>
                <a:hlinkClick r:id="rId2" invalidUrl="" action="" tgtFrame="" tooltip="" history="1" highlightClick="0" endSnd="0"/>
              </a:rPr>
              <a:t>React TypeScript Cheatsheet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210;p34"/>
          <p:cNvSpPr txBox="1"/>
          <p:nvPr>
            <p:ph type="title"/>
          </p:nvPr>
        </p:nvSpPr>
        <p:spPr>
          <a:xfrm>
            <a:off x="311699" y="372500"/>
            <a:ext cx="8520602" cy="733501"/>
          </a:xfrm>
          <a:prstGeom prst="rect">
            <a:avLst/>
          </a:prstGeom>
        </p:spPr>
        <p:txBody>
          <a:bodyPr/>
          <a:lstStyle>
            <a:lvl1pPr defTabSz="896111">
              <a:defRPr sz="2940"/>
            </a:lvl1pPr>
          </a:lstStyle>
          <a:p>
            <a:pPr/>
            <a:r>
              <a:t>Tests automatisés (1/2)</a:t>
            </a:r>
          </a:p>
        </p:txBody>
      </p:sp>
      <p:pic>
        <p:nvPicPr>
          <p:cNvPr id="206" name="Google Shape;211;p34" descr="Google Shape;211;p34"/>
          <p:cNvPicPr>
            <a:picLocks noChangeAspect="1"/>
          </p:cNvPicPr>
          <p:nvPr/>
        </p:nvPicPr>
        <p:blipFill>
          <a:blip r:embed="rId2">
            <a:extLst/>
          </a:blip>
          <a:stretch>
            <a:fillRect/>
          </a:stretch>
        </p:blipFill>
        <p:spPr>
          <a:xfrm>
            <a:off x="5259749" y="967024"/>
            <a:ext cx="3644298" cy="3732703"/>
          </a:xfrm>
          <a:prstGeom prst="rect">
            <a:avLst/>
          </a:prstGeom>
          <a:ln w="12700">
            <a:miter lim="400000"/>
          </a:ln>
        </p:spPr>
      </p:pic>
      <p:sp>
        <p:nvSpPr>
          <p:cNvPr id="207" name="Google Shape;212;p34"/>
          <p:cNvSpPr txBox="1"/>
          <p:nvPr/>
        </p:nvSpPr>
        <p:spPr>
          <a:xfrm>
            <a:off x="6590324" y="4699725"/>
            <a:ext cx="2510401" cy="297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700" u="sng">
                <a:solidFill>
                  <a:srgbClr val="000000"/>
                </a:solidFill>
                <a:latin typeface="Source Code Pro"/>
                <a:ea typeface="Source Code Pro"/>
                <a:cs typeface="Source Code Pro"/>
                <a:sym typeface="Source Code Pro"/>
              </a:defRPr>
            </a:pPr>
            <a:r>
              <a:t>Source :</a:t>
            </a:r>
            <a:r>
              <a:rPr u="none"/>
              <a:t> https://testingjavascript.com/</a:t>
            </a:r>
          </a:p>
        </p:txBody>
      </p:sp>
      <p:sp>
        <p:nvSpPr>
          <p:cNvPr id="208" name="Google Shape;213;p34"/>
          <p:cNvSpPr txBox="1"/>
          <p:nvPr/>
        </p:nvSpPr>
        <p:spPr>
          <a:xfrm>
            <a:off x="405125" y="1613224"/>
            <a:ext cx="4572001" cy="2697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a:solidFill>
                  <a:srgbClr val="000000"/>
                </a:solidFill>
                <a:latin typeface="Source Code Pro"/>
                <a:ea typeface="Source Code Pro"/>
                <a:cs typeface="Source Code Pro"/>
                <a:sym typeface="Source Code Pro"/>
              </a:defRPr>
            </a:pPr>
            <a:r>
              <a:t>Objectif :</a:t>
            </a:r>
          </a:p>
          <a:p>
            <a:pPr>
              <a:defRPr>
                <a:solidFill>
                  <a:srgbClr val="000000"/>
                </a:solidFill>
              </a:defRPr>
            </a:pPr>
            <a:endParaRPr>
              <a:latin typeface="Source Code Pro"/>
              <a:ea typeface="Source Code Pro"/>
              <a:cs typeface="Source Code Pro"/>
              <a:sym typeface="Source Code Pro"/>
            </a:endParaRPr>
          </a:p>
          <a:p>
            <a:pPr>
              <a:defRPr>
                <a:solidFill>
                  <a:srgbClr val="000000"/>
                </a:solidFill>
                <a:latin typeface="Source Code Pro"/>
                <a:ea typeface="Source Code Pro"/>
                <a:cs typeface="Source Code Pro"/>
                <a:sym typeface="Source Code Pro"/>
              </a:defRPr>
            </a:pPr>
            <a:r>
              <a:t>S’assurer que le comportement d’un point de vue utilisateur est correct. Il faudra donc interagir directement avec le DOM comme le ferait un utilisateur.</a:t>
            </a:r>
          </a:p>
          <a:p>
            <a:pPr>
              <a:defRPr>
                <a:solidFill>
                  <a:srgbClr val="000000"/>
                </a:solidFill>
              </a:defRPr>
            </a:pPr>
            <a:endParaRPr>
              <a:latin typeface="Source Code Pro"/>
              <a:ea typeface="Source Code Pro"/>
              <a:cs typeface="Source Code Pro"/>
              <a:sym typeface="Source Code Pro"/>
            </a:endParaRPr>
          </a:p>
          <a:p>
            <a:pPr>
              <a:defRPr>
                <a:solidFill>
                  <a:srgbClr val="000000"/>
                </a:solidFill>
                <a:latin typeface="Source Code Pro"/>
                <a:ea typeface="Source Code Pro"/>
                <a:cs typeface="Source Code Pro"/>
                <a:sym typeface="Source Code Pro"/>
              </a:defRPr>
            </a:pPr>
            <a:r>
              <a:t>Sauf cas particulier, les tests ne doivent pas dépendre de l’implémentation et les assertion doivent vérifier l’état du DOM.</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218;p35"/>
          <p:cNvSpPr txBox="1"/>
          <p:nvPr>
            <p:ph type="title"/>
          </p:nvPr>
        </p:nvSpPr>
        <p:spPr>
          <a:xfrm>
            <a:off x="311699" y="372500"/>
            <a:ext cx="8520602" cy="733501"/>
          </a:xfrm>
          <a:prstGeom prst="rect">
            <a:avLst/>
          </a:prstGeom>
        </p:spPr>
        <p:txBody>
          <a:bodyPr/>
          <a:lstStyle>
            <a:lvl1pPr defTabSz="896111">
              <a:defRPr sz="2940"/>
            </a:lvl1pPr>
          </a:lstStyle>
          <a:p>
            <a:pPr/>
            <a:r>
              <a:t>Test automatisés (2/2)</a:t>
            </a:r>
          </a:p>
        </p:txBody>
      </p:sp>
      <p:sp>
        <p:nvSpPr>
          <p:cNvPr id="211" name="Google Shape;219;p35"/>
          <p:cNvSpPr txBox="1"/>
          <p:nvPr>
            <p:ph type="body" sz="half" idx="1"/>
          </p:nvPr>
        </p:nvSpPr>
        <p:spPr>
          <a:xfrm>
            <a:off x="311699" y="1468824"/>
            <a:ext cx="4260302" cy="3099902"/>
          </a:xfrm>
          <a:prstGeom prst="rect">
            <a:avLst/>
          </a:prstGeom>
        </p:spPr>
        <p:txBody>
          <a:bodyPr/>
          <a:lstStyle/>
          <a:p>
            <a:pPr marL="0" indent="0">
              <a:buSzTx/>
              <a:buNone/>
              <a:defRPr sz="1600"/>
            </a:pPr>
            <a:r>
              <a:t>Utilisation de </a:t>
            </a:r>
            <a:r>
              <a:rPr i="1">
                <a:latin typeface="SourceCodePro-Italic"/>
                <a:ea typeface="SourceCodePro-Italic"/>
                <a:cs typeface="SourceCodePro-Italic"/>
                <a:sym typeface="SourceCodePro-Italic"/>
              </a:rPr>
              <a:t>Jest</a:t>
            </a:r>
            <a:r>
              <a:t> et de </a:t>
            </a:r>
            <a:r>
              <a:rPr i="1">
                <a:latin typeface="SourceCodePro-Italic"/>
                <a:ea typeface="SourceCodePro-Italic"/>
                <a:cs typeface="SourceCodePro-Italic"/>
                <a:sym typeface="SourceCodePro-Italic"/>
              </a:rPr>
              <a:t>react-testing-library</a:t>
            </a:r>
            <a:r>
              <a:t>.</a:t>
            </a:r>
          </a:p>
          <a:p>
            <a:pPr indent="-334327">
              <a:spcBef>
                <a:spcPts val="1200"/>
              </a:spcBef>
              <a:buSzPct val="100000"/>
              <a:buChar char="-"/>
              <a:defRPr b="1" sz="1600"/>
            </a:pPr>
            <a:r>
              <a:t>Jest</a:t>
            </a:r>
            <a:r>
              <a:rPr b="0"/>
              <a:t> :</a:t>
            </a:r>
          </a:p>
          <a:p>
            <a:pPr marL="0" indent="0">
              <a:spcBef>
                <a:spcPts val="1200"/>
              </a:spcBef>
              <a:buSzTx/>
              <a:buNone/>
              <a:defRPr sz="1600"/>
            </a:pPr>
            <a:r>
              <a:t>Test runner + assertion library</a:t>
            </a:r>
          </a:p>
          <a:p>
            <a:pPr indent="-334327">
              <a:spcBef>
                <a:spcPts val="1200"/>
              </a:spcBef>
              <a:buSzPct val="100000"/>
              <a:buChar char="-"/>
              <a:defRPr b="1" sz="1600"/>
            </a:pPr>
            <a:r>
              <a:rPr u="sng">
                <a:solidFill>
                  <a:schemeClr val="accent5"/>
                </a:solidFill>
                <a:uFill>
                  <a:solidFill>
                    <a:schemeClr val="accent5"/>
                  </a:solidFill>
                </a:uFill>
                <a:hlinkClick r:id="rId2" invalidUrl="" action="" tgtFrame="" tooltip="" history="1" highlightClick="0" endSnd="0"/>
              </a:rPr>
              <a:t>react-testing-library</a:t>
            </a:r>
            <a:r>
              <a:t> </a:t>
            </a:r>
            <a:r>
              <a:rPr b="0"/>
              <a:t>:</a:t>
            </a:r>
          </a:p>
          <a:p>
            <a:pPr marL="0" indent="0">
              <a:spcBef>
                <a:spcPts val="1200"/>
              </a:spcBef>
              <a:buSzTx/>
              <a:buNone/>
              <a:defRPr sz="1600"/>
            </a:pPr>
            <a:r>
              <a:t>Permet de rendre les composants dans le JS DOM et d’interagir avec ce rendu.</a:t>
            </a:r>
          </a:p>
        </p:txBody>
      </p:sp>
      <p:pic>
        <p:nvPicPr>
          <p:cNvPr id="212" name="Google Shape;220;p35" descr="Google Shape;220;p35"/>
          <p:cNvPicPr>
            <a:picLocks noChangeAspect="1"/>
          </p:cNvPicPr>
          <p:nvPr/>
        </p:nvPicPr>
        <p:blipFill>
          <a:blip r:embed="rId3">
            <a:extLst/>
          </a:blip>
          <a:stretch>
            <a:fillRect/>
          </a:stretch>
        </p:blipFill>
        <p:spPr>
          <a:xfrm>
            <a:off x="4907679" y="1468824"/>
            <a:ext cx="3824321" cy="30999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25;p36"/>
          <p:cNvSpPr txBox="1"/>
          <p:nvPr>
            <p:ph type="title"/>
          </p:nvPr>
        </p:nvSpPr>
        <p:spPr>
          <a:xfrm>
            <a:off x="265500" y="1078749"/>
            <a:ext cx="4045200" cy="1789202"/>
          </a:xfrm>
          <a:prstGeom prst="rect">
            <a:avLst/>
          </a:prstGeom>
        </p:spPr>
        <p:txBody>
          <a:bodyPr/>
          <a:lstStyle/>
          <a:p>
            <a:pPr/>
            <a:r>
              <a:t>Etude de code</a:t>
            </a:r>
          </a:p>
        </p:txBody>
      </p:sp>
      <p:sp>
        <p:nvSpPr>
          <p:cNvPr id="215" name="Google Shape;226;p36"/>
          <p:cNvSpPr txBox="1"/>
          <p:nvPr>
            <p:ph type="body" sz="half" idx="1"/>
          </p:nvPr>
        </p:nvSpPr>
        <p:spPr>
          <a:xfrm>
            <a:off x="4939500" y="724199"/>
            <a:ext cx="3837000" cy="3695101"/>
          </a:xfrm>
          <a:prstGeom prst="rect">
            <a:avLst/>
          </a:prstGeom>
        </p:spPr>
        <p:txBody>
          <a:bodyPr anchor="ctr"/>
          <a:lstStyle/>
          <a:p>
            <a:pPr marL="457200" indent="-342900" algn="l">
              <a:lnSpc>
                <a:spcPct val="115000"/>
              </a:lnSpc>
              <a:buClr>
                <a:srgbClr val="424242"/>
              </a:buClr>
              <a:buSzPts val="1800"/>
              <a:buFont typeface="Helvetica"/>
              <a:buChar char="-"/>
              <a:defRPr sz="1800">
                <a:solidFill>
                  <a:srgbClr val="424242"/>
                </a:solidFill>
              </a:defRPr>
            </a:pPr>
            <a:r>
              <a:t>Multiples rerendering</a:t>
            </a:r>
          </a:p>
          <a:p>
            <a:pPr marL="457200" indent="-342900" algn="l">
              <a:lnSpc>
                <a:spcPct val="115000"/>
              </a:lnSpc>
              <a:buClr>
                <a:srgbClr val="424242"/>
              </a:buClr>
              <a:buSzPts val="1800"/>
              <a:buFont typeface="Helvetica"/>
              <a:buChar char="-"/>
              <a:defRPr sz="1800">
                <a:solidFill>
                  <a:srgbClr val="424242"/>
                </a:solidFill>
              </a:defRPr>
            </a:pPr>
            <a:r>
              <a:t>Hooks et custom hooks</a:t>
            </a:r>
          </a:p>
          <a:p>
            <a:pPr marL="457200" indent="-342900" algn="l">
              <a:lnSpc>
                <a:spcPct val="115000"/>
              </a:lnSpc>
              <a:buClr>
                <a:srgbClr val="424242"/>
              </a:buClr>
              <a:buSzPts val="1800"/>
              <a:buFont typeface="Helvetica"/>
              <a:buChar char="-"/>
              <a:defRPr sz="1800">
                <a:solidFill>
                  <a:srgbClr val="424242"/>
                </a:solidFill>
              </a:defRPr>
            </a:pPr>
            <a:r>
              <a:t>Context API</a:t>
            </a:r>
          </a:p>
          <a:p>
            <a:pPr marL="457200" indent="-342900" algn="l">
              <a:lnSpc>
                <a:spcPct val="115000"/>
              </a:lnSpc>
              <a:buClr>
                <a:srgbClr val="424242"/>
              </a:buClr>
              <a:buSzPts val="1800"/>
              <a:buFont typeface="Helvetica"/>
              <a:buChar char="-"/>
              <a:defRPr sz="1800">
                <a:solidFill>
                  <a:srgbClr val="424242"/>
                </a:solidFill>
              </a:defRPr>
            </a:pPr>
            <a:r>
              <a:t>Gestion des formulaires</a:t>
            </a:r>
          </a:p>
          <a:p>
            <a:pPr marL="457200" indent="-342900" algn="l">
              <a:lnSpc>
                <a:spcPct val="115000"/>
              </a:lnSpc>
              <a:buClr>
                <a:srgbClr val="424242"/>
              </a:buClr>
              <a:buSzPts val="1800"/>
              <a:buFont typeface="Helvetica"/>
              <a:buChar char="-"/>
              <a:defRPr sz="1800">
                <a:solidFill>
                  <a:srgbClr val="424242"/>
                </a:solidFill>
              </a:defRPr>
            </a:pPr>
            <a:r>
              <a:t>Gestion du style (CSS)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31;p37"/>
          <p:cNvSpPr txBox="1"/>
          <p:nvPr>
            <p:ph type="title"/>
          </p:nvPr>
        </p:nvSpPr>
        <p:spPr>
          <a:xfrm>
            <a:off x="311699" y="372500"/>
            <a:ext cx="8520602" cy="733501"/>
          </a:xfrm>
          <a:prstGeom prst="rect">
            <a:avLst/>
          </a:prstGeom>
        </p:spPr>
        <p:txBody>
          <a:bodyPr/>
          <a:lstStyle>
            <a:lvl1pPr defTabSz="896111">
              <a:defRPr sz="2940"/>
            </a:lvl1pPr>
          </a:lstStyle>
          <a:p>
            <a:pPr/>
            <a:r>
              <a:t>Plan</a:t>
            </a:r>
          </a:p>
        </p:txBody>
      </p:sp>
      <p:sp>
        <p:nvSpPr>
          <p:cNvPr id="218" name="Google Shape;232;p37"/>
          <p:cNvSpPr txBox="1"/>
          <p:nvPr>
            <p:ph type="body" idx="1"/>
          </p:nvPr>
        </p:nvSpPr>
        <p:spPr>
          <a:xfrm>
            <a:off x="311699" y="1468824"/>
            <a:ext cx="8520602" cy="3099902"/>
          </a:xfrm>
          <a:prstGeom prst="rect">
            <a:avLst/>
          </a:prstGeom>
        </p:spPr>
        <p:txBody>
          <a:bodyPr/>
          <a:lstStyle/>
          <a:p>
            <a:pPr>
              <a:buClr>
                <a:srgbClr val="000000"/>
              </a:buClr>
              <a:buFontTx/>
              <a:buAutoNum type="arabicParenR" startAt="1"/>
              <a:defRPr>
                <a:solidFill>
                  <a:srgbClr val="000000"/>
                </a:solidFill>
              </a:defRPr>
            </a:pPr>
            <a:r>
              <a:t>Rappels JS et React</a:t>
            </a:r>
          </a:p>
          <a:p>
            <a:pPr>
              <a:buClr>
                <a:srgbClr val="000000"/>
              </a:buClr>
              <a:buFontTx/>
              <a:buAutoNum type="arabicParenR" startAt="1"/>
              <a:defRPr>
                <a:solidFill>
                  <a:srgbClr val="000000"/>
                </a:solidFill>
              </a:defRPr>
            </a:pPr>
            <a:r>
              <a:t>Architecture des composants</a:t>
            </a:r>
          </a:p>
          <a:p>
            <a:pPr>
              <a:buClr>
                <a:srgbClr val="000000"/>
              </a:buClr>
              <a:buFontTx/>
              <a:buAutoNum type="arabicParenR" startAt="1"/>
              <a:defRPr>
                <a:solidFill>
                  <a:srgbClr val="000000"/>
                </a:solidFill>
              </a:defRPr>
            </a:pPr>
            <a:r>
              <a:t>Qualité de code</a:t>
            </a:r>
          </a:p>
          <a:p>
            <a:pPr>
              <a:buClr>
                <a:srgbClr val="E91D63"/>
              </a:buClr>
              <a:buFontTx/>
              <a:buAutoNum type="arabicParenR" startAt="1"/>
              <a:defRPr b="1" u="sng">
                <a:solidFill>
                  <a:srgbClr val="E91D63"/>
                </a:solidFill>
              </a:defRPr>
            </a:pPr>
            <a:r>
              <a:t>Etude de code</a:t>
            </a:r>
          </a:p>
          <a:p>
            <a:pPr>
              <a:buFontTx/>
              <a:buAutoNum type="arabicParenR" startAt="1"/>
            </a:pPr>
            <a:r>
              <a:t>Travaux pratiques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Google Shape;237;p38"/>
          <p:cNvSpPr txBox="1"/>
          <p:nvPr>
            <p:ph type="title"/>
          </p:nvPr>
        </p:nvSpPr>
        <p:spPr>
          <a:xfrm>
            <a:off x="311699" y="372500"/>
            <a:ext cx="8520602" cy="733501"/>
          </a:xfrm>
          <a:prstGeom prst="rect">
            <a:avLst/>
          </a:prstGeom>
        </p:spPr>
        <p:txBody>
          <a:bodyPr/>
          <a:lstStyle>
            <a:lvl1pPr defTabSz="896111">
              <a:defRPr sz="2940"/>
            </a:lvl1pPr>
          </a:lstStyle>
          <a:p>
            <a:pPr/>
            <a:r>
              <a:t>Multiples rerendering</a:t>
            </a:r>
          </a:p>
        </p:txBody>
      </p:sp>
      <p:sp>
        <p:nvSpPr>
          <p:cNvPr id="221" name="Google Shape;238;p38"/>
          <p:cNvSpPr txBox="1"/>
          <p:nvPr>
            <p:ph type="body" idx="1"/>
          </p:nvPr>
        </p:nvSpPr>
        <p:spPr>
          <a:xfrm>
            <a:off x="311699" y="1468824"/>
            <a:ext cx="8520602" cy="3099902"/>
          </a:xfrm>
          <a:prstGeom prst="rect">
            <a:avLst/>
          </a:prstGeom>
        </p:spPr>
        <p:txBody>
          <a:bodyPr/>
          <a:lstStyle/>
          <a:p>
            <a:pPr>
              <a:buChar char="-"/>
            </a:pPr>
            <a:r>
              <a:t>Cloner le dépot </a:t>
            </a:r>
            <a:r>
              <a:rPr sz="1400" u="sng">
                <a:solidFill>
                  <a:schemeClr val="accent5"/>
                </a:solidFill>
                <a:uFill>
                  <a:solidFill>
                    <a:schemeClr val="accent5"/>
                  </a:solidFill>
                </a:uFill>
                <a:hlinkClick r:id="rId2" invalidUrl="" action="" tgtFrame="" tooltip="" history="1" highlightClick="0" endSnd="0"/>
              </a:rPr>
              <a:t>https://github.com/Zenika/formation-react-sur-mesure</a:t>
            </a:r>
            <a:endParaRPr sz="1400"/>
          </a:p>
          <a:p>
            <a:pPr>
              <a:buChar char="-"/>
              <a:defRPr i="1">
                <a:latin typeface="SourceCodePro-Italic"/>
                <a:ea typeface="SourceCodePro-Italic"/>
                <a:cs typeface="SourceCodePro-Italic"/>
                <a:sym typeface="SourceCodePro-Italic"/>
              </a:defRPr>
            </a:pPr>
            <a:r>
              <a:t>git checkout multi-state-equal-multi-rendering</a:t>
            </a:r>
          </a:p>
          <a:p>
            <a:pPr>
              <a:buChar char="-"/>
              <a:defRPr i="1">
                <a:latin typeface="SourceCodePro-Italic"/>
                <a:ea typeface="SourceCodePro-Italic"/>
                <a:cs typeface="SourceCodePro-Italic"/>
                <a:sym typeface="SourceCodePro-Italic"/>
              </a:defRPr>
            </a:pPr>
            <a:r>
              <a:t>npm install</a:t>
            </a:r>
          </a:p>
          <a:p>
            <a:pPr>
              <a:buChar char="-"/>
              <a:defRPr i="1">
                <a:latin typeface="SourceCodePro-Italic"/>
                <a:ea typeface="SourceCodePro-Italic"/>
                <a:cs typeface="SourceCodePro-Italic"/>
                <a:sym typeface="SourceCodePro-Italic"/>
              </a:defRPr>
            </a:pPr>
            <a:r>
              <a:t>npm start</a:t>
            </a:r>
          </a:p>
          <a:p>
            <a:pPr marL="0" indent="0">
              <a:spcBef>
                <a:spcPts val="1200"/>
              </a:spcBef>
              <a:buSzTx/>
              <a:buNone/>
              <a:defRPr b="1"/>
            </a:pPr>
            <a:r>
              <a:t>Objectif :</a:t>
            </a:r>
          </a:p>
          <a:p>
            <a:pPr marL="0" indent="0">
              <a:spcBef>
                <a:spcPts val="1200"/>
              </a:spcBef>
              <a:buSzTx/>
              <a:buNone/>
            </a:pPr>
            <a:r>
              <a:t>Comprendre l’impact d’une mauvaise gestion de state.</a:t>
            </a:r>
          </a:p>
          <a:p>
            <a:pPr marL="0" indent="0">
              <a:spcBef>
                <a:spcPts val="1200"/>
              </a:spcBef>
              <a:buSzTx/>
              <a:buNone/>
            </a:pPr>
            <a:r>
              <a:t>(state calculé, multiple state, etc…)</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243;p39"/>
          <p:cNvSpPr txBox="1"/>
          <p:nvPr>
            <p:ph type="title"/>
          </p:nvPr>
        </p:nvSpPr>
        <p:spPr>
          <a:xfrm>
            <a:off x="311699" y="372500"/>
            <a:ext cx="8520602" cy="733501"/>
          </a:xfrm>
          <a:prstGeom prst="rect">
            <a:avLst/>
          </a:prstGeom>
        </p:spPr>
        <p:txBody>
          <a:bodyPr/>
          <a:lstStyle>
            <a:lvl1pPr defTabSz="896111">
              <a:defRPr sz="2940"/>
            </a:lvl1pPr>
          </a:lstStyle>
          <a:p>
            <a:pPr/>
            <a:r>
              <a:t>Hooks et custom hooks</a:t>
            </a:r>
          </a:p>
        </p:txBody>
      </p:sp>
      <p:sp>
        <p:nvSpPr>
          <p:cNvPr id="224" name="Google Shape;244;p39"/>
          <p:cNvSpPr txBox="1"/>
          <p:nvPr>
            <p:ph type="body" idx="1"/>
          </p:nvPr>
        </p:nvSpPr>
        <p:spPr>
          <a:xfrm>
            <a:off x="311699" y="1468824"/>
            <a:ext cx="8520602" cy="3099902"/>
          </a:xfrm>
          <a:prstGeom prst="rect">
            <a:avLst/>
          </a:prstGeom>
        </p:spPr>
        <p:txBody>
          <a:bodyPr/>
          <a:lstStyle/>
          <a:p>
            <a:pPr>
              <a:buChar char="-"/>
            </a:pPr>
            <a:r>
              <a:t>Cloner le dépot </a:t>
            </a:r>
            <a:r>
              <a:rPr sz="1400" u="sng">
                <a:solidFill>
                  <a:schemeClr val="accent5"/>
                </a:solidFill>
                <a:uFill>
                  <a:solidFill>
                    <a:schemeClr val="accent5"/>
                  </a:solidFill>
                </a:uFill>
                <a:hlinkClick r:id="rId2" invalidUrl="" action="" tgtFrame="" tooltip="" history="1" highlightClick="0" endSnd="0"/>
              </a:rPr>
              <a:t>https://github.com/Zenika/formation-react-sur-mesure</a:t>
            </a:r>
            <a:endParaRPr sz="1400"/>
          </a:p>
          <a:p>
            <a:pPr>
              <a:buChar char="-"/>
              <a:defRPr i="1">
                <a:latin typeface="SourceCodePro-Italic"/>
                <a:ea typeface="SourceCodePro-Italic"/>
                <a:cs typeface="SourceCodePro-Italic"/>
                <a:sym typeface="SourceCodePro-Italic"/>
              </a:defRPr>
            </a:pPr>
            <a:r>
              <a:t>git checkout optimization-and-custom-hooks</a:t>
            </a:r>
          </a:p>
          <a:p>
            <a:pPr>
              <a:buChar char="-"/>
              <a:defRPr i="1">
                <a:latin typeface="SourceCodePro-Italic"/>
                <a:ea typeface="SourceCodePro-Italic"/>
                <a:cs typeface="SourceCodePro-Italic"/>
                <a:sym typeface="SourceCodePro-Italic"/>
              </a:defRPr>
            </a:pPr>
            <a:r>
              <a:t>npm install</a:t>
            </a:r>
          </a:p>
          <a:p>
            <a:pPr>
              <a:buChar char="-"/>
              <a:defRPr i="1">
                <a:latin typeface="SourceCodePro-Italic"/>
                <a:ea typeface="SourceCodePro-Italic"/>
                <a:cs typeface="SourceCodePro-Italic"/>
                <a:sym typeface="SourceCodePro-Italic"/>
              </a:defRPr>
            </a:pPr>
            <a:r>
              <a:t>npm start</a:t>
            </a:r>
          </a:p>
          <a:p>
            <a:pPr marL="0" indent="0">
              <a:spcBef>
                <a:spcPts val="1200"/>
              </a:spcBef>
              <a:buSzTx/>
              <a:buNone/>
              <a:defRPr b="1"/>
            </a:pPr>
            <a:r>
              <a:t>Objectif :</a:t>
            </a:r>
          </a:p>
          <a:p>
            <a:pPr marL="0" indent="0">
              <a:spcBef>
                <a:spcPts val="1200"/>
              </a:spcBef>
              <a:buSzTx/>
              <a:buNone/>
            </a:pPr>
            <a:r>
              <a:t>Comprendre l’utilité de certain hooks d’optimisation.</a:t>
            </a:r>
          </a:p>
          <a:p>
            <a:pPr marL="0" indent="0">
              <a:spcBef>
                <a:spcPts val="1200"/>
              </a:spcBef>
              <a:buSzTx/>
              <a:buNone/>
            </a:pPr>
            <a:r>
              <a:t>Être en mesure d’écrire ses propres hooks.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249;p40"/>
          <p:cNvSpPr txBox="1"/>
          <p:nvPr>
            <p:ph type="title"/>
          </p:nvPr>
        </p:nvSpPr>
        <p:spPr>
          <a:xfrm>
            <a:off x="311699" y="372500"/>
            <a:ext cx="8520602" cy="733501"/>
          </a:xfrm>
          <a:prstGeom prst="rect">
            <a:avLst/>
          </a:prstGeom>
        </p:spPr>
        <p:txBody>
          <a:bodyPr/>
          <a:lstStyle>
            <a:lvl1pPr defTabSz="896111">
              <a:defRPr sz="2940"/>
            </a:lvl1pPr>
          </a:lstStyle>
          <a:p>
            <a:pPr/>
            <a:r>
              <a:t>Context API</a:t>
            </a:r>
          </a:p>
        </p:txBody>
      </p:sp>
      <p:sp>
        <p:nvSpPr>
          <p:cNvPr id="227" name="Google Shape;250;p40"/>
          <p:cNvSpPr txBox="1"/>
          <p:nvPr>
            <p:ph type="body" idx="1"/>
          </p:nvPr>
        </p:nvSpPr>
        <p:spPr>
          <a:xfrm>
            <a:off x="311699" y="1468824"/>
            <a:ext cx="8520602" cy="3099902"/>
          </a:xfrm>
          <a:prstGeom prst="rect">
            <a:avLst/>
          </a:prstGeom>
        </p:spPr>
        <p:txBody>
          <a:bodyPr/>
          <a:lstStyle/>
          <a:p>
            <a:pPr>
              <a:buChar char="-"/>
            </a:pPr>
            <a:r>
              <a:t>Cloner le dépot </a:t>
            </a:r>
            <a:r>
              <a:rPr sz="1400" u="sng">
                <a:solidFill>
                  <a:schemeClr val="accent5"/>
                </a:solidFill>
                <a:uFill>
                  <a:solidFill>
                    <a:schemeClr val="accent5"/>
                  </a:solidFill>
                </a:uFill>
                <a:hlinkClick r:id="rId2" invalidUrl="" action="" tgtFrame="" tooltip="" history="1" highlightClick="0" endSnd="0"/>
              </a:rPr>
              <a:t>https://github.com/Zenika/formation-react-sur-mesure</a:t>
            </a:r>
            <a:endParaRPr sz="1400"/>
          </a:p>
          <a:p>
            <a:pPr>
              <a:buChar char="-"/>
              <a:defRPr i="1">
                <a:latin typeface="SourceCodePro-Italic"/>
                <a:ea typeface="SourceCodePro-Italic"/>
                <a:cs typeface="SourceCodePro-Italic"/>
                <a:sym typeface="SourceCodePro-Italic"/>
              </a:defRPr>
            </a:pPr>
            <a:r>
              <a:t>git checkout context-with-custom-hooks</a:t>
            </a:r>
          </a:p>
          <a:p>
            <a:pPr>
              <a:buChar char="-"/>
              <a:defRPr i="1">
                <a:latin typeface="SourceCodePro-Italic"/>
                <a:ea typeface="SourceCodePro-Italic"/>
                <a:cs typeface="SourceCodePro-Italic"/>
                <a:sym typeface="SourceCodePro-Italic"/>
              </a:defRPr>
            </a:pPr>
            <a:r>
              <a:t>npm install</a:t>
            </a:r>
          </a:p>
          <a:p>
            <a:pPr>
              <a:buChar char="-"/>
              <a:defRPr i="1">
                <a:latin typeface="SourceCodePro-Italic"/>
                <a:ea typeface="SourceCodePro-Italic"/>
                <a:cs typeface="SourceCodePro-Italic"/>
                <a:sym typeface="SourceCodePro-Italic"/>
              </a:defRPr>
            </a:pPr>
            <a:r>
              <a:t>npm start</a:t>
            </a:r>
          </a:p>
          <a:p>
            <a:pPr marL="0" indent="0">
              <a:spcBef>
                <a:spcPts val="1200"/>
              </a:spcBef>
              <a:buSzTx/>
              <a:buNone/>
              <a:defRPr b="1"/>
            </a:pPr>
            <a:r>
              <a:t>Objectif :</a:t>
            </a:r>
          </a:p>
          <a:p>
            <a:pPr marL="0" indent="0">
              <a:spcBef>
                <a:spcPts val="1200"/>
              </a:spcBef>
              <a:buSzTx/>
              <a:buNone/>
            </a:pPr>
            <a:r>
              <a:t>Savoir utiliser le contexte React.</a:t>
            </a:r>
          </a:p>
          <a:p>
            <a:pPr marL="0" indent="0">
              <a:spcBef>
                <a:spcPts val="1200"/>
              </a:spcBef>
              <a:buSzTx/>
              <a:buNone/>
            </a:pPr>
            <a:r>
              <a:t>Simplifier l’utilisation du contexte grâce à un hook custom.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3;p15"/>
          <p:cNvSpPr txBox="1"/>
          <p:nvPr>
            <p:ph type="title"/>
          </p:nvPr>
        </p:nvSpPr>
        <p:spPr>
          <a:xfrm>
            <a:off x="311699" y="372500"/>
            <a:ext cx="8520602" cy="733501"/>
          </a:xfrm>
          <a:prstGeom prst="rect">
            <a:avLst/>
          </a:prstGeom>
        </p:spPr>
        <p:txBody>
          <a:bodyPr/>
          <a:lstStyle>
            <a:lvl1pPr defTabSz="896111">
              <a:defRPr sz="2940"/>
            </a:lvl1pPr>
          </a:lstStyle>
          <a:p>
            <a:pPr/>
            <a:r>
              <a:t>Plan</a:t>
            </a:r>
          </a:p>
        </p:txBody>
      </p:sp>
      <p:sp>
        <p:nvSpPr>
          <p:cNvPr id="122" name="Google Shape;74;p15"/>
          <p:cNvSpPr txBox="1"/>
          <p:nvPr>
            <p:ph type="body" idx="1"/>
          </p:nvPr>
        </p:nvSpPr>
        <p:spPr>
          <a:xfrm>
            <a:off x="311699" y="1468824"/>
            <a:ext cx="8520602" cy="3099902"/>
          </a:xfrm>
          <a:prstGeom prst="rect">
            <a:avLst/>
          </a:prstGeom>
        </p:spPr>
        <p:txBody>
          <a:bodyPr/>
          <a:lstStyle/>
          <a:p>
            <a:pPr>
              <a:buFontTx/>
              <a:buAutoNum type="arabicParenR" startAt="1"/>
            </a:pPr>
            <a:r>
              <a:t>Rappels JS et React</a:t>
            </a:r>
          </a:p>
          <a:p>
            <a:pPr>
              <a:buFontTx/>
              <a:buAutoNum type="arabicParenR" startAt="1"/>
            </a:pPr>
            <a:r>
              <a:t>Architecture des composants</a:t>
            </a:r>
          </a:p>
          <a:p>
            <a:pPr>
              <a:buFontTx/>
              <a:buAutoNum type="arabicParenR" startAt="1"/>
            </a:pPr>
            <a:r>
              <a:t>Qualité de code</a:t>
            </a:r>
          </a:p>
          <a:p>
            <a:pPr>
              <a:buFontTx/>
              <a:buAutoNum type="arabicParenR" startAt="1"/>
            </a:pPr>
            <a:r>
              <a:t>Etude de code</a:t>
            </a:r>
          </a:p>
          <a:p>
            <a:pPr>
              <a:buFontTx/>
              <a:buAutoNum type="arabicParenR" startAt="1"/>
            </a:pPr>
            <a:r>
              <a:t>Travaux pratiques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49;p40"/>
          <p:cNvSpPr txBox="1"/>
          <p:nvPr>
            <p:ph type="title"/>
          </p:nvPr>
        </p:nvSpPr>
        <p:spPr>
          <a:xfrm>
            <a:off x="311699" y="372500"/>
            <a:ext cx="8520602" cy="733501"/>
          </a:xfrm>
          <a:prstGeom prst="rect">
            <a:avLst/>
          </a:prstGeom>
        </p:spPr>
        <p:txBody>
          <a:bodyPr/>
          <a:lstStyle>
            <a:lvl1pPr defTabSz="896111">
              <a:defRPr sz="2940"/>
            </a:lvl1pPr>
          </a:lstStyle>
          <a:p>
            <a:pPr/>
            <a:r>
              <a:t>Context API vs Redux</a:t>
            </a:r>
          </a:p>
        </p:txBody>
      </p:sp>
      <p:sp>
        <p:nvSpPr>
          <p:cNvPr id="230" name="Google Shape;250;p40"/>
          <p:cNvSpPr txBox="1"/>
          <p:nvPr>
            <p:ph type="body" idx="1"/>
          </p:nvPr>
        </p:nvSpPr>
        <p:spPr>
          <a:xfrm>
            <a:off x="311699" y="1468824"/>
            <a:ext cx="8520602" cy="3099902"/>
          </a:xfrm>
          <a:prstGeom prst="rect">
            <a:avLst/>
          </a:prstGeom>
        </p:spPr>
        <p:txBody>
          <a:bodyPr/>
          <a:lstStyle/>
          <a:p>
            <a:pPr marL="397763" indent="-298322" defTabSz="795527">
              <a:buSzPts val="1500"/>
              <a:buChar char="-"/>
              <a:defRPr sz="1566"/>
            </a:pPr>
            <a:r>
              <a:t>Cloner le dépot </a:t>
            </a:r>
            <a:r>
              <a:rPr sz="1218" u="sng">
                <a:solidFill>
                  <a:schemeClr val="accent5"/>
                </a:solidFill>
                <a:uFill>
                  <a:solidFill>
                    <a:schemeClr val="accent5"/>
                  </a:solidFill>
                </a:uFill>
                <a:hlinkClick r:id="rId2" invalidUrl="" action="" tgtFrame="" tooltip="" history="1" highlightClick="0" endSnd="0"/>
              </a:rPr>
              <a:t>https://github.com/Zenika/react-context-vs-redux</a:t>
            </a:r>
            <a:endParaRPr sz="1218"/>
          </a:p>
          <a:p>
            <a:pPr marL="397763" indent="-298322" defTabSz="795527">
              <a:buSzPts val="1500"/>
              <a:buChar char="-"/>
              <a:defRPr i="1" sz="1566">
                <a:latin typeface="SourceCodePro-Italic"/>
                <a:ea typeface="SourceCodePro-Italic"/>
                <a:cs typeface="SourceCodePro-Italic"/>
                <a:sym typeface="SourceCodePro-Italic"/>
              </a:defRPr>
            </a:pPr>
            <a:r>
              <a:t>npm install</a:t>
            </a:r>
          </a:p>
          <a:p>
            <a:pPr marL="397763" indent="-298322" defTabSz="795527">
              <a:buSzPts val="1500"/>
              <a:buChar char="-"/>
              <a:defRPr i="1" sz="1566">
                <a:latin typeface="SourceCodePro-Italic"/>
                <a:ea typeface="SourceCodePro-Italic"/>
                <a:cs typeface="SourceCodePro-Italic"/>
                <a:sym typeface="SourceCodePro-Italic"/>
              </a:defRPr>
            </a:pPr>
            <a:r>
              <a:t>npm start &amp; nom run api</a:t>
            </a:r>
          </a:p>
          <a:p>
            <a:pPr marL="397763" indent="-298322" defTabSz="795527">
              <a:buSzPts val="1500"/>
              <a:buChar char="-"/>
              <a:defRPr i="1" sz="1566">
                <a:latin typeface="SourceCodePro-Italic"/>
                <a:ea typeface="SourceCodePro-Italic"/>
                <a:cs typeface="SourceCodePro-Italic"/>
                <a:sym typeface="SourceCodePro-Italic"/>
              </a:defRPr>
            </a:pPr>
            <a:r>
              <a:t>git checkout with-context </a:t>
            </a:r>
            <a:r>
              <a:rPr i="0" sz="1218">
                <a:latin typeface="Source Code Pro"/>
                <a:ea typeface="Source Code Pro"/>
                <a:cs typeface="Source Code Pro"/>
                <a:sym typeface="Source Code Pro"/>
              </a:rPr>
              <a:t>(To see the use of Context API)</a:t>
            </a:r>
            <a:endParaRPr i="0" sz="1218">
              <a:latin typeface="Source Code Pro"/>
              <a:ea typeface="Source Code Pro"/>
              <a:cs typeface="Source Code Pro"/>
              <a:sym typeface="Source Code Pro"/>
            </a:endParaRPr>
          </a:p>
          <a:p>
            <a:pPr marL="397763" indent="-298322" defTabSz="795527">
              <a:buSzPts val="1500"/>
              <a:buChar char="-"/>
              <a:defRPr i="1" sz="1566">
                <a:latin typeface="SourceCodePro-Italic"/>
                <a:ea typeface="SourceCodePro-Italic"/>
                <a:cs typeface="SourceCodePro-Italic"/>
                <a:sym typeface="SourceCodePro-Italic"/>
              </a:defRPr>
            </a:pPr>
            <a:r>
              <a:t>git checkout with-redux </a:t>
            </a:r>
            <a:r>
              <a:rPr i="0" sz="1218">
                <a:latin typeface="Source Code Pro"/>
                <a:ea typeface="Source Code Pro"/>
                <a:cs typeface="Source Code Pro"/>
                <a:sym typeface="Source Code Pro"/>
              </a:rPr>
              <a:t>(To see the use of Redux)</a:t>
            </a:r>
            <a:endParaRPr i="0" sz="1218">
              <a:latin typeface="Source Code Pro"/>
              <a:ea typeface="Source Code Pro"/>
              <a:cs typeface="Source Code Pro"/>
              <a:sym typeface="Source Code Pro"/>
            </a:endParaRPr>
          </a:p>
          <a:p>
            <a:pPr marL="397763" indent="-298322" defTabSz="795527">
              <a:buSzPts val="1500"/>
              <a:buChar char="-"/>
              <a:defRPr i="1" sz="1566">
                <a:latin typeface="SourceCodePro-Italic"/>
                <a:ea typeface="SourceCodePro-Italic"/>
                <a:cs typeface="SourceCodePro-Italic"/>
                <a:sym typeface="SourceCodePro-Italic"/>
              </a:defRPr>
            </a:pPr>
          </a:p>
          <a:p>
            <a:pPr marL="0" indent="0" defTabSz="795527">
              <a:spcBef>
                <a:spcPts val="1000"/>
              </a:spcBef>
              <a:buSzTx/>
              <a:buNone/>
              <a:defRPr b="1" sz="1566"/>
            </a:pPr>
            <a:r>
              <a:t>Objectif :</a:t>
            </a:r>
          </a:p>
          <a:p>
            <a:pPr marL="0" indent="0" defTabSz="795527">
              <a:spcBef>
                <a:spcPts val="1000"/>
              </a:spcBef>
              <a:buSzTx/>
              <a:buNone/>
              <a:defRPr sz="1566"/>
            </a:pPr>
            <a:r>
              <a:t>Comprendre les differences entre Redux et les Context React.</a:t>
            </a:r>
          </a:p>
          <a:p>
            <a:pPr marL="0" indent="0" defTabSz="795527">
              <a:spcBef>
                <a:spcPts val="1000"/>
              </a:spcBef>
              <a:buSzTx/>
              <a:buNone/>
              <a:defRPr sz="1566"/>
            </a:pPr>
            <a:r>
              <a:t>Comprendre comment synchroniser un front-end avec une API REST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Google Shape;255;p41"/>
          <p:cNvSpPr txBox="1"/>
          <p:nvPr>
            <p:ph type="title"/>
          </p:nvPr>
        </p:nvSpPr>
        <p:spPr>
          <a:xfrm>
            <a:off x="311699" y="372500"/>
            <a:ext cx="8520602" cy="733501"/>
          </a:xfrm>
          <a:prstGeom prst="rect">
            <a:avLst/>
          </a:prstGeom>
        </p:spPr>
        <p:txBody>
          <a:bodyPr/>
          <a:lstStyle>
            <a:lvl1pPr defTabSz="896111">
              <a:defRPr sz="2940"/>
            </a:lvl1pPr>
          </a:lstStyle>
          <a:p>
            <a:pPr/>
            <a:r>
              <a:t>Gestion des formulaires</a:t>
            </a:r>
          </a:p>
        </p:txBody>
      </p:sp>
      <p:sp>
        <p:nvSpPr>
          <p:cNvPr id="233" name="Google Shape;256;p41"/>
          <p:cNvSpPr txBox="1"/>
          <p:nvPr>
            <p:ph type="body" idx="1"/>
          </p:nvPr>
        </p:nvSpPr>
        <p:spPr>
          <a:xfrm>
            <a:off x="311699" y="1468824"/>
            <a:ext cx="8520602" cy="3247801"/>
          </a:xfrm>
          <a:prstGeom prst="rect">
            <a:avLst/>
          </a:prstGeom>
        </p:spPr>
        <p:txBody>
          <a:bodyPr/>
          <a:lstStyle/>
          <a:p>
            <a:pPr marL="448055" indent="-336042" defTabSz="896111">
              <a:buSzPts val="1700"/>
              <a:buChar char="-"/>
              <a:defRPr sz="1764"/>
            </a:pPr>
            <a:r>
              <a:t>Cloner le dépot </a:t>
            </a:r>
            <a:r>
              <a:rPr sz="1372" u="sng">
                <a:solidFill>
                  <a:schemeClr val="accent5"/>
                </a:solidFill>
                <a:uFill>
                  <a:solidFill>
                    <a:schemeClr val="accent5"/>
                  </a:solidFill>
                </a:uFill>
                <a:hlinkClick r:id="rId2" invalidUrl="" action="" tgtFrame="" tooltip="" history="1" highlightClick="0" endSnd="0"/>
              </a:rPr>
              <a:t>https://github.com/Zenika/formation-react-sur-mesure</a:t>
            </a:r>
            <a:endParaRPr sz="1372"/>
          </a:p>
          <a:p>
            <a:pPr marL="448055" indent="-336042" defTabSz="896111">
              <a:buSzPts val="1700"/>
              <a:buChar char="-"/>
              <a:defRPr i="1" sz="1764">
                <a:latin typeface="SourceCodePro-Italic"/>
                <a:ea typeface="SourceCodePro-Italic"/>
                <a:cs typeface="SourceCodePro-Italic"/>
                <a:sym typeface="SourceCodePro-Italic"/>
              </a:defRPr>
            </a:pPr>
            <a:r>
              <a:t>git checkout forms</a:t>
            </a:r>
          </a:p>
          <a:p>
            <a:pPr marL="448055" indent="-336042" defTabSz="896111">
              <a:buSzPts val="1700"/>
              <a:buChar char="-"/>
              <a:defRPr i="1" sz="1764">
                <a:latin typeface="SourceCodePro-Italic"/>
                <a:ea typeface="SourceCodePro-Italic"/>
                <a:cs typeface="SourceCodePro-Italic"/>
                <a:sym typeface="SourceCodePro-Italic"/>
              </a:defRPr>
            </a:pPr>
            <a:r>
              <a:t>npm install</a:t>
            </a:r>
          </a:p>
          <a:p>
            <a:pPr marL="448055" indent="-336042" defTabSz="896111">
              <a:buSzPts val="1700"/>
              <a:buChar char="-"/>
              <a:defRPr i="1" sz="1764">
                <a:latin typeface="SourceCodePro-Italic"/>
                <a:ea typeface="SourceCodePro-Italic"/>
                <a:cs typeface="SourceCodePro-Italic"/>
                <a:sym typeface="SourceCodePro-Italic"/>
              </a:defRPr>
            </a:pPr>
            <a:r>
              <a:t>npm start</a:t>
            </a:r>
          </a:p>
          <a:p>
            <a:pPr marL="0" indent="0" defTabSz="896111">
              <a:spcBef>
                <a:spcPts val="1100"/>
              </a:spcBef>
              <a:buSzTx/>
              <a:buNone/>
              <a:defRPr b="1" sz="1764"/>
            </a:pPr>
            <a:r>
              <a:t>Objectif :</a:t>
            </a:r>
          </a:p>
          <a:p>
            <a:pPr marL="0" indent="0" defTabSz="896111">
              <a:spcBef>
                <a:spcPts val="1100"/>
              </a:spcBef>
              <a:buSzTx/>
              <a:buNone/>
              <a:defRPr sz="1764"/>
            </a:pPr>
            <a:r>
              <a:t>Comparer la gestion manuelle d’un formulaire à la gestion déléguée à une bibliothèque.</a:t>
            </a:r>
          </a:p>
          <a:p>
            <a:pPr marL="0" indent="0" defTabSz="896111">
              <a:spcBef>
                <a:spcPts val="1100"/>
              </a:spcBef>
              <a:buSzTx/>
              <a:buNone/>
              <a:defRPr sz="1764"/>
            </a:pPr>
            <a:r>
              <a:t>Savoir utiliser Formik.</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oogle Shape;261;p42"/>
          <p:cNvSpPr txBox="1"/>
          <p:nvPr>
            <p:ph type="title"/>
          </p:nvPr>
        </p:nvSpPr>
        <p:spPr>
          <a:xfrm>
            <a:off x="311699" y="372500"/>
            <a:ext cx="8520602" cy="733501"/>
          </a:xfrm>
          <a:prstGeom prst="rect">
            <a:avLst/>
          </a:prstGeom>
        </p:spPr>
        <p:txBody>
          <a:bodyPr/>
          <a:lstStyle>
            <a:lvl1pPr defTabSz="896111">
              <a:defRPr sz="2940"/>
            </a:lvl1pPr>
          </a:lstStyle>
          <a:p>
            <a:pPr/>
            <a:r>
              <a:t>Gestion du style (CSS)</a:t>
            </a:r>
          </a:p>
        </p:txBody>
      </p:sp>
      <p:sp>
        <p:nvSpPr>
          <p:cNvPr id="236" name="Google Shape;262;p42"/>
          <p:cNvSpPr txBox="1"/>
          <p:nvPr>
            <p:ph type="body" idx="1"/>
          </p:nvPr>
        </p:nvSpPr>
        <p:spPr>
          <a:xfrm>
            <a:off x="311699" y="1468824"/>
            <a:ext cx="8520602" cy="3099902"/>
          </a:xfrm>
          <a:prstGeom prst="rect">
            <a:avLst/>
          </a:prstGeom>
        </p:spPr>
        <p:txBody>
          <a:bodyPr/>
          <a:lstStyle/>
          <a:p>
            <a:pPr indent="-334327">
              <a:lnSpc>
                <a:spcPct val="92000"/>
              </a:lnSpc>
              <a:buSzPct val="128571"/>
              <a:buChar char="-"/>
              <a:defRPr sz="1600"/>
            </a:pPr>
            <a:r>
              <a:t>Cloner le dépot </a:t>
            </a:r>
            <a:r>
              <a:rPr sz="1200" u="sng">
                <a:solidFill>
                  <a:schemeClr val="accent5"/>
                </a:solidFill>
                <a:uFill>
                  <a:solidFill>
                    <a:schemeClr val="accent5"/>
                  </a:solidFill>
                </a:uFill>
                <a:hlinkClick r:id="rId2" invalidUrl="" action="" tgtFrame="" tooltip="" history="1" highlightClick="0" endSnd="0"/>
              </a:rPr>
              <a:t>https://github.com/Zenika/formation-react-sur-mesure</a:t>
            </a:r>
            <a:endParaRPr sz="1400"/>
          </a:p>
          <a:p>
            <a:pPr indent="-334327">
              <a:lnSpc>
                <a:spcPct val="92000"/>
              </a:lnSpc>
              <a:buSzPct val="100000"/>
              <a:buChar char="-"/>
              <a:defRPr i="1" sz="1600">
                <a:latin typeface="SourceCodePro-Italic"/>
                <a:ea typeface="SourceCodePro-Italic"/>
                <a:cs typeface="SourceCodePro-Italic"/>
                <a:sym typeface="SourceCodePro-Italic"/>
              </a:defRPr>
            </a:pPr>
            <a:r>
              <a:t>git checkout own-style-vs-materiel-ui</a:t>
            </a:r>
          </a:p>
          <a:p>
            <a:pPr indent="-334327">
              <a:lnSpc>
                <a:spcPct val="92000"/>
              </a:lnSpc>
              <a:buSzPct val="100000"/>
              <a:buChar char="-"/>
              <a:defRPr i="1" sz="1600">
                <a:latin typeface="SourceCodePro-Italic"/>
                <a:ea typeface="SourceCodePro-Italic"/>
                <a:cs typeface="SourceCodePro-Italic"/>
                <a:sym typeface="SourceCodePro-Italic"/>
              </a:defRPr>
            </a:pPr>
            <a:r>
              <a:t>npm install</a:t>
            </a:r>
          </a:p>
          <a:p>
            <a:pPr indent="-334327">
              <a:lnSpc>
                <a:spcPct val="92000"/>
              </a:lnSpc>
              <a:buSzPct val="100000"/>
              <a:buChar char="-"/>
              <a:defRPr i="1" sz="1600">
                <a:latin typeface="SourceCodePro-Italic"/>
                <a:ea typeface="SourceCodePro-Italic"/>
                <a:cs typeface="SourceCodePro-Italic"/>
                <a:sym typeface="SourceCodePro-Italic"/>
              </a:defRPr>
            </a:pPr>
            <a:r>
              <a:t>npm start</a:t>
            </a:r>
          </a:p>
          <a:p>
            <a:pPr marL="0" indent="0">
              <a:lnSpc>
                <a:spcPct val="92000"/>
              </a:lnSpc>
              <a:spcBef>
                <a:spcPts val="1200"/>
              </a:spcBef>
              <a:buSzTx/>
              <a:buNone/>
              <a:defRPr b="1" sz="1600"/>
            </a:pPr>
            <a:r>
              <a:t>Objectif :</a:t>
            </a:r>
          </a:p>
          <a:p>
            <a:pPr marL="0" indent="0">
              <a:lnSpc>
                <a:spcPct val="92000"/>
              </a:lnSpc>
              <a:spcBef>
                <a:spcPts val="1200"/>
              </a:spcBef>
              <a:buSzTx/>
              <a:buNone/>
              <a:defRPr sz="1600"/>
            </a:pPr>
            <a:r>
              <a:t>Comparer la gestion du style avec CSS à la main, avec Sass à la main et avec une bibliothèque.</a:t>
            </a:r>
          </a:p>
          <a:p>
            <a:pPr marL="0" indent="0">
              <a:lnSpc>
                <a:spcPct val="92000"/>
              </a:lnSpc>
              <a:spcBef>
                <a:spcPts val="1200"/>
              </a:spcBef>
              <a:buSzTx/>
              <a:buNone/>
              <a:defRPr sz="1600"/>
            </a:pPr>
            <a:r>
              <a:t>Comprendre le fonctionnement du Sass.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267;p43"/>
          <p:cNvSpPr txBox="1"/>
          <p:nvPr>
            <p:ph type="title"/>
          </p:nvPr>
        </p:nvSpPr>
        <p:spPr>
          <a:xfrm>
            <a:off x="265500" y="1078749"/>
            <a:ext cx="4045200" cy="1789202"/>
          </a:xfrm>
          <a:prstGeom prst="rect">
            <a:avLst/>
          </a:prstGeom>
        </p:spPr>
        <p:txBody>
          <a:bodyPr/>
          <a:lstStyle/>
          <a:p>
            <a:pPr/>
            <a:r>
              <a:t>Travaux pratiques</a:t>
            </a:r>
          </a:p>
        </p:txBody>
      </p:sp>
      <p:sp>
        <p:nvSpPr>
          <p:cNvPr id="239" name="Google Shape;268;p43"/>
          <p:cNvSpPr txBox="1"/>
          <p:nvPr>
            <p:ph type="body" sz="half" idx="1"/>
          </p:nvPr>
        </p:nvSpPr>
        <p:spPr>
          <a:xfrm>
            <a:off x="4939500" y="724199"/>
            <a:ext cx="3837000" cy="3695101"/>
          </a:xfrm>
          <a:prstGeom prst="rect">
            <a:avLst/>
          </a:prstGeom>
        </p:spPr>
        <p:txBody>
          <a:bodyPr anchor="ctr"/>
          <a:lstStyle/>
          <a:p>
            <a:pPr marL="457200" indent="-342900" algn="l">
              <a:lnSpc>
                <a:spcPct val="115000"/>
              </a:lnSpc>
              <a:buClr>
                <a:srgbClr val="424242"/>
              </a:buClr>
              <a:buSzPts val="1800"/>
              <a:buFont typeface="Helvetica"/>
              <a:buChar char="-"/>
              <a:defRPr sz="1800">
                <a:solidFill>
                  <a:srgbClr val="424242"/>
                </a:solidFill>
              </a:defRPr>
            </a:pPr>
            <a:r>
              <a:t>Mise en place du Sass</a:t>
            </a:r>
          </a:p>
          <a:p>
            <a:pPr marL="457200" indent="-342900" algn="l">
              <a:lnSpc>
                <a:spcPct val="115000"/>
              </a:lnSpc>
              <a:buClr>
                <a:srgbClr val="424242"/>
              </a:buClr>
              <a:buSzPts val="1800"/>
              <a:buFont typeface="Helvetica"/>
              <a:buChar char="-"/>
              <a:defRPr sz="1800">
                <a:solidFill>
                  <a:srgbClr val="424242"/>
                </a:solidFill>
              </a:defRPr>
            </a:pPr>
            <a:r>
              <a:t>Gestion de l’authentification</a:t>
            </a:r>
          </a:p>
          <a:p>
            <a:pPr marL="457200" indent="-342900" algn="l">
              <a:lnSpc>
                <a:spcPct val="115000"/>
              </a:lnSpc>
              <a:buClr>
                <a:srgbClr val="424242"/>
              </a:buClr>
              <a:buSzPts val="1800"/>
              <a:buFont typeface="Helvetica"/>
              <a:buChar char="-"/>
              <a:defRPr sz="1800">
                <a:solidFill>
                  <a:srgbClr val="424242"/>
                </a:solidFill>
              </a:defRPr>
            </a:pPr>
            <a:r>
              <a:t>Gestion du rerendering d’une liste</a:t>
            </a:r>
          </a:p>
          <a:p>
            <a:pPr marL="457200" indent="-342900" algn="l">
              <a:lnSpc>
                <a:spcPct val="115000"/>
              </a:lnSpc>
              <a:buClr>
                <a:srgbClr val="424242"/>
              </a:buClr>
              <a:buSzPts val="1800"/>
              <a:buFont typeface="Helvetica"/>
              <a:buChar char="-"/>
              <a:defRPr sz="1800">
                <a:solidFill>
                  <a:srgbClr val="424242"/>
                </a:solidFill>
              </a:defRPr>
            </a:pPr>
            <a:r>
              <a:t>Gestion d’un formulaire “create” et “update”</a:t>
            </a:r>
          </a:p>
          <a:p>
            <a:pPr marL="457200" indent="-342900" algn="l">
              <a:lnSpc>
                <a:spcPct val="115000"/>
              </a:lnSpc>
              <a:buClr>
                <a:srgbClr val="424242"/>
              </a:buClr>
              <a:buSzPts val="1800"/>
              <a:buFont typeface="Helvetica"/>
              <a:buChar char="-"/>
              <a:defRPr sz="1800">
                <a:solidFill>
                  <a:srgbClr val="424242"/>
                </a:solidFill>
              </a:defRPr>
            </a:pPr>
            <a:r>
              <a:t>Tests automatisés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273;p44"/>
          <p:cNvSpPr txBox="1"/>
          <p:nvPr>
            <p:ph type="title"/>
          </p:nvPr>
        </p:nvSpPr>
        <p:spPr>
          <a:xfrm>
            <a:off x="311699" y="372500"/>
            <a:ext cx="8520602" cy="733501"/>
          </a:xfrm>
          <a:prstGeom prst="rect">
            <a:avLst/>
          </a:prstGeom>
        </p:spPr>
        <p:txBody>
          <a:bodyPr/>
          <a:lstStyle>
            <a:lvl1pPr defTabSz="896111">
              <a:defRPr sz="2940"/>
            </a:lvl1pPr>
          </a:lstStyle>
          <a:p>
            <a:pPr/>
            <a:r>
              <a:t>Plan</a:t>
            </a:r>
          </a:p>
        </p:txBody>
      </p:sp>
      <p:sp>
        <p:nvSpPr>
          <p:cNvPr id="242" name="Google Shape;274;p44"/>
          <p:cNvSpPr txBox="1"/>
          <p:nvPr>
            <p:ph type="body" idx="1"/>
          </p:nvPr>
        </p:nvSpPr>
        <p:spPr>
          <a:xfrm>
            <a:off x="311699" y="1468824"/>
            <a:ext cx="8520602" cy="3099902"/>
          </a:xfrm>
          <a:prstGeom prst="rect">
            <a:avLst/>
          </a:prstGeom>
        </p:spPr>
        <p:txBody>
          <a:bodyPr/>
          <a:lstStyle/>
          <a:p>
            <a:pPr>
              <a:buClr>
                <a:srgbClr val="000000"/>
              </a:buClr>
              <a:buFontTx/>
              <a:buAutoNum type="arabicParenR" startAt="1"/>
              <a:defRPr>
                <a:solidFill>
                  <a:srgbClr val="000000"/>
                </a:solidFill>
              </a:defRPr>
            </a:pPr>
            <a:r>
              <a:t>Rappels JS et React</a:t>
            </a:r>
          </a:p>
          <a:p>
            <a:pPr>
              <a:buClr>
                <a:srgbClr val="000000"/>
              </a:buClr>
              <a:buFontTx/>
              <a:buAutoNum type="arabicParenR" startAt="1"/>
              <a:defRPr>
                <a:solidFill>
                  <a:srgbClr val="000000"/>
                </a:solidFill>
              </a:defRPr>
            </a:pPr>
            <a:r>
              <a:t>Architecture des composants</a:t>
            </a:r>
          </a:p>
          <a:p>
            <a:pPr>
              <a:buClr>
                <a:srgbClr val="000000"/>
              </a:buClr>
              <a:buFontTx/>
              <a:buAutoNum type="arabicParenR" startAt="1"/>
              <a:defRPr>
                <a:solidFill>
                  <a:srgbClr val="000000"/>
                </a:solidFill>
              </a:defRPr>
            </a:pPr>
            <a:r>
              <a:t>Qualité de code</a:t>
            </a:r>
          </a:p>
          <a:p>
            <a:pPr>
              <a:buClr>
                <a:srgbClr val="000000"/>
              </a:buClr>
              <a:buFontTx/>
              <a:buAutoNum type="arabicParenR" startAt="1"/>
              <a:defRPr>
                <a:solidFill>
                  <a:srgbClr val="000000"/>
                </a:solidFill>
              </a:defRPr>
            </a:pPr>
            <a:r>
              <a:t>Etude de code</a:t>
            </a:r>
          </a:p>
          <a:p>
            <a:pPr>
              <a:buClr>
                <a:srgbClr val="E91D63"/>
              </a:buClr>
              <a:buFontTx/>
              <a:buAutoNum type="arabicParenR" startAt="1"/>
              <a:defRPr b="1" u="sng">
                <a:solidFill>
                  <a:srgbClr val="E91D63"/>
                </a:solidFill>
              </a:defRPr>
            </a:pPr>
            <a:r>
              <a:t>Travaux pratiques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279;p45"/>
          <p:cNvSpPr txBox="1"/>
          <p:nvPr>
            <p:ph type="title"/>
          </p:nvPr>
        </p:nvSpPr>
        <p:spPr>
          <a:xfrm>
            <a:off x="311699" y="372500"/>
            <a:ext cx="8520602" cy="733501"/>
          </a:xfrm>
          <a:prstGeom prst="rect">
            <a:avLst/>
          </a:prstGeom>
        </p:spPr>
        <p:txBody>
          <a:bodyPr/>
          <a:lstStyle>
            <a:lvl1pPr defTabSz="896111">
              <a:defRPr sz="2940"/>
            </a:lvl1pPr>
          </a:lstStyle>
          <a:p>
            <a:pPr/>
            <a:r>
              <a:t>Prérequis</a:t>
            </a:r>
          </a:p>
        </p:txBody>
      </p:sp>
      <p:sp>
        <p:nvSpPr>
          <p:cNvPr id="245" name="Google Shape;280;p45"/>
          <p:cNvSpPr txBox="1"/>
          <p:nvPr>
            <p:ph type="body" idx="1"/>
          </p:nvPr>
        </p:nvSpPr>
        <p:spPr>
          <a:xfrm>
            <a:off x="311699" y="1468824"/>
            <a:ext cx="8520602" cy="3099902"/>
          </a:xfrm>
          <a:prstGeom prst="rect">
            <a:avLst/>
          </a:prstGeom>
        </p:spPr>
        <p:txBody>
          <a:bodyPr/>
          <a:lstStyle/>
          <a:p>
            <a:pPr>
              <a:buChar char="-"/>
            </a:pPr>
            <a:r>
              <a:t>Cloner le dépot </a:t>
            </a:r>
            <a:r>
              <a:rPr sz="1400" u="sng">
                <a:solidFill>
                  <a:schemeClr val="accent5"/>
                </a:solidFill>
                <a:uFill>
                  <a:solidFill>
                    <a:schemeClr val="accent5"/>
                  </a:solidFill>
                </a:uFill>
                <a:hlinkClick r:id="rId2" invalidUrl="" action="" tgtFrame="" tooltip="" history="1" highlightClick="0" endSnd="0"/>
              </a:rPr>
              <a:t>https://github.com/Zenika/formation-react-sur-mesure</a:t>
            </a:r>
            <a:endParaRPr sz="1400"/>
          </a:p>
          <a:p>
            <a:pPr>
              <a:buChar char="-"/>
              <a:defRPr i="1">
                <a:latin typeface="SourceCodePro-Italic"/>
                <a:ea typeface="SourceCodePro-Italic"/>
                <a:cs typeface="SourceCodePro-Italic"/>
                <a:sym typeface="SourceCodePro-Italic"/>
              </a:defRPr>
            </a:pPr>
            <a:r>
              <a:t>git checkout tp-0</a:t>
            </a:r>
          </a:p>
          <a:p>
            <a:pPr>
              <a:buChar char="-"/>
              <a:defRPr i="1">
                <a:latin typeface="SourceCodePro-Italic"/>
                <a:ea typeface="SourceCodePro-Italic"/>
                <a:cs typeface="SourceCodePro-Italic"/>
                <a:sym typeface="SourceCodePro-Italic"/>
              </a:defRPr>
            </a:pPr>
            <a:r>
              <a:t>npm install</a:t>
            </a:r>
          </a:p>
          <a:p>
            <a:pPr>
              <a:buChar char="-"/>
              <a:defRPr i="1">
                <a:latin typeface="SourceCodePro-Italic"/>
                <a:ea typeface="SourceCodePro-Italic"/>
                <a:cs typeface="SourceCodePro-Italic"/>
                <a:sym typeface="SourceCodePro-Italic"/>
              </a:defRPr>
            </a:pPr>
            <a:r>
              <a:t>npm install --prefix back</a:t>
            </a:r>
          </a:p>
          <a:p>
            <a:pPr>
              <a:buChar char="-"/>
              <a:defRPr i="1">
                <a:latin typeface="SourceCodePro-Italic"/>
                <a:ea typeface="SourceCodePro-Italic"/>
                <a:cs typeface="SourceCodePro-Italic"/>
                <a:sym typeface="SourceCodePro-Italic"/>
              </a:defRPr>
            </a:pPr>
            <a:r>
              <a:t>npm run back</a:t>
            </a:r>
          </a:p>
          <a:p>
            <a:pPr>
              <a:buChar char="-"/>
              <a:defRPr i="1">
                <a:latin typeface="SourceCodePro-Italic"/>
                <a:ea typeface="SourceCodePro-Italic"/>
                <a:cs typeface="SourceCodePro-Italic"/>
                <a:sym typeface="SourceCodePro-Italic"/>
              </a:defRPr>
            </a:pPr>
            <a:r>
              <a:t>npm start</a:t>
            </a:r>
          </a:p>
          <a:p>
            <a:pPr marL="0" indent="0">
              <a:spcBef>
                <a:spcPts val="1200"/>
              </a:spcBef>
              <a:buSzTx/>
              <a:buNone/>
            </a:pPr>
            <a:r>
              <a:t>Le </a:t>
            </a:r>
            <a:r>
              <a:rPr i="1">
                <a:latin typeface="SourceCodePro-Italic"/>
                <a:ea typeface="SourceCodePro-Italic"/>
                <a:cs typeface="SourceCodePro-Italic"/>
                <a:sym typeface="SourceCodePro-Italic"/>
              </a:rPr>
              <a:t>npm run back</a:t>
            </a:r>
            <a:r>
              <a:t> et le </a:t>
            </a:r>
            <a:r>
              <a:rPr i="1">
                <a:latin typeface="SourceCodePro-Italic"/>
                <a:ea typeface="SourceCodePro-Italic"/>
                <a:cs typeface="SourceCodePro-Italic"/>
                <a:sym typeface="SourceCodePro-Italic"/>
              </a:rPr>
              <a:t>npm start</a:t>
            </a:r>
            <a:r>
              <a:t> doivent être lancer en parallèle pour que le front puisse se connecter au backend.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285;p46"/>
          <p:cNvSpPr txBox="1"/>
          <p:nvPr>
            <p:ph type="title"/>
          </p:nvPr>
        </p:nvSpPr>
        <p:spPr>
          <a:xfrm>
            <a:off x="265500" y="1078749"/>
            <a:ext cx="4045200" cy="1789202"/>
          </a:xfrm>
          <a:prstGeom prst="rect">
            <a:avLst/>
          </a:prstGeom>
        </p:spPr>
        <p:txBody>
          <a:bodyPr/>
          <a:lstStyle/>
          <a:p>
            <a:pPr/>
            <a:r>
              <a:t>TP 0</a:t>
            </a:r>
          </a:p>
        </p:txBody>
      </p:sp>
      <p:sp>
        <p:nvSpPr>
          <p:cNvPr id="248" name="Google Shape;286;p46"/>
          <p:cNvSpPr txBox="1"/>
          <p:nvPr>
            <p:ph type="body" sz="quarter" idx="1"/>
          </p:nvPr>
        </p:nvSpPr>
        <p:spPr>
          <a:xfrm>
            <a:off x="265500" y="2921400"/>
            <a:ext cx="4045200" cy="1345501"/>
          </a:xfrm>
          <a:prstGeom prst="rect">
            <a:avLst/>
          </a:prstGeom>
        </p:spPr>
        <p:txBody>
          <a:bodyPr/>
          <a:lstStyle>
            <a:lvl1pPr marL="0" indent="0"/>
          </a:lstStyle>
          <a:p>
            <a:pPr/>
            <a:r>
              <a:t>Mise en place du Sass</a:t>
            </a:r>
          </a:p>
        </p:txBody>
      </p:sp>
      <p:sp>
        <p:nvSpPr>
          <p:cNvPr id="249" name="Google Shape;287;p46"/>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a:lnSpc>
                <a:spcPct val="100000"/>
              </a:lnSpc>
              <a:buSzTx/>
              <a:buNone/>
              <a:defRPr u="sng">
                <a:solidFill>
                  <a:srgbClr val="000000"/>
                </a:solidFill>
              </a:defRPr>
            </a:pPr>
            <a:r>
              <a:t>Départ :</a:t>
            </a:r>
            <a:r>
              <a:rPr u="none"/>
              <a:t> </a:t>
            </a:r>
            <a:r>
              <a:rPr i="1" u="none">
                <a:latin typeface="SourceCodePro-Italic"/>
                <a:ea typeface="SourceCodePro-Italic"/>
                <a:cs typeface="SourceCodePro-Italic"/>
                <a:sym typeface="SourceCodePro-Italic"/>
              </a:rPr>
              <a:t>git checkout tp-0</a:t>
            </a:r>
            <a:endParaRPr i="1">
              <a:latin typeface="SourceCodePro-Italic"/>
              <a:ea typeface="SourceCodePro-Italic"/>
              <a:cs typeface="SourceCodePro-Italic"/>
              <a:sym typeface="SourceCodePro-Italic"/>
            </a:endParaRPr>
          </a:p>
          <a:p>
            <a:pPr marL="0" indent="0">
              <a:lnSpc>
                <a:spcPct val="100000"/>
              </a:lnSpc>
              <a:buSzTx/>
              <a:buNone/>
              <a:defRPr u="sng">
                <a:solidFill>
                  <a:srgbClr val="000000"/>
                </a:solidFill>
              </a:defRPr>
            </a:pPr>
            <a:r>
              <a:t>Fin :</a:t>
            </a:r>
            <a:r>
              <a:rPr u="none"/>
              <a:t> </a:t>
            </a:r>
            <a:r>
              <a:rPr i="1" u="none">
                <a:latin typeface="SourceCodePro-Italic"/>
                <a:ea typeface="SourceCodePro-Italic"/>
                <a:cs typeface="SourceCodePro-Italic"/>
                <a:sym typeface="SourceCodePro-Italic"/>
              </a:rPr>
              <a:t>git checkout tp-1</a:t>
            </a:r>
            <a:endParaRPr i="1">
              <a:latin typeface="SourceCodePro-Italic"/>
              <a:ea typeface="SourceCodePro-Italic"/>
              <a:cs typeface="SourceCodePro-Italic"/>
              <a:sym typeface="SourceCodePro-Italic"/>
            </a:endParaRPr>
          </a:p>
          <a:p>
            <a:pPr marL="0" indent="0">
              <a:lnSpc>
                <a:spcPct val="100000"/>
              </a:lnSpc>
              <a:buSzTx/>
              <a:buNone/>
            </a:pPr>
            <a:endParaRPr>
              <a:solidFill>
                <a:srgbClr val="000000"/>
              </a:solidFill>
            </a:endParaRPr>
          </a:p>
          <a:p>
            <a:pPr marL="0" indent="0">
              <a:lnSpc>
                <a:spcPct val="100000"/>
              </a:lnSpc>
              <a:buSzTx/>
              <a:buNone/>
              <a:defRPr b="1">
                <a:solidFill>
                  <a:srgbClr val="000000"/>
                </a:solidFill>
              </a:defRPr>
            </a:pPr>
            <a:r>
              <a:t>Objectifs :</a:t>
            </a:r>
          </a:p>
          <a:p>
            <a:pPr>
              <a:lnSpc>
                <a:spcPct val="100000"/>
              </a:lnSpc>
              <a:buClr>
                <a:srgbClr val="000000"/>
              </a:buClr>
              <a:buChar char="-"/>
              <a:defRPr>
                <a:solidFill>
                  <a:srgbClr val="000000"/>
                </a:solidFill>
              </a:defRPr>
            </a:pPr>
            <a:r>
              <a:t>Mettre en place le Sass</a:t>
            </a:r>
          </a:p>
          <a:p>
            <a:pPr>
              <a:lnSpc>
                <a:spcPct val="100000"/>
              </a:lnSpc>
              <a:buClr>
                <a:srgbClr val="000000"/>
              </a:buClr>
              <a:buChar char="-"/>
              <a:defRPr>
                <a:solidFill>
                  <a:srgbClr val="000000"/>
                </a:solidFill>
              </a:defRPr>
            </a:pPr>
            <a:r>
              <a:t>Utiliser les variables Sass</a:t>
            </a:r>
          </a:p>
          <a:p>
            <a:pPr>
              <a:lnSpc>
                <a:spcPct val="100000"/>
              </a:lnSpc>
              <a:buClr>
                <a:srgbClr val="000000"/>
              </a:buClr>
              <a:buChar char="-"/>
              <a:defRPr>
                <a:solidFill>
                  <a:srgbClr val="000000"/>
                </a:solidFill>
              </a:defRPr>
            </a:pPr>
            <a:r>
              <a:t>Comprendre le fonctionnement du composant </a:t>
            </a:r>
            <a:r>
              <a:rPr i="1">
                <a:latin typeface="SourceCodePro-Italic"/>
                <a:ea typeface="SourceCodePro-Italic"/>
                <a:cs typeface="SourceCodePro-Italic"/>
                <a:sym typeface="SourceCodePro-Italic"/>
              </a:rPr>
              <a:t>Layout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292;p47"/>
          <p:cNvSpPr txBox="1"/>
          <p:nvPr>
            <p:ph type="title"/>
          </p:nvPr>
        </p:nvSpPr>
        <p:spPr>
          <a:xfrm>
            <a:off x="311699" y="372500"/>
            <a:ext cx="8520602" cy="733501"/>
          </a:xfrm>
          <a:prstGeom prst="rect">
            <a:avLst/>
          </a:prstGeom>
        </p:spPr>
        <p:txBody>
          <a:bodyPr/>
          <a:lstStyle>
            <a:lvl1pPr defTabSz="896111">
              <a:defRPr sz="2940"/>
            </a:lvl1pPr>
          </a:lstStyle>
          <a:p>
            <a:pPr/>
            <a:r>
              <a:t>TP 0 - Instructions</a:t>
            </a:r>
          </a:p>
        </p:txBody>
      </p:sp>
      <p:pic>
        <p:nvPicPr>
          <p:cNvPr id="252" name="Google Shape;293;p47" descr="Google Shape;293;p47"/>
          <p:cNvPicPr>
            <a:picLocks noChangeAspect="1"/>
          </p:cNvPicPr>
          <p:nvPr/>
        </p:nvPicPr>
        <p:blipFill>
          <a:blip r:embed="rId2">
            <a:extLst/>
          </a:blip>
          <a:srcRect l="0" t="0" r="0" b="44314"/>
          <a:stretch>
            <a:fillRect/>
          </a:stretch>
        </p:blipFill>
        <p:spPr>
          <a:xfrm>
            <a:off x="1546496" y="1427239"/>
            <a:ext cx="6135626" cy="2289027"/>
          </a:xfrm>
          <a:prstGeom prst="rect">
            <a:avLst/>
          </a:prstGeom>
          <a:ln>
            <a:solidFill>
              <a:srgbClr val="424242"/>
            </a:solidFill>
          </a:ln>
        </p:spPr>
      </p:pic>
      <p:sp>
        <p:nvSpPr>
          <p:cNvPr id="253" name="Google Shape;294;p47"/>
          <p:cNvSpPr txBox="1"/>
          <p:nvPr/>
        </p:nvSpPr>
        <p:spPr>
          <a:xfrm>
            <a:off x="1546500" y="4204025"/>
            <a:ext cx="6135600"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Source Code Pro"/>
                <a:ea typeface="Source Code Pro"/>
                <a:cs typeface="Source Code Pro"/>
                <a:sym typeface="Source Code Pro"/>
              </a:defRPr>
            </a:pPr>
            <a:r>
              <a:t>Couleur principale : #0069D9</a:t>
            </a:r>
          </a:p>
          <a:p>
            <a:pPr>
              <a:defRPr>
                <a:solidFill>
                  <a:srgbClr val="000000"/>
                </a:solidFill>
                <a:latin typeface="Source Code Pro"/>
                <a:ea typeface="Source Code Pro"/>
                <a:cs typeface="Source Code Pro"/>
                <a:sym typeface="Source Code Pro"/>
              </a:defRPr>
            </a:pPr>
            <a:r>
              <a:t>Couleur de hover : #005ab9</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299;p48"/>
          <p:cNvSpPr txBox="1"/>
          <p:nvPr>
            <p:ph type="title"/>
          </p:nvPr>
        </p:nvSpPr>
        <p:spPr>
          <a:xfrm>
            <a:off x="265500" y="1078749"/>
            <a:ext cx="4045200" cy="1789202"/>
          </a:xfrm>
          <a:prstGeom prst="rect">
            <a:avLst/>
          </a:prstGeom>
        </p:spPr>
        <p:txBody>
          <a:bodyPr/>
          <a:lstStyle/>
          <a:p>
            <a:pPr/>
            <a:r>
              <a:t>TP 1</a:t>
            </a:r>
          </a:p>
        </p:txBody>
      </p:sp>
      <p:sp>
        <p:nvSpPr>
          <p:cNvPr id="256" name="Google Shape;300;p48"/>
          <p:cNvSpPr txBox="1"/>
          <p:nvPr>
            <p:ph type="body" sz="quarter" idx="1"/>
          </p:nvPr>
        </p:nvSpPr>
        <p:spPr>
          <a:xfrm>
            <a:off x="265500" y="2921400"/>
            <a:ext cx="4045200" cy="1345501"/>
          </a:xfrm>
          <a:prstGeom prst="rect">
            <a:avLst/>
          </a:prstGeom>
        </p:spPr>
        <p:txBody>
          <a:bodyPr/>
          <a:lstStyle>
            <a:lvl1pPr marL="0" indent="0"/>
          </a:lstStyle>
          <a:p>
            <a:pPr/>
            <a:r>
              <a:t>Mise en place du login et des requêtes authentifiées</a:t>
            </a:r>
          </a:p>
        </p:txBody>
      </p:sp>
      <p:sp>
        <p:nvSpPr>
          <p:cNvPr id="257" name="Google Shape;301;p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a:lnSpc>
                <a:spcPct val="80000"/>
              </a:lnSpc>
              <a:buSzTx/>
              <a:buNone/>
              <a:defRPr sz="1500" u="sng">
                <a:solidFill>
                  <a:srgbClr val="000000"/>
                </a:solidFill>
              </a:defRPr>
            </a:pPr>
            <a:r>
              <a:t>Départ :</a:t>
            </a:r>
            <a:r>
              <a:rPr u="none"/>
              <a:t> </a:t>
            </a:r>
            <a:r>
              <a:rPr i="1" u="none">
                <a:latin typeface="SourceCodePro-Italic"/>
                <a:ea typeface="SourceCodePro-Italic"/>
                <a:cs typeface="SourceCodePro-Italic"/>
                <a:sym typeface="SourceCodePro-Italic"/>
              </a:rPr>
              <a:t>git checkout tp-1</a:t>
            </a:r>
            <a:endParaRPr i="1">
              <a:latin typeface="SourceCodePro-Italic"/>
              <a:ea typeface="SourceCodePro-Italic"/>
              <a:cs typeface="SourceCodePro-Italic"/>
              <a:sym typeface="SourceCodePro-Italic"/>
            </a:endParaRPr>
          </a:p>
          <a:p>
            <a:pPr marL="0" indent="0">
              <a:lnSpc>
                <a:spcPct val="80000"/>
              </a:lnSpc>
              <a:buSzTx/>
              <a:buNone/>
              <a:defRPr sz="1500" u="sng">
                <a:solidFill>
                  <a:srgbClr val="000000"/>
                </a:solidFill>
              </a:defRPr>
            </a:pPr>
            <a:r>
              <a:t>Fin :</a:t>
            </a:r>
            <a:r>
              <a:rPr u="none"/>
              <a:t> </a:t>
            </a:r>
            <a:r>
              <a:rPr i="1" u="none">
                <a:latin typeface="SourceCodePro-Italic"/>
                <a:ea typeface="SourceCodePro-Italic"/>
                <a:cs typeface="SourceCodePro-Italic"/>
                <a:sym typeface="SourceCodePro-Italic"/>
              </a:rPr>
              <a:t>git checkout tp-2</a:t>
            </a:r>
            <a:endParaRPr i="1">
              <a:latin typeface="SourceCodePro-Italic"/>
              <a:ea typeface="SourceCodePro-Italic"/>
              <a:cs typeface="SourceCodePro-Italic"/>
              <a:sym typeface="SourceCodePro-Italic"/>
            </a:endParaRPr>
          </a:p>
          <a:p>
            <a:pPr marL="0" indent="0">
              <a:lnSpc>
                <a:spcPct val="80000"/>
              </a:lnSpc>
              <a:buSzTx/>
              <a:buNone/>
              <a:defRPr sz="1500"/>
            </a:pPr>
            <a:endParaRPr i="1">
              <a:solidFill>
                <a:srgbClr val="000000"/>
              </a:solidFill>
              <a:latin typeface="SourceCodePro-Italic"/>
              <a:ea typeface="SourceCodePro-Italic"/>
              <a:cs typeface="SourceCodePro-Italic"/>
              <a:sym typeface="SourceCodePro-Italic"/>
            </a:endParaRPr>
          </a:p>
          <a:p>
            <a:pPr marL="0" indent="0">
              <a:lnSpc>
                <a:spcPct val="84000"/>
              </a:lnSpc>
              <a:buSzTx/>
              <a:buNone/>
              <a:defRPr b="1" sz="1500"/>
            </a:pPr>
            <a:r>
              <a:t>Objectifs :</a:t>
            </a:r>
          </a:p>
          <a:p>
            <a:pPr indent="-325754">
              <a:lnSpc>
                <a:spcPct val="84000"/>
              </a:lnSpc>
              <a:spcBef>
                <a:spcPts val="1200"/>
              </a:spcBef>
              <a:buSzPct val="100000"/>
              <a:buChar char="-"/>
              <a:defRPr sz="1500"/>
            </a:pPr>
            <a:r>
              <a:t>Gérer un formulaire simpliste à la main</a:t>
            </a:r>
          </a:p>
          <a:p>
            <a:pPr indent="-325754">
              <a:lnSpc>
                <a:spcPct val="84000"/>
              </a:lnSpc>
              <a:buSzPct val="100000"/>
              <a:buChar char="-"/>
              <a:defRPr sz="1500"/>
            </a:pPr>
            <a:r>
              <a:t>Faire des requêtes asynchrone</a:t>
            </a:r>
          </a:p>
          <a:p>
            <a:pPr indent="-325754">
              <a:lnSpc>
                <a:spcPct val="84000"/>
              </a:lnSpc>
              <a:buSzPct val="100000"/>
              <a:buChar char="-"/>
              <a:defRPr sz="1500"/>
            </a:pPr>
            <a:r>
              <a:t>Mettre en place le contexte et l’utiliser</a:t>
            </a:r>
          </a:p>
          <a:p>
            <a:pPr indent="-325754">
              <a:lnSpc>
                <a:spcPct val="84000"/>
              </a:lnSpc>
              <a:buSzPct val="100000"/>
              <a:buChar char="-"/>
              <a:defRPr sz="1500"/>
            </a:pPr>
            <a:r>
              <a:t>Mettre en place un hooks custom pour faire des requêtes authentifier en gérant les erreurs 401</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Google Shape;306;p49"/>
          <p:cNvSpPr txBox="1"/>
          <p:nvPr>
            <p:ph type="title"/>
          </p:nvPr>
        </p:nvSpPr>
        <p:spPr>
          <a:xfrm>
            <a:off x="311699" y="372500"/>
            <a:ext cx="8520602" cy="733501"/>
          </a:xfrm>
          <a:prstGeom prst="rect">
            <a:avLst/>
          </a:prstGeom>
        </p:spPr>
        <p:txBody>
          <a:bodyPr/>
          <a:lstStyle>
            <a:lvl1pPr defTabSz="896111">
              <a:defRPr sz="2940"/>
            </a:lvl1pPr>
          </a:lstStyle>
          <a:p>
            <a:pPr/>
            <a:r>
              <a:t>TP 1 - Instructions (1/2)</a:t>
            </a:r>
          </a:p>
        </p:txBody>
      </p:sp>
      <p:sp>
        <p:nvSpPr>
          <p:cNvPr id="260" name="Google Shape;307;p49"/>
          <p:cNvSpPr txBox="1"/>
          <p:nvPr>
            <p:ph type="body" idx="1"/>
          </p:nvPr>
        </p:nvSpPr>
        <p:spPr>
          <a:xfrm>
            <a:off x="311699" y="1468824"/>
            <a:ext cx="8520602" cy="3099902"/>
          </a:xfrm>
          <a:prstGeom prst="rect">
            <a:avLst/>
          </a:prstGeom>
        </p:spPr>
        <p:txBody>
          <a:bodyPr/>
          <a:lstStyle/>
          <a:p>
            <a:pPr marL="448055" indent="-323595" defTabSz="896111">
              <a:lnSpc>
                <a:spcPct val="104999"/>
              </a:lnSpc>
              <a:buSzPts val="1500"/>
              <a:buChar char="-"/>
              <a:defRPr sz="1568"/>
            </a:pPr>
            <a:r>
              <a:t>Installer axios (</a:t>
            </a:r>
            <a:r>
              <a:rPr i="1">
                <a:latin typeface="SourceCodePro-Italic"/>
                <a:ea typeface="SourceCodePro-Italic"/>
                <a:cs typeface="SourceCodePro-Italic"/>
                <a:sym typeface="SourceCodePro-Italic"/>
              </a:rPr>
              <a:t>npm install axios</a:t>
            </a:r>
            <a:r>
              <a:t>)</a:t>
            </a:r>
          </a:p>
          <a:p>
            <a:pPr marL="448055" indent="-323595" defTabSz="896111">
              <a:lnSpc>
                <a:spcPct val="104999"/>
              </a:lnSpc>
              <a:buSzPts val="1500"/>
              <a:buChar char="-"/>
              <a:defRPr sz="1568"/>
            </a:pPr>
            <a:r>
              <a:t>Faire un </a:t>
            </a:r>
            <a:r>
              <a:rPr i="1">
                <a:latin typeface="SourceCodePro-Italic"/>
                <a:ea typeface="SourceCodePro-Italic"/>
                <a:cs typeface="SourceCodePro-Italic"/>
                <a:sym typeface="SourceCodePro-Italic"/>
              </a:rPr>
              <a:t>POST /login</a:t>
            </a:r>
            <a:r>
              <a:t> avec un body tel que :</a:t>
            </a:r>
          </a:p>
          <a:p>
            <a:pPr marL="0" indent="896111" defTabSz="896111">
              <a:lnSpc>
                <a:spcPct val="104999"/>
              </a:lnSpc>
              <a:spcBef>
                <a:spcPts val="1100"/>
              </a:spcBef>
              <a:buSzTx/>
              <a:buNone/>
              <a:defRPr i="1" sz="1568">
                <a:latin typeface="SourceCodePro-Italic"/>
                <a:ea typeface="SourceCodePro-Italic"/>
                <a:cs typeface="SourceCodePro-Italic"/>
                <a:sym typeface="SourceCodePro-Italic"/>
              </a:defRPr>
            </a:pPr>
            <a:r>
              <a:t>{ username, password }</a:t>
            </a:r>
          </a:p>
          <a:p>
            <a:pPr marL="448055" indent="-323595" defTabSz="896111">
              <a:lnSpc>
                <a:spcPct val="104999"/>
              </a:lnSpc>
              <a:spcBef>
                <a:spcPts val="1100"/>
              </a:spcBef>
              <a:buSzPts val="1500"/>
              <a:buChar char="-"/>
              <a:defRPr sz="1568"/>
            </a:pPr>
            <a:r>
              <a:t>Créer le contexte </a:t>
            </a:r>
            <a:r>
              <a:rPr i="1">
                <a:latin typeface="SourceCodePro-Italic"/>
                <a:ea typeface="SourceCodePro-Italic"/>
                <a:cs typeface="SourceCodePro-Italic"/>
                <a:sym typeface="SourceCodePro-Italic"/>
              </a:rPr>
              <a:t>UserInfosContext</a:t>
            </a:r>
            <a:r>
              <a:t> contenant un objet</a:t>
            </a:r>
          </a:p>
          <a:p>
            <a:pPr marL="448055" indent="-323595" defTabSz="896111">
              <a:lnSpc>
                <a:spcPct val="104999"/>
              </a:lnSpc>
              <a:buSzPts val="1500"/>
              <a:buChar char="-"/>
              <a:defRPr sz="1568"/>
            </a:pPr>
            <a:r>
              <a:t>Y stocker la réponse de succès dans la clé </a:t>
            </a:r>
            <a:r>
              <a:rPr i="1">
                <a:latin typeface="SourceCodePro-Italic"/>
                <a:ea typeface="SourceCodePro-Italic"/>
                <a:cs typeface="SourceCodePro-Italic"/>
                <a:sym typeface="SourceCodePro-Italic"/>
              </a:rPr>
              <a:t>token</a:t>
            </a:r>
            <a:r>
              <a:t> puis déplacer l’utilisateur sur </a:t>
            </a:r>
            <a:r>
              <a:rPr i="1">
                <a:latin typeface="SourceCodePro-Italic"/>
                <a:ea typeface="SourceCodePro-Italic"/>
                <a:cs typeface="SourceCodePro-Italic"/>
                <a:sym typeface="SourceCodePro-Italic"/>
              </a:rPr>
              <a:t>/</a:t>
            </a:r>
          </a:p>
          <a:p>
            <a:pPr marL="448055" indent="-323595" defTabSz="896111">
              <a:lnSpc>
                <a:spcPct val="104999"/>
              </a:lnSpc>
              <a:buSzPts val="1500"/>
              <a:buChar char="-"/>
              <a:defRPr sz="1568"/>
            </a:pPr>
            <a:r>
              <a:t>Ignorer les échecs</a:t>
            </a:r>
          </a:p>
          <a:p>
            <a:pPr marL="0" indent="0" defTabSz="896111">
              <a:lnSpc>
                <a:spcPct val="104999"/>
              </a:lnSpc>
              <a:spcBef>
                <a:spcPts val="1100"/>
              </a:spcBef>
              <a:buSzTx/>
              <a:buNone/>
              <a:defRPr sz="1568"/>
            </a:pPr>
            <a:r>
              <a:t>Pour tester, aller voir la liste des utilisateurs dans le fichier</a:t>
            </a:r>
          </a:p>
          <a:p>
            <a:pPr marL="0" indent="448055" defTabSz="896111">
              <a:lnSpc>
                <a:spcPct val="104999"/>
              </a:lnSpc>
              <a:spcBef>
                <a:spcPts val="1100"/>
              </a:spcBef>
              <a:buSzTx/>
              <a:buNone/>
              <a:defRPr i="1" sz="1568">
                <a:latin typeface="SourceCodePro-Italic"/>
                <a:ea typeface="SourceCodePro-Italic"/>
                <a:cs typeface="SourceCodePro-Italic"/>
                <a:sym typeface="SourceCodePro-Italic"/>
              </a:defRPr>
            </a:pPr>
            <a:r>
              <a:t>back/index.js </a:t>
            </a:r>
            <a:r>
              <a:rPr i="0">
                <a:latin typeface="Source Code Pro"/>
                <a:ea typeface="Source Code Pro"/>
                <a:cs typeface="Source Code Pro"/>
                <a:sym typeface="Source Code Pro"/>
              </a:rPr>
              <a:t>(login = </a:t>
            </a:r>
            <a:r>
              <a:t>firstName</a:t>
            </a:r>
            <a:r>
              <a:rPr i="0">
                <a:latin typeface="Source Code Pro"/>
                <a:ea typeface="Source Code Pro"/>
                <a:cs typeface="Source Code Pro"/>
                <a:sym typeface="Source Code Pro"/>
              </a:rPr>
              <a:t>, mot de passe = </a:t>
            </a:r>
            <a:r>
              <a:t>password</a:t>
            </a:r>
            <a:r>
              <a:rPr i="0">
                <a:latin typeface="Source Code Pro"/>
                <a:ea typeface="Source Code Pro"/>
                <a:cs typeface="Source Code Pro"/>
                <a:sym typeface="Source Code Pro"/>
              </a:rP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79;p16"/>
          <p:cNvSpPr txBox="1"/>
          <p:nvPr>
            <p:ph type="title"/>
          </p:nvPr>
        </p:nvSpPr>
        <p:spPr>
          <a:xfrm>
            <a:off x="265500" y="1078749"/>
            <a:ext cx="4045200" cy="1789202"/>
          </a:xfrm>
          <a:prstGeom prst="rect">
            <a:avLst/>
          </a:prstGeom>
        </p:spPr>
        <p:txBody>
          <a:bodyPr/>
          <a:lstStyle>
            <a:lvl1pPr defTabSz="850391">
              <a:defRPr sz="4278"/>
            </a:lvl1pPr>
          </a:lstStyle>
          <a:p>
            <a:pPr/>
            <a:r>
              <a:t>Rappels JS et React</a:t>
            </a:r>
          </a:p>
        </p:txBody>
      </p:sp>
      <p:sp>
        <p:nvSpPr>
          <p:cNvPr id="125" name="Google Shape;80;p16"/>
          <p:cNvSpPr txBox="1"/>
          <p:nvPr>
            <p:ph type="body" sz="half" idx="1"/>
          </p:nvPr>
        </p:nvSpPr>
        <p:spPr>
          <a:xfrm>
            <a:off x="4939500" y="724199"/>
            <a:ext cx="3837000" cy="3695101"/>
          </a:xfrm>
          <a:prstGeom prst="rect">
            <a:avLst/>
          </a:prstGeom>
        </p:spPr>
        <p:txBody>
          <a:bodyPr anchor="ctr"/>
          <a:lstStyle/>
          <a:p>
            <a:pPr marL="457200" indent="-342900" algn="l">
              <a:lnSpc>
                <a:spcPct val="115000"/>
              </a:lnSpc>
              <a:buClr>
                <a:srgbClr val="424242"/>
              </a:buClr>
              <a:buSzPts val="1800"/>
              <a:buFont typeface="Helvetica"/>
              <a:buChar char="-"/>
              <a:defRPr sz="1800">
                <a:solidFill>
                  <a:srgbClr val="424242"/>
                </a:solidFill>
              </a:defRPr>
            </a:pPr>
            <a:r>
              <a:t>Gestion du state</a:t>
            </a:r>
          </a:p>
          <a:p>
            <a:pPr marL="457200" indent="-342900" algn="l">
              <a:lnSpc>
                <a:spcPct val="115000"/>
              </a:lnSpc>
              <a:buClr>
                <a:srgbClr val="424242"/>
              </a:buClr>
              <a:buSzPts val="1800"/>
              <a:buFont typeface="Helvetica"/>
              <a:buChar char="-"/>
              <a:defRPr sz="1800">
                <a:solidFill>
                  <a:srgbClr val="424242"/>
                </a:solidFill>
              </a:defRPr>
            </a:pPr>
            <a:r>
              <a:t>Props particulière</a:t>
            </a:r>
          </a:p>
          <a:p>
            <a:pPr marL="457200" indent="-342900" algn="l">
              <a:lnSpc>
                <a:spcPct val="115000"/>
              </a:lnSpc>
              <a:buClr>
                <a:srgbClr val="424242"/>
              </a:buClr>
              <a:buSzPts val="1800"/>
              <a:buFont typeface="Helvetica"/>
              <a:buChar char="-"/>
              <a:defRPr sz="1800">
                <a:solidFill>
                  <a:srgbClr val="424242"/>
                </a:solidFill>
              </a:defRPr>
            </a:pPr>
            <a:r>
              <a:t>Cycle de rerendering</a:t>
            </a:r>
          </a:p>
          <a:p>
            <a:pPr marL="457200" indent="-342900" algn="l">
              <a:lnSpc>
                <a:spcPct val="115000"/>
              </a:lnSpc>
              <a:buClr>
                <a:srgbClr val="424242"/>
              </a:buClr>
              <a:buSzPts val="1800"/>
              <a:buFont typeface="Helvetica"/>
              <a:buChar char="-"/>
              <a:defRPr sz="1800">
                <a:solidFill>
                  <a:srgbClr val="424242"/>
                </a:solidFill>
              </a:defRPr>
            </a:pPr>
            <a:r>
              <a:t>Traitement asynchrone</a:t>
            </a:r>
          </a:p>
          <a:p>
            <a:pPr marL="457200" indent="-342900" algn="l">
              <a:lnSpc>
                <a:spcPct val="115000"/>
              </a:lnSpc>
              <a:buClr>
                <a:srgbClr val="424242"/>
              </a:buClr>
              <a:buSzPts val="1800"/>
              <a:buFont typeface="Helvetica"/>
              <a:buChar char="-"/>
              <a:defRPr sz="1800">
                <a:solidFill>
                  <a:srgbClr val="424242"/>
                </a:solidFill>
              </a:defRPr>
            </a:pPr>
            <a:r>
              <a:t>Curryfication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312;p50"/>
          <p:cNvSpPr txBox="1"/>
          <p:nvPr>
            <p:ph type="title"/>
          </p:nvPr>
        </p:nvSpPr>
        <p:spPr>
          <a:xfrm>
            <a:off x="311699" y="372500"/>
            <a:ext cx="8520602" cy="733501"/>
          </a:xfrm>
          <a:prstGeom prst="rect">
            <a:avLst/>
          </a:prstGeom>
        </p:spPr>
        <p:txBody>
          <a:bodyPr/>
          <a:lstStyle>
            <a:lvl1pPr defTabSz="896111">
              <a:defRPr sz="2940"/>
            </a:lvl1pPr>
          </a:lstStyle>
          <a:p>
            <a:pPr/>
            <a:r>
              <a:t>TP 1 - Instructions (2/2)</a:t>
            </a:r>
          </a:p>
        </p:txBody>
      </p:sp>
      <p:sp>
        <p:nvSpPr>
          <p:cNvPr id="263" name="Google Shape;313;p50"/>
          <p:cNvSpPr txBox="1"/>
          <p:nvPr>
            <p:ph type="body" idx="1"/>
          </p:nvPr>
        </p:nvSpPr>
        <p:spPr>
          <a:xfrm>
            <a:off x="311699" y="1468824"/>
            <a:ext cx="8520602" cy="3099902"/>
          </a:xfrm>
          <a:prstGeom prst="rect">
            <a:avLst/>
          </a:prstGeom>
        </p:spPr>
        <p:txBody>
          <a:bodyPr/>
          <a:lstStyle/>
          <a:p>
            <a:pPr indent="-330200">
              <a:lnSpc>
                <a:spcPct val="94500"/>
              </a:lnSpc>
              <a:buSzPts val="1600"/>
              <a:buChar char="-"/>
              <a:defRPr sz="1600"/>
            </a:pPr>
            <a:r>
              <a:t>Utiliser les informations de </a:t>
            </a:r>
            <a:r>
              <a:rPr i="1">
                <a:latin typeface="SourceCodePro-Italic"/>
                <a:ea typeface="SourceCodePro-Italic"/>
                <a:cs typeface="SourceCodePro-Italic"/>
                <a:sym typeface="SourceCodePro-Italic"/>
              </a:rPr>
              <a:t>UserInfosContext</a:t>
            </a:r>
            <a:r>
              <a:t> pour faire un hook mettant à disposition un axios faisant des requêtes authentifiées et interceptant les 401 pour rediriger vers la page de login</a:t>
            </a:r>
          </a:p>
          <a:p>
            <a:pPr indent="-330200">
              <a:lnSpc>
                <a:spcPct val="94500"/>
              </a:lnSpc>
              <a:buSzPts val="1600"/>
              <a:buChar char="-"/>
              <a:defRPr sz="1600"/>
            </a:pPr>
            <a:r>
              <a:t>Au </a:t>
            </a:r>
            <a:r>
              <a:rPr i="1">
                <a:latin typeface="SourceCodePro-Italic"/>
                <a:ea typeface="SourceCodePro-Italic"/>
                <a:cs typeface="SourceCodePro-Italic"/>
                <a:sym typeface="SourceCodePro-Italic"/>
              </a:rPr>
              <a:t>mount</a:t>
            </a:r>
            <a:r>
              <a:t> du </a:t>
            </a:r>
            <a:r>
              <a:rPr i="1">
                <a:latin typeface="SourceCodePro-Italic"/>
                <a:ea typeface="SourceCodePro-Italic"/>
                <a:cs typeface="SourceCodePro-Italic"/>
                <a:sym typeface="SourceCodePro-Italic"/>
              </a:rPr>
              <a:t>Header</a:t>
            </a:r>
            <a:r>
              <a:t>, faire un appel </a:t>
            </a:r>
            <a:r>
              <a:rPr i="1">
                <a:latin typeface="SourceCodePro-Italic"/>
                <a:ea typeface="SourceCodePro-Italic"/>
                <a:cs typeface="SourceCodePro-Italic"/>
                <a:sym typeface="SourceCodePro-Italic"/>
              </a:rPr>
              <a:t>GET /users/current</a:t>
            </a:r>
            <a:r>
              <a:t> et rajouter au </a:t>
            </a:r>
            <a:r>
              <a:rPr i="1">
                <a:latin typeface="SourceCodePro-Italic"/>
                <a:ea typeface="SourceCodePro-Italic"/>
                <a:cs typeface="SourceCodePro-Italic"/>
                <a:sym typeface="SourceCodePro-Italic"/>
              </a:rPr>
              <a:t>UserInfosContext</a:t>
            </a:r>
            <a:r>
              <a:t> la réponse</a:t>
            </a:r>
          </a:p>
          <a:p>
            <a:pPr indent="-330200">
              <a:lnSpc>
                <a:spcPct val="94500"/>
              </a:lnSpc>
              <a:buSzPts val="1600"/>
              <a:buChar char="-"/>
              <a:defRPr sz="1600"/>
            </a:pPr>
            <a:r>
              <a:t>Utiliser le contenu de </a:t>
            </a:r>
            <a:r>
              <a:rPr i="1">
                <a:latin typeface="SourceCodePro-Italic"/>
                <a:ea typeface="SourceCodePro-Italic"/>
                <a:cs typeface="SourceCodePro-Italic"/>
                <a:sym typeface="SourceCodePro-Italic"/>
              </a:rPr>
              <a:t>UserInfosContext</a:t>
            </a:r>
            <a:r>
              <a:t> pour afficher correctement le </a:t>
            </a:r>
            <a:r>
              <a:rPr i="1">
                <a:latin typeface="SourceCodePro-Italic"/>
                <a:ea typeface="SourceCodePro-Italic"/>
                <a:cs typeface="SourceCodePro-Italic"/>
                <a:sym typeface="SourceCodePro-Italic"/>
              </a:rPr>
              <a:t>Header</a:t>
            </a:r>
          </a:p>
          <a:p>
            <a:pPr indent="-330200">
              <a:lnSpc>
                <a:spcPct val="94500"/>
              </a:lnSpc>
              <a:buSzPts val="1600"/>
              <a:buChar char="-"/>
              <a:defRPr b="1" i="1" sz="1600">
                <a:latin typeface="SourceCodePro-BoldItalic"/>
                <a:ea typeface="SourceCodePro-BoldItalic"/>
                <a:cs typeface="SourceCodePro-BoldItalic"/>
                <a:sym typeface="SourceCodePro-BoldItalic"/>
              </a:defRPr>
            </a:pPr>
            <a:r>
              <a:t>BONUS : </a:t>
            </a:r>
            <a:r>
              <a:rPr b="0" i="0">
                <a:latin typeface="Source Code Pro"/>
                <a:ea typeface="Source Code Pro"/>
                <a:cs typeface="Source Code Pro"/>
                <a:sym typeface="Source Code Pro"/>
              </a:rPr>
              <a:t>Lors d’un 401 sur le site, en plus de la redirection, ajouter une étape dans l’historique contenant l’url de la page actuelle. Cette étape sera utilisée pour la redirection au moment de la connexion.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318;p51"/>
          <p:cNvSpPr txBox="1"/>
          <p:nvPr>
            <p:ph type="title"/>
          </p:nvPr>
        </p:nvSpPr>
        <p:spPr>
          <a:xfrm>
            <a:off x="265500" y="1078749"/>
            <a:ext cx="4045200" cy="1789202"/>
          </a:xfrm>
          <a:prstGeom prst="rect">
            <a:avLst/>
          </a:prstGeom>
        </p:spPr>
        <p:txBody>
          <a:bodyPr/>
          <a:lstStyle/>
          <a:p>
            <a:pPr/>
            <a:r>
              <a:t>TP 2</a:t>
            </a:r>
          </a:p>
        </p:txBody>
      </p:sp>
      <p:sp>
        <p:nvSpPr>
          <p:cNvPr id="266" name="Google Shape;319;p51"/>
          <p:cNvSpPr txBox="1"/>
          <p:nvPr>
            <p:ph type="body" sz="quarter" idx="1"/>
          </p:nvPr>
        </p:nvSpPr>
        <p:spPr>
          <a:xfrm>
            <a:off x="265500" y="2921400"/>
            <a:ext cx="4045200" cy="1345501"/>
          </a:xfrm>
          <a:prstGeom prst="rect">
            <a:avLst/>
          </a:prstGeom>
        </p:spPr>
        <p:txBody>
          <a:bodyPr/>
          <a:lstStyle>
            <a:lvl1pPr marL="0" indent="0"/>
          </a:lstStyle>
          <a:p>
            <a:pPr/>
            <a:r>
              <a:t>Gestion de la liste des todos</a:t>
            </a:r>
          </a:p>
        </p:txBody>
      </p:sp>
      <p:sp>
        <p:nvSpPr>
          <p:cNvPr id="267" name="Google Shape;320;p5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a:lnSpc>
                <a:spcPct val="80000"/>
              </a:lnSpc>
              <a:buSzTx/>
              <a:buNone/>
              <a:defRPr sz="1500" u="sng">
                <a:solidFill>
                  <a:srgbClr val="000000"/>
                </a:solidFill>
              </a:defRPr>
            </a:pPr>
            <a:r>
              <a:t>Départ :</a:t>
            </a:r>
            <a:r>
              <a:rPr u="none"/>
              <a:t> </a:t>
            </a:r>
            <a:r>
              <a:rPr i="1" u="none">
                <a:latin typeface="SourceCodePro-Italic"/>
                <a:ea typeface="SourceCodePro-Italic"/>
                <a:cs typeface="SourceCodePro-Italic"/>
                <a:sym typeface="SourceCodePro-Italic"/>
              </a:rPr>
              <a:t>git checkout tp-2</a:t>
            </a:r>
            <a:endParaRPr i="1">
              <a:latin typeface="SourceCodePro-Italic"/>
              <a:ea typeface="SourceCodePro-Italic"/>
              <a:cs typeface="SourceCodePro-Italic"/>
              <a:sym typeface="SourceCodePro-Italic"/>
            </a:endParaRPr>
          </a:p>
          <a:p>
            <a:pPr marL="0" indent="0">
              <a:lnSpc>
                <a:spcPct val="80000"/>
              </a:lnSpc>
              <a:buSzTx/>
              <a:buNone/>
              <a:defRPr sz="1500" u="sng">
                <a:solidFill>
                  <a:srgbClr val="000000"/>
                </a:solidFill>
              </a:defRPr>
            </a:pPr>
            <a:r>
              <a:t>Fin :</a:t>
            </a:r>
            <a:r>
              <a:rPr u="none"/>
              <a:t> </a:t>
            </a:r>
            <a:r>
              <a:rPr i="1" u="none">
                <a:latin typeface="SourceCodePro-Italic"/>
                <a:ea typeface="SourceCodePro-Italic"/>
                <a:cs typeface="SourceCodePro-Italic"/>
                <a:sym typeface="SourceCodePro-Italic"/>
              </a:rPr>
              <a:t>git checkout tp-3</a:t>
            </a:r>
            <a:endParaRPr i="1">
              <a:latin typeface="SourceCodePro-Italic"/>
              <a:ea typeface="SourceCodePro-Italic"/>
              <a:cs typeface="SourceCodePro-Italic"/>
              <a:sym typeface="SourceCodePro-Italic"/>
            </a:endParaRPr>
          </a:p>
          <a:p>
            <a:pPr marL="0" indent="0">
              <a:lnSpc>
                <a:spcPct val="80000"/>
              </a:lnSpc>
              <a:buSzTx/>
              <a:buNone/>
              <a:defRPr sz="1500"/>
            </a:pPr>
            <a:endParaRPr i="1">
              <a:solidFill>
                <a:srgbClr val="000000"/>
              </a:solidFill>
              <a:latin typeface="SourceCodePro-Italic"/>
              <a:ea typeface="SourceCodePro-Italic"/>
              <a:cs typeface="SourceCodePro-Italic"/>
              <a:sym typeface="SourceCodePro-Italic"/>
            </a:endParaRPr>
          </a:p>
          <a:p>
            <a:pPr marL="0" indent="0">
              <a:lnSpc>
                <a:spcPct val="84000"/>
              </a:lnSpc>
              <a:buSzTx/>
              <a:buNone/>
              <a:defRPr b="1" sz="1500"/>
            </a:pPr>
            <a:r>
              <a:t>Objectifs :</a:t>
            </a:r>
          </a:p>
          <a:p>
            <a:pPr indent="-325754">
              <a:lnSpc>
                <a:spcPct val="84000"/>
              </a:lnSpc>
              <a:spcBef>
                <a:spcPts val="1200"/>
              </a:spcBef>
              <a:buSzPct val="100000"/>
              <a:buChar char="-"/>
              <a:defRPr sz="1500"/>
            </a:pPr>
            <a:r>
              <a:t>Gérer l’affichage d’une liste</a:t>
            </a:r>
          </a:p>
          <a:p>
            <a:pPr indent="-325754">
              <a:lnSpc>
                <a:spcPct val="92000"/>
              </a:lnSpc>
              <a:buSzPct val="100000"/>
              <a:buChar char="-"/>
              <a:defRPr sz="1500"/>
            </a:pPr>
            <a:r>
              <a:t>Manipuler la transmission de props et de callback pour déclencher des comportements</a:t>
            </a:r>
          </a:p>
          <a:p>
            <a:pPr indent="-325754">
              <a:lnSpc>
                <a:spcPct val="92000"/>
              </a:lnSpc>
              <a:buSzPct val="100000"/>
              <a:buChar char="-"/>
              <a:defRPr sz="1500"/>
            </a:pPr>
            <a:r>
              <a:t>Utiliser la curryfication pour assurer la séparation des responsabilités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Google Shape;325;p52"/>
          <p:cNvSpPr txBox="1"/>
          <p:nvPr>
            <p:ph type="title"/>
          </p:nvPr>
        </p:nvSpPr>
        <p:spPr>
          <a:xfrm>
            <a:off x="311699" y="372500"/>
            <a:ext cx="8520602" cy="733501"/>
          </a:xfrm>
          <a:prstGeom prst="rect">
            <a:avLst/>
          </a:prstGeom>
        </p:spPr>
        <p:txBody>
          <a:bodyPr/>
          <a:lstStyle>
            <a:lvl1pPr defTabSz="896111">
              <a:defRPr sz="2940"/>
            </a:lvl1pPr>
          </a:lstStyle>
          <a:p>
            <a:pPr/>
            <a:r>
              <a:t>TP 2 - Instructions</a:t>
            </a:r>
          </a:p>
        </p:txBody>
      </p:sp>
      <p:sp>
        <p:nvSpPr>
          <p:cNvPr id="270" name="Google Shape;326;p52"/>
          <p:cNvSpPr txBox="1"/>
          <p:nvPr>
            <p:ph type="body" idx="1"/>
          </p:nvPr>
        </p:nvSpPr>
        <p:spPr>
          <a:xfrm>
            <a:off x="311699" y="1468824"/>
            <a:ext cx="8520602" cy="3099902"/>
          </a:xfrm>
          <a:prstGeom prst="rect">
            <a:avLst/>
          </a:prstGeom>
        </p:spPr>
        <p:txBody>
          <a:bodyPr/>
          <a:lstStyle/>
          <a:p>
            <a:pPr marL="448055" indent="-336042" defTabSz="896111">
              <a:lnSpc>
                <a:spcPct val="103500"/>
              </a:lnSpc>
              <a:buSzPts val="1700"/>
              <a:buChar char="-"/>
              <a:defRPr sz="1764"/>
            </a:pPr>
            <a:r>
              <a:t>Récupérer la liste des todos au mount du composant </a:t>
            </a:r>
            <a:r>
              <a:rPr i="1">
                <a:latin typeface="SourceCodePro-Italic"/>
                <a:ea typeface="SourceCodePro-Italic"/>
                <a:cs typeface="SourceCodePro-Italic"/>
                <a:sym typeface="SourceCodePro-Italic"/>
              </a:rPr>
              <a:t>TodoList</a:t>
            </a:r>
            <a:r>
              <a:t> avec </a:t>
            </a:r>
            <a:r>
              <a:rPr i="1">
                <a:latin typeface="SourceCodePro-Italic"/>
                <a:ea typeface="SourceCodePro-Italic"/>
                <a:cs typeface="SourceCodePro-Italic"/>
                <a:sym typeface="SourceCodePro-Italic"/>
              </a:rPr>
              <a:t>GET /tasks</a:t>
            </a:r>
            <a:endParaRPr i="1">
              <a:latin typeface="SourceCodePro-Italic"/>
              <a:ea typeface="SourceCodePro-Italic"/>
              <a:cs typeface="SourceCodePro-Italic"/>
              <a:sym typeface="SourceCodePro-Italic"/>
            </a:endParaRPr>
          </a:p>
          <a:p>
            <a:pPr marL="448055" indent="-336042" defTabSz="896111">
              <a:lnSpc>
                <a:spcPct val="103500"/>
              </a:lnSpc>
              <a:buSzPts val="1700"/>
              <a:buChar char="-"/>
              <a:defRPr sz="1764"/>
            </a:pPr>
            <a:r>
              <a:t>Afficher la liste des tasks et subtasks (attention à la props </a:t>
            </a:r>
            <a:r>
              <a:rPr i="1">
                <a:latin typeface="SourceCodePro-Italic"/>
                <a:ea typeface="SourceCodePro-Italic"/>
                <a:cs typeface="SourceCodePro-Italic"/>
                <a:sym typeface="SourceCodePro-Italic"/>
              </a:rPr>
              <a:t>key</a:t>
            </a:r>
            <a:r>
              <a:t>)</a:t>
            </a:r>
          </a:p>
          <a:p>
            <a:pPr marL="448055" indent="-336042" defTabSz="896111">
              <a:lnSpc>
                <a:spcPct val="103500"/>
              </a:lnSpc>
              <a:buSzPts val="1700"/>
              <a:buChar char="-"/>
              <a:defRPr sz="1764"/>
            </a:pPr>
            <a:r>
              <a:t>Au </a:t>
            </a:r>
            <a:r>
              <a:rPr i="1">
                <a:latin typeface="SourceCodePro-Italic"/>
                <a:ea typeface="SourceCodePro-Italic"/>
                <a:cs typeface="SourceCodePro-Italic"/>
                <a:sym typeface="SourceCodePro-Italic"/>
              </a:rPr>
              <a:t>check</a:t>
            </a:r>
            <a:r>
              <a:t> d’un subtask, identifier la task et subtask concernée, la mettre à jour et transmettre l’info au back sur </a:t>
            </a:r>
            <a:r>
              <a:rPr i="1">
                <a:latin typeface="SourceCodePro-Italic"/>
                <a:ea typeface="SourceCodePro-Italic"/>
                <a:cs typeface="SourceCodePro-Italic"/>
                <a:sym typeface="SourceCodePro-Italic"/>
              </a:rPr>
              <a:t>PUT /tasks/:id</a:t>
            </a:r>
            <a:r>
              <a:t>. Utiliser la task en réponse pour mettre à jour le render</a:t>
            </a:r>
          </a:p>
          <a:p>
            <a:pPr marL="448055" indent="-336042" defTabSz="896111">
              <a:lnSpc>
                <a:spcPct val="103500"/>
              </a:lnSpc>
              <a:buSzPts val="1700"/>
              <a:buChar char="-"/>
              <a:defRPr sz="1764"/>
            </a:pPr>
            <a:r>
              <a:t>A la validation d’un subtask, mettre à jour les userInfos affichée dans le header (le karma peut changer)</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Google Shape;331;p53"/>
          <p:cNvSpPr txBox="1"/>
          <p:nvPr>
            <p:ph type="title"/>
          </p:nvPr>
        </p:nvSpPr>
        <p:spPr>
          <a:xfrm>
            <a:off x="265500" y="1078749"/>
            <a:ext cx="4045200" cy="1789202"/>
          </a:xfrm>
          <a:prstGeom prst="rect">
            <a:avLst/>
          </a:prstGeom>
        </p:spPr>
        <p:txBody>
          <a:bodyPr/>
          <a:lstStyle/>
          <a:p>
            <a:pPr/>
            <a:r>
              <a:t>TP 3</a:t>
            </a:r>
          </a:p>
        </p:txBody>
      </p:sp>
      <p:sp>
        <p:nvSpPr>
          <p:cNvPr id="273" name="Google Shape;332;p53"/>
          <p:cNvSpPr txBox="1"/>
          <p:nvPr>
            <p:ph type="body" sz="quarter" idx="1"/>
          </p:nvPr>
        </p:nvSpPr>
        <p:spPr>
          <a:xfrm>
            <a:off x="265500" y="2921400"/>
            <a:ext cx="4045200" cy="1345501"/>
          </a:xfrm>
          <a:prstGeom prst="rect">
            <a:avLst/>
          </a:prstGeom>
        </p:spPr>
        <p:txBody>
          <a:bodyPr/>
          <a:lstStyle>
            <a:lvl1pPr marL="0" indent="0"/>
          </a:lstStyle>
          <a:p>
            <a:pPr/>
            <a:r>
              <a:t>Ajout et modification d’un Todo</a:t>
            </a:r>
          </a:p>
        </p:txBody>
      </p:sp>
      <p:sp>
        <p:nvSpPr>
          <p:cNvPr id="274" name="Google Shape;333;p5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defTabSz="896111">
              <a:lnSpc>
                <a:spcPct val="80000"/>
              </a:lnSpc>
              <a:buSzTx/>
              <a:buNone/>
              <a:defRPr sz="1764" u="sng">
                <a:solidFill>
                  <a:srgbClr val="000000"/>
                </a:solidFill>
              </a:defRPr>
            </a:pPr>
            <a:r>
              <a:t>Départ :</a:t>
            </a:r>
            <a:r>
              <a:rPr u="none"/>
              <a:t> </a:t>
            </a:r>
            <a:r>
              <a:rPr i="1" u="none">
                <a:latin typeface="SourceCodePro-Italic"/>
                <a:ea typeface="SourceCodePro-Italic"/>
                <a:cs typeface="SourceCodePro-Italic"/>
                <a:sym typeface="SourceCodePro-Italic"/>
              </a:rPr>
              <a:t>git checkout tp-3</a:t>
            </a:r>
            <a:endParaRPr i="1">
              <a:latin typeface="SourceCodePro-Italic"/>
              <a:ea typeface="SourceCodePro-Italic"/>
              <a:cs typeface="SourceCodePro-Italic"/>
              <a:sym typeface="SourceCodePro-Italic"/>
            </a:endParaRPr>
          </a:p>
          <a:p>
            <a:pPr marL="0" indent="0" defTabSz="896111">
              <a:lnSpc>
                <a:spcPct val="80000"/>
              </a:lnSpc>
              <a:buSzTx/>
              <a:buNone/>
              <a:defRPr sz="1764" u="sng">
                <a:solidFill>
                  <a:srgbClr val="000000"/>
                </a:solidFill>
              </a:defRPr>
            </a:pPr>
            <a:r>
              <a:t>Fin :</a:t>
            </a:r>
            <a:r>
              <a:rPr u="none"/>
              <a:t> </a:t>
            </a:r>
            <a:r>
              <a:rPr i="1" u="none">
                <a:latin typeface="SourceCodePro-Italic"/>
                <a:ea typeface="SourceCodePro-Italic"/>
                <a:cs typeface="SourceCodePro-Italic"/>
                <a:sym typeface="SourceCodePro-Italic"/>
              </a:rPr>
              <a:t>git checkout master</a:t>
            </a:r>
            <a:endParaRPr i="1">
              <a:latin typeface="SourceCodePro-Italic"/>
              <a:ea typeface="SourceCodePro-Italic"/>
              <a:cs typeface="SourceCodePro-Italic"/>
              <a:sym typeface="SourceCodePro-Italic"/>
            </a:endParaRPr>
          </a:p>
          <a:p>
            <a:pPr marL="0" indent="0" defTabSz="896111">
              <a:lnSpc>
                <a:spcPct val="80000"/>
              </a:lnSpc>
              <a:buSzTx/>
              <a:buNone/>
              <a:defRPr sz="1764"/>
            </a:pPr>
            <a:endParaRPr i="1">
              <a:solidFill>
                <a:srgbClr val="000000"/>
              </a:solidFill>
              <a:latin typeface="SourceCodePro-Italic"/>
              <a:ea typeface="SourceCodePro-Italic"/>
              <a:cs typeface="SourceCodePro-Italic"/>
              <a:sym typeface="SourceCodePro-Italic"/>
            </a:endParaRPr>
          </a:p>
          <a:p>
            <a:pPr marL="0" indent="0" defTabSz="896111">
              <a:lnSpc>
                <a:spcPct val="84000"/>
              </a:lnSpc>
              <a:buSzTx/>
              <a:buNone/>
              <a:defRPr b="1" sz="1764"/>
            </a:pPr>
            <a:r>
              <a:t>Objectifs :</a:t>
            </a:r>
          </a:p>
          <a:p>
            <a:pPr marL="448055" indent="-336042" defTabSz="896111">
              <a:lnSpc>
                <a:spcPct val="84000"/>
              </a:lnSpc>
              <a:spcBef>
                <a:spcPts val="1100"/>
              </a:spcBef>
              <a:buSzPts val="1700"/>
              <a:buChar char="-"/>
              <a:defRPr sz="1764"/>
            </a:pPr>
            <a:r>
              <a:t>Gérer un formulaire avec Formik</a:t>
            </a:r>
          </a:p>
          <a:p>
            <a:pPr marL="448055" indent="-336042" defTabSz="896111">
              <a:lnSpc>
                <a:spcPct val="92000"/>
              </a:lnSpc>
              <a:buSzPts val="1700"/>
              <a:buChar char="-"/>
              <a:defRPr sz="1764"/>
            </a:pPr>
            <a:r>
              <a:t>Gérer un tableau d’input dynamique (gestion basique)</a:t>
            </a:r>
          </a:p>
          <a:p>
            <a:pPr marL="448055" indent="-336042" defTabSz="896111">
              <a:lnSpc>
                <a:spcPct val="92000"/>
              </a:lnSpc>
              <a:buSzPts val="1700"/>
              <a:buChar char="-"/>
              <a:defRPr sz="1764"/>
            </a:pPr>
            <a:r>
              <a:t>Mettre en place la validation du formulaire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Google Shape;338;p54"/>
          <p:cNvSpPr txBox="1"/>
          <p:nvPr>
            <p:ph type="title"/>
          </p:nvPr>
        </p:nvSpPr>
        <p:spPr>
          <a:xfrm>
            <a:off x="311699" y="372500"/>
            <a:ext cx="8520602" cy="733501"/>
          </a:xfrm>
          <a:prstGeom prst="rect">
            <a:avLst/>
          </a:prstGeom>
        </p:spPr>
        <p:txBody>
          <a:bodyPr/>
          <a:lstStyle>
            <a:lvl1pPr defTabSz="896111">
              <a:defRPr sz="2940"/>
            </a:lvl1pPr>
          </a:lstStyle>
          <a:p>
            <a:pPr/>
            <a:r>
              <a:t>TP 3 - Instructions (1/2)</a:t>
            </a:r>
          </a:p>
        </p:txBody>
      </p:sp>
      <p:sp>
        <p:nvSpPr>
          <p:cNvPr id="277" name="Google Shape;339;p54"/>
          <p:cNvSpPr txBox="1"/>
          <p:nvPr>
            <p:ph type="body" idx="1"/>
          </p:nvPr>
        </p:nvSpPr>
        <p:spPr>
          <a:xfrm>
            <a:off x="311699" y="1468824"/>
            <a:ext cx="8520602" cy="3099902"/>
          </a:xfrm>
          <a:prstGeom prst="rect">
            <a:avLst/>
          </a:prstGeom>
        </p:spPr>
        <p:txBody>
          <a:bodyPr/>
          <a:lstStyle/>
          <a:p>
            <a:pPr marL="448055" indent="-336042" defTabSz="896111">
              <a:lnSpc>
                <a:spcPct val="92000"/>
              </a:lnSpc>
              <a:buSzPts val="1700"/>
              <a:buChar char="-"/>
              <a:defRPr sz="1764"/>
            </a:pPr>
            <a:r>
              <a:t>Utiliser </a:t>
            </a:r>
            <a:r>
              <a:rPr i="1">
                <a:latin typeface="SourceCodePro-Italic"/>
                <a:ea typeface="SourceCodePro-Italic"/>
                <a:cs typeface="SourceCodePro-Italic"/>
                <a:sym typeface="SourceCodePro-Italic"/>
              </a:rPr>
              <a:t>Formik</a:t>
            </a:r>
            <a:r>
              <a:t> pour gérer le formulaire d’ajout. La valeur initiale est </a:t>
            </a:r>
            <a:r>
              <a:rPr i="1">
                <a:latin typeface="SourceCodePro-Italic"/>
                <a:ea typeface="SourceCodePro-Italic"/>
                <a:cs typeface="SourceCodePro-Italic"/>
                <a:sym typeface="SourceCodePro-Italic"/>
              </a:rPr>
              <a:t>{ name: “”, priority: 1, subtasks: [{  name: “”, done: false }]</a:t>
            </a:r>
            <a:endParaRPr i="1">
              <a:latin typeface="SourceCodePro-Italic"/>
              <a:ea typeface="SourceCodePro-Italic"/>
              <a:cs typeface="SourceCodePro-Italic"/>
              <a:sym typeface="SourceCodePro-Italic"/>
            </a:endParaRPr>
          </a:p>
          <a:p>
            <a:pPr marL="448055" indent="-336042" defTabSz="896111">
              <a:lnSpc>
                <a:spcPct val="92000"/>
              </a:lnSpc>
              <a:buSzPts val="1700"/>
              <a:buChar char="-"/>
              <a:defRPr sz="1764"/>
            </a:pPr>
            <a:r>
              <a:t>Faire un </a:t>
            </a:r>
            <a:r>
              <a:rPr i="1">
                <a:latin typeface="SourceCodePro-Italic"/>
                <a:ea typeface="SourceCodePro-Italic"/>
                <a:cs typeface="SourceCodePro-Italic"/>
                <a:sym typeface="SourceCodePro-Italic"/>
              </a:rPr>
              <a:t>POST /tasks</a:t>
            </a:r>
            <a:r>
              <a:t> avec les données du formulaire à la validation</a:t>
            </a:r>
          </a:p>
          <a:p>
            <a:pPr marL="448055" indent="-336042" defTabSz="896111">
              <a:lnSpc>
                <a:spcPct val="92000"/>
              </a:lnSpc>
              <a:buSzPts val="1700"/>
              <a:buChar char="-"/>
              <a:defRPr sz="1764"/>
            </a:pPr>
            <a:r>
              <a:t>Rajouter un bouton de modification sur les items de la </a:t>
            </a:r>
            <a:r>
              <a:rPr i="1">
                <a:latin typeface="SourceCodePro-Italic"/>
                <a:ea typeface="SourceCodePro-Italic"/>
                <a:cs typeface="SourceCodePro-Italic"/>
                <a:sym typeface="SourceCodePro-Italic"/>
              </a:rPr>
              <a:t>Todolist</a:t>
            </a:r>
            <a:r>
              <a:t> menant vers </a:t>
            </a:r>
            <a:r>
              <a:rPr i="1">
                <a:latin typeface="SourceCodePro-Italic"/>
                <a:ea typeface="SourceCodePro-Italic"/>
                <a:cs typeface="SourceCodePro-Italic"/>
                <a:sym typeface="SourceCodePro-Italic"/>
              </a:rPr>
              <a:t>/update/:id</a:t>
            </a:r>
            <a:endParaRPr i="1">
              <a:latin typeface="SourceCodePro-Italic"/>
              <a:ea typeface="SourceCodePro-Italic"/>
              <a:cs typeface="SourceCodePro-Italic"/>
              <a:sym typeface="SourceCodePro-Italic"/>
            </a:endParaRPr>
          </a:p>
          <a:p>
            <a:pPr marL="448055" indent="-336042" defTabSz="896111">
              <a:lnSpc>
                <a:spcPct val="92000"/>
              </a:lnSpc>
              <a:buSzPts val="1700"/>
              <a:buChar char="-"/>
              <a:defRPr sz="1764"/>
            </a:pPr>
            <a:r>
              <a:t>Récupérer la todo et l’injecter dans le formulaire s’il y a un </a:t>
            </a:r>
            <a:r>
              <a:rPr i="1">
                <a:latin typeface="SourceCodePro-Italic"/>
                <a:ea typeface="SourceCodePro-Italic"/>
                <a:cs typeface="SourceCodePro-Italic"/>
                <a:sym typeface="SourceCodePro-Italic"/>
              </a:rPr>
              <a:t>id</a:t>
            </a:r>
            <a:r>
              <a:t> dans l’url</a:t>
            </a:r>
          </a:p>
          <a:p>
            <a:pPr marL="448055" indent="-336042" defTabSz="896111">
              <a:lnSpc>
                <a:spcPct val="92000"/>
              </a:lnSpc>
              <a:buSzPts val="1700"/>
              <a:buChar char="-"/>
              <a:defRPr sz="1764"/>
            </a:pPr>
            <a:r>
              <a:t>Mettre en place une mécanique de loader pour n’afficher le formulaire qu’une fois la todo chargée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Google Shape;344;p55"/>
          <p:cNvSpPr txBox="1"/>
          <p:nvPr>
            <p:ph type="title"/>
          </p:nvPr>
        </p:nvSpPr>
        <p:spPr>
          <a:xfrm>
            <a:off x="311699" y="372500"/>
            <a:ext cx="8520602" cy="733501"/>
          </a:xfrm>
          <a:prstGeom prst="rect">
            <a:avLst/>
          </a:prstGeom>
        </p:spPr>
        <p:txBody>
          <a:bodyPr/>
          <a:lstStyle>
            <a:lvl1pPr defTabSz="896111">
              <a:defRPr sz="2940"/>
            </a:lvl1pPr>
          </a:lstStyle>
          <a:p>
            <a:pPr/>
            <a:r>
              <a:t>TP 3 - Instructions (2/2)</a:t>
            </a:r>
          </a:p>
        </p:txBody>
      </p:sp>
      <p:sp>
        <p:nvSpPr>
          <p:cNvPr id="280" name="Google Shape;345;p55"/>
          <p:cNvSpPr txBox="1"/>
          <p:nvPr>
            <p:ph type="body" idx="1"/>
          </p:nvPr>
        </p:nvSpPr>
        <p:spPr>
          <a:xfrm>
            <a:off x="311699" y="1468824"/>
            <a:ext cx="8520602" cy="3099902"/>
          </a:xfrm>
          <a:prstGeom prst="rect">
            <a:avLst/>
          </a:prstGeom>
        </p:spPr>
        <p:txBody>
          <a:bodyPr/>
          <a:lstStyle/>
          <a:p>
            <a:pPr marL="448055" indent="-336042" defTabSz="896111">
              <a:buSzPts val="1700"/>
              <a:buChar char="-"/>
              <a:defRPr sz="1764"/>
            </a:pPr>
            <a:r>
              <a:t>A la validation, faire un </a:t>
            </a:r>
            <a:r>
              <a:rPr i="1">
                <a:latin typeface="SourceCodePro-Italic"/>
                <a:ea typeface="SourceCodePro-Italic"/>
                <a:cs typeface="SourceCodePro-Italic"/>
                <a:sym typeface="SourceCodePro-Italic"/>
              </a:rPr>
              <a:t>PUT /tasks/:id</a:t>
            </a:r>
            <a:r>
              <a:t> à la place du </a:t>
            </a:r>
            <a:r>
              <a:rPr i="1">
                <a:latin typeface="SourceCodePro-Italic"/>
                <a:ea typeface="SourceCodePro-Italic"/>
                <a:cs typeface="SourceCodePro-Italic"/>
                <a:sym typeface="SourceCodePro-Italic"/>
              </a:rPr>
              <a:t>POST</a:t>
            </a:r>
            <a:r>
              <a:t> si un </a:t>
            </a:r>
            <a:r>
              <a:rPr i="1">
                <a:latin typeface="SourceCodePro-Italic"/>
                <a:ea typeface="SourceCodePro-Italic"/>
                <a:cs typeface="SourceCodePro-Italic"/>
                <a:sym typeface="SourceCodePro-Italic"/>
              </a:rPr>
              <a:t>id</a:t>
            </a:r>
            <a:r>
              <a:t> est présent dans l’url</a:t>
            </a:r>
          </a:p>
          <a:p>
            <a:pPr marL="448055" indent="-336042" defTabSz="896111">
              <a:buSzPts val="1700"/>
              <a:buChar char="-"/>
              <a:defRPr sz="1764"/>
            </a:pPr>
            <a:r>
              <a:t>Rajouter des règles de validation telles que :</a:t>
            </a:r>
          </a:p>
          <a:p>
            <a:pPr lvl="1" marL="896111" indent="-311150" defTabSz="896111">
              <a:buSzPts val="1300"/>
              <a:buChar char="-"/>
              <a:defRPr sz="1372"/>
            </a:pPr>
            <a:r>
              <a:t>Le titre ne peut pas être vide</a:t>
            </a:r>
          </a:p>
          <a:p>
            <a:pPr lvl="1" marL="896111" indent="-311150" defTabSz="896111">
              <a:buSzPts val="1300"/>
              <a:buChar char="-"/>
              <a:defRPr sz="1372"/>
            </a:pPr>
            <a:r>
              <a:t>Le titre doit faire entre 5 et 50 caractères (inclus)</a:t>
            </a:r>
          </a:p>
          <a:p>
            <a:pPr lvl="1" marL="896111" indent="-311150" defTabSz="896111">
              <a:buSzPts val="1300"/>
              <a:buChar char="-"/>
              <a:defRPr sz="1372"/>
            </a:pPr>
            <a:r>
              <a:t>La priorité ne peut pas être vide</a:t>
            </a:r>
          </a:p>
          <a:p>
            <a:pPr lvl="1" marL="896111" indent="-311150" defTabSz="896111">
              <a:buSzPts val="1300"/>
              <a:buChar char="-"/>
              <a:defRPr sz="1372"/>
            </a:pPr>
            <a:r>
              <a:t>La priorité doit être entre 1 et 3 (inclus)</a:t>
            </a:r>
          </a:p>
          <a:p>
            <a:pPr lvl="1" marL="896111" indent="-311150" defTabSz="896111">
              <a:buSzPts val="1300"/>
              <a:buChar char="-"/>
              <a:defRPr sz="1372"/>
            </a:pPr>
            <a:r>
              <a:t>Les subtasks ne peuvent pas être vide</a:t>
            </a:r>
          </a:p>
          <a:p>
            <a:pPr marL="448055" indent="-336042" defTabSz="896111">
              <a:buSzPts val="1700"/>
              <a:buChar char="-"/>
              <a:defRPr sz="1764"/>
            </a:pPr>
            <a:r>
              <a:t>Si les règles ne sont pas respectées, afficher un message d’erreur et bloquer la validation du formulaire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85;p17"/>
          <p:cNvSpPr txBox="1"/>
          <p:nvPr>
            <p:ph type="title"/>
          </p:nvPr>
        </p:nvSpPr>
        <p:spPr>
          <a:xfrm>
            <a:off x="311699" y="372500"/>
            <a:ext cx="8520602" cy="733501"/>
          </a:xfrm>
          <a:prstGeom prst="rect">
            <a:avLst/>
          </a:prstGeom>
        </p:spPr>
        <p:txBody>
          <a:bodyPr/>
          <a:lstStyle>
            <a:lvl1pPr defTabSz="896111">
              <a:defRPr sz="2940"/>
            </a:lvl1pPr>
          </a:lstStyle>
          <a:p>
            <a:pPr/>
            <a:r>
              <a:t>Plan</a:t>
            </a:r>
          </a:p>
        </p:txBody>
      </p:sp>
      <p:sp>
        <p:nvSpPr>
          <p:cNvPr id="128" name="Google Shape;86;p17"/>
          <p:cNvSpPr txBox="1"/>
          <p:nvPr>
            <p:ph type="body" idx="1"/>
          </p:nvPr>
        </p:nvSpPr>
        <p:spPr>
          <a:xfrm>
            <a:off x="311699" y="1468824"/>
            <a:ext cx="8520602" cy="3099902"/>
          </a:xfrm>
          <a:prstGeom prst="rect">
            <a:avLst/>
          </a:prstGeom>
        </p:spPr>
        <p:txBody>
          <a:bodyPr/>
          <a:lstStyle/>
          <a:p>
            <a:pPr>
              <a:buClr>
                <a:srgbClr val="E91D63"/>
              </a:buClr>
              <a:buFontTx/>
              <a:buAutoNum type="arabicParenR" startAt="1"/>
              <a:defRPr b="1" u="sng">
                <a:solidFill>
                  <a:srgbClr val="E91D63"/>
                </a:solidFill>
              </a:defRPr>
            </a:pPr>
            <a:r>
              <a:t>Rappels JS et React</a:t>
            </a:r>
          </a:p>
          <a:p>
            <a:pPr>
              <a:buFontTx/>
              <a:buAutoNum type="arabicParenR" startAt="1"/>
            </a:pPr>
            <a:r>
              <a:t>Architecture des composants</a:t>
            </a:r>
          </a:p>
          <a:p>
            <a:pPr>
              <a:buFontTx/>
              <a:buAutoNum type="arabicParenR" startAt="1"/>
            </a:pPr>
            <a:r>
              <a:t>Qualité de code</a:t>
            </a:r>
          </a:p>
          <a:p>
            <a:pPr>
              <a:buFontTx/>
              <a:buAutoNum type="arabicParenR" startAt="1"/>
            </a:pPr>
            <a:r>
              <a:t>Etude de code</a:t>
            </a:r>
          </a:p>
          <a:p>
            <a:pPr>
              <a:buFontTx/>
              <a:buAutoNum type="arabicParenR" startAt="1"/>
            </a:pPr>
            <a:r>
              <a:t>Travaux pratiques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91;p18"/>
          <p:cNvSpPr txBox="1"/>
          <p:nvPr>
            <p:ph type="title"/>
          </p:nvPr>
        </p:nvSpPr>
        <p:spPr>
          <a:xfrm>
            <a:off x="311699" y="372500"/>
            <a:ext cx="8520602" cy="733501"/>
          </a:xfrm>
          <a:prstGeom prst="rect">
            <a:avLst/>
          </a:prstGeom>
        </p:spPr>
        <p:txBody>
          <a:bodyPr/>
          <a:lstStyle>
            <a:lvl1pPr defTabSz="896111">
              <a:defRPr sz="2940"/>
            </a:lvl1pPr>
          </a:lstStyle>
          <a:p>
            <a:pPr/>
            <a:r>
              <a:t>Immutabilité du state (1/2)</a:t>
            </a:r>
          </a:p>
        </p:txBody>
      </p:sp>
      <p:sp>
        <p:nvSpPr>
          <p:cNvPr id="131" name="Google Shape;92;p18"/>
          <p:cNvSpPr txBox="1"/>
          <p:nvPr>
            <p:ph type="body" sz="half" idx="1"/>
          </p:nvPr>
        </p:nvSpPr>
        <p:spPr>
          <a:xfrm>
            <a:off x="4571999" y="1468824"/>
            <a:ext cx="4260302" cy="3099902"/>
          </a:xfrm>
          <a:prstGeom prst="rect">
            <a:avLst/>
          </a:prstGeom>
        </p:spPr>
        <p:txBody>
          <a:bodyPr/>
          <a:lstStyle>
            <a:lvl1pPr marL="0" indent="0">
              <a:spcBef>
                <a:spcPts val="1200"/>
              </a:spcBef>
              <a:buSzTx/>
              <a:buNone/>
            </a:lvl1pPr>
          </a:lstStyle>
          <a:p>
            <a:pPr/>
            <a:r>
              <a:t>Ne pas faire :</a:t>
            </a:r>
          </a:p>
        </p:txBody>
      </p:sp>
      <p:sp>
        <p:nvSpPr>
          <p:cNvPr id="132" name="Google Shape;93;p18"/>
          <p:cNvSpPr txBox="1"/>
          <p:nvPr/>
        </p:nvSpPr>
        <p:spPr>
          <a:xfrm>
            <a:off x="311699" y="1468824"/>
            <a:ext cx="4260302" cy="30999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defRPr sz="1800">
                <a:solidFill>
                  <a:srgbClr val="424242"/>
                </a:solidFill>
                <a:latin typeface="Source Code Pro"/>
                <a:ea typeface="Source Code Pro"/>
                <a:cs typeface="Source Code Pro"/>
                <a:sym typeface="Source Code Pro"/>
              </a:defRPr>
            </a:lvl1pPr>
          </a:lstStyle>
          <a:p>
            <a:pPr/>
            <a:r>
              <a:t>Faire :</a:t>
            </a:r>
          </a:p>
        </p:txBody>
      </p:sp>
      <p:pic>
        <p:nvPicPr>
          <p:cNvPr id="133" name="Google Shape;94;p18" descr="Google Shape;94;p18"/>
          <p:cNvPicPr>
            <a:picLocks noChangeAspect="1"/>
          </p:cNvPicPr>
          <p:nvPr/>
        </p:nvPicPr>
        <p:blipFill>
          <a:blip r:embed="rId2">
            <a:extLst/>
          </a:blip>
          <a:stretch>
            <a:fillRect/>
          </a:stretch>
        </p:blipFill>
        <p:spPr>
          <a:xfrm>
            <a:off x="403050" y="2333874"/>
            <a:ext cx="3488926" cy="1155776"/>
          </a:xfrm>
          <a:prstGeom prst="rect">
            <a:avLst/>
          </a:prstGeom>
          <a:ln w="12700">
            <a:miter lim="400000"/>
          </a:ln>
        </p:spPr>
      </p:pic>
      <p:pic>
        <p:nvPicPr>
          <p:cNvPr id="134" name="Google Shape;95;p18" descr="Google Shape;95;p18"/>
          <p:cNvPicPr>
            <a:picLocks noChangeAspect="1"/>
          </p:cNvPicPr>
          <p:nvPr/>
        </p:nvPicPr>
        <p:blipFill>
          <a:blip r:embed="rId3">
            <a:extLst/>
          </a:blip>
          <a:stretch>
            <a:fillRect/>
          </a:stretch>
        </p:blipFill>
        <p:spPr>
          <a:xfrm>
            <a:off x="4671224" y="2304925"/>
            <a:ext cx="3262038" cy="11557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00;p19"/>
          <p:cNvSpPr txBox="1"/>
          <p:nvPr>
            <p:ph type="title"/>
          </p:nvPr>
        </p:nvSpPr>
        <p:spPr>
          <a:xfrm>
            <a:off x="311699" y="372500"/>
            <a:ext cx="8520602" cy="733501"/>
          </a:xfrm>
          <a:prstGeom prst="rect">
            <a:avLst/>
          </a:prstGeom>
        </p:spPr>
        <p:txBody>
          <a:bodyPr/>
          <a:lstStyle>
            <a:lvl1pPr defTabSz="896111">
              <a:defRPr sz="2940"/>
            </a:lvl1pPr>
          </a:lstStyle>
          <a:p>
            <a:pPr/>
            <a:r>
              <a:t>Immutabilité du state (2/2)</a:t>
            </a:r>
          </a:p>
        </p:txBody>
      </p:sp>
      <p:sp>
        <p:nvSpPr>
          <p:cNvPr id="137" name="Google Shape;101;p19"/>
          <p:cNvSpPr txBox="1"/>
          <p:nvPr>
            <p:ph type="body" idx="1"/>
          </p:nvPr>
        </p:nvSpPr>
        <p:spPr>
          <a:xfrm>
            <a:off x="311699" y="1468824"/>
            <a:ext cx="8520602" cy="3099902"/>
          </a:xfrm>
          <a:prstGeom prst="rect">
            <a:avLst/>
          </a:prstGeom>
        </p:spPr>
        <p:txBody>
          <a:bodyPr/>
          <a:lstStyle/>
          <a:p>
            <a:pPr>
              <a:buChar char="-"/>
            </a:pPr>
            <a:r>
              <a:t>Ne pas utiliser les fonctions “impures” (</a:t>
            </a:r>
            <a:r>
              <a:rPr i="1">
                <a:latin typeface="SourceCodePro-Italic"/>
                <a:ea typeface="SourceCodePro-Italic"/>
                <a:cs typeface="SourceCodePro-Italic"/>
                <a:sym typeface="SourceCodePro-Italic"/>
              </a:rPr>
              <a:t>‘.push’</a:t>
            </a:r>
            <a:r>
              <a:t>, </a:t>
            </a:r>
            <a:r>
              <a:rPr i="1">
                <a:latin typeface="SourceCodePro-Italic"/>
                <a:ea typeface="SourceCodePro-Italic"/>
                <a:cs typeface="SourceCodePro-Italic"/>
                <a:sym typeface="SourceCodePro-Italic"/>
              </a:rPr>
              <a:t>‘.pop’</a:t>
            </a:r>
            <a:r>
              <a:t>, </a:t>
            </a:r>
            <a:r>
              <a:rPr i="1">
                <a:latin typeface="SourceCodePro-Italic"/>
                <a:ea typeface="SourceCodePro-Italic"/>
                <a:cs typeface="SourceCodePro-Italic"/>
                <a:sym typeface="SourceCodePro-Italic"/>
              </a:rPr>
              <a:t>‘delete’</a:t>
            </a:r>
            <a:r>
              <a:t>, etc…)</a:t>
            </a:r>
          </a:p>
          <a:p>
            <a:pPr>
              <a:buChar char="-"/>
            </a:pPr>
            <a:r>
              <a:t>Manipuler le state au travers de copie manuelle :</a:t>
            </a:r>
          </a:p>
          <a:p>
            <a:pPr lvl="1" marL="914400" indent="-317500">
              <a:buSzPts val="1400"/>
              <a:buChar char="-"/>
              <a:defRPr sz="1400"/>
            </a:pPr>
            <a:r>
              <a:t>Utiliser le spread operator (‘...’)</a:t>
            </a:r>
          </a:p>
          <a:p>
            <a:pPr lvl="1" marL="914400" indent="-317500">
              <a:buSzPts val="1400"/>
              <a:buChar char="-"/>
              <a:defRPr sz="1400"/>
            </a:pPr>
            <a:r>
              <a:t>Utiliser des fonctions pures (</a:t>
            </a:r>
            <a:r>
              <a:rPr i="1">
                <a:latin typeface="SourceCodePro-Italic"/>
                <a:ea typeface="SourceCodePro-Italic"/>
                <a:cs typeface="SourceCodePro-Italic"/>
                <a:sym typeface="SourceCodePro-Italic"/>
              </a:rPr>
              <a:t>‘.map’</a:t>
            </a:r>
            <a:r>
              <a:t>,</a:t>
            </a:r>
            <a:r>
              <a:rPr i="1">
                <a:latin typeface="SourceCodePro-Italic"/>
                <a:ea typeface="SourceCodePro-Italic"/>
                <a:cs typeface="SourceCodePro-Italic"/>
                <a:sym typeface="SourceCodePro-Italic"/>
              </a:rPr>
              <a:t> ‘.filter’</a:t>
            </a:r>
            <a:r>
              <a:t>, </a:t>
            </a:r>
            <a:r>
              <a:rPr i="1">
                <a:latin typeface="SourceCodePro-Italic"/>
                <a:ea typeface="SourceCodePro-Italic"/>
                <a:cs typeface="SourceCodePro-Italic"/>
                <a:sym typeface="SourceCodePro-Italic"/>
              </a:rPr>
              <a:t>‘Object.values’</a:t>
            </a:r>
            <a:r>
              <a:t>, etc…)</a:t>
            </a:r>
          </a:p>
          <a:p>
            <a:pPr>
              <a:buChar char="-"/>
            </a:pPr>
            <a:r>
              <a:t>Manipuler le state au travers de copie générée (‘</a:t>
            </a:r>
            <a:r>
              <a:rPr i="1">
                <a:latin typeface="SourceCodePro-Italic"/>
                <a:ea typeface="SourceCodePro-Italic"/>
                <a:cs typeface="SourceCodePro-Italic"/>
                <a:sym typeface="SourceCodePro-Italic"/>
              </a:rPr>
              <a:t>immutable.js’</a:t>
            </a:r>
            <a:r>
              <a:t>, etc…)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06;p20"/>
          <p:cNvSpPr txBox="1"/>
          <p:nvPr>
            <p:ph type="title"/>
          </p:nvPr>
        </p:nvSpPr>
        <p:spPr>
          <a:xfrm>
            <a:off x="311699" y="372500"/>
            <a:ext cx="8520602" cy="733501"/>
          </a:xfrm>
          <a:prstGeom prst="rect">
            <a:avLst/>
          </a:prstGeom>
        </p:spPr>
        <p:txBody>
          <a:bodyPr/>
          <a:lstStyle>
            <a:lvl1pPr defTabSz="896111">
              <a:defRPr sz="2940"/>
            </a:lvl1pPr>
          </a:lstStyle>
          <a:p>
            <a:pPr/>
            <a:r>
              <a:t>Uplifting du state</a:t>
            </a:r>
          </a:p>
        </p:txBody>
      </p:sp>
      <p:sp>
        <p:nvSpPr>
          <p:cNvPr id="140" name="Google Shape;107;p20"/>
          <p:cNvSpPr txBox="1"/>
          <p:nvPr>
            <p:ph type="body" idx="1"/>
          </p:nvPr>
        </p:nvSpPr>
        <p:spPr>
          <a:xfrm>
            <a:off x="311699" y="1468824"/>
            <a:ext cx="8520602" cy="3099902"/>
          </a:xfrm>
          <a:prstGeom prst="rect">
            <a:avLst/>
          </a:prstGeom>
        </p:spPr>
        <p:txBody>
          <a:bodyPr/>
          <a:lstStyle/>
          <a:p>
            <a:pPr marL="0" indent="0">
              <a:buSzTx/>
              <a:buNone/>
            </a:pPr>
            <a:r>
              <a:t>Une donnée partagée entre deux composants “</a:t>
            </a:r>
            <a:r>
              <a:rPr i="1">
                <a:latin typeface="SourceCodePro-Italic"/>
                <a:ea typeface="SourceCodePro-Italic"/>
                <a:cs typeface="SourceCodePro-Italic"/>
                <a:sym typeface="SourceCodePro-Italic"/>
              </a:rPr>
              <a:t>siblings</a:t>
            </a:r>
            <a:r>
              <a:t>” doit être remontée dans le </a:t>
            </a:r>
            <a:r>
              <a:rPr i="1">
                <a:latin typeface="SourceCodePro-Italic"/>
                <a:ea typeface="SourceCodePro-Italic"/>
                <a:cs typeface="SourceCodePro-Italic"/>
                <a:sym typeface="SourceCodePro-Italic"/>
              </a:rPr>
              <a:t>state</a:t>
            </a:r>
            <a:r>
              <a:t> parent et transmises aux enfant au travers des </a:t>
            </a:r>
            <a:r>
              <a:rPr i="1">
                <a:latin typeface="SourceCodePro-Italic"/>
                <a:ea typeface="SourceCodePro-Italic"/>
                <a:cs typeface="SourceCodePro-Italic"/>
                <a:sym typeface="SourceCodePro-Italic"/>
              </a:rPr>
              <a:t>props</a:t>
            </a:r>
            <a:r>
              <a:t>.</a:t>
            </a:r>
          </a:p>
          <a:p>
            <a:pPr marL="0" indent="0">
              <a:spcBef>
                <a:spcPts val="1200"/>
              </a:spcBef>
              <a:buSzTx/>
              <a:buNone/>
            </a:pPr>
            <a:r>
              <a:t>La modification de ce </a:t>
            </a:r>
            <a:r>
              <a:rPr i="1">
                <a:latin typeface="SourceCodePro-Italic"/>
                <a:ea typeface="SourceCodePro-Italic"/>
                <a:cs typeface="SourceCodePro-Italic"/>
                <a:sym typeface="SourceCodePro-Italic"/>
              </a:rPr>
              <a:t>state</a:t>
            </a:r>
            <a:r>
              <a:t> par les enfants se fera au travers de callback définie dans le parent et transmise aux enfants par les </a:t>
            </a:r>
            <a:r>
              <a:rPr i="1">
                <a:latin typeface="SourceCodePro-Italic"/>
                <a:ea typeface="SourceCodePro-Italic"/>
                <a:cs typeface="SourceCodePro-Italic"/>
                <a:sym typeface="SourceCodePro-Italic"/>
              </a:rPr>
              <a:t>props</a:t>
            </a: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12;p21"/>
          <p:cNvSpPr txBox="1"/>
          <p:nvPr>
            <p:ph type="title"/>
          </p:nvPr>
        </p:nvSpPr>
        <p:spPr>
          <a:xfrm>
            <a:off x="311699" y="372500"/>
            <a:ext cx="8520602" cy="733501"/>
          </a:xfrm>
          <a:prstGeom prst="rect">
            <a:avLst/>
          </a:prstGeom>
        </p:spPr>
        <p:txBody>
          <a:bodyPr/>
          <a:lstStyle>
            <a:lvl1pPr defTabSz="896111">
              <a:defRPr sz="2940"/>
            </a:lvl1pPr>
          </a:lstStyle>
          <a:p>
            <a:pPr/>
            <a:r>
              <a:t>Props particulière</a:t>
            </a:r>
          </a:p>
        </p:txBody>
      </p:sp>
      <p:sp>
        <p:nvSpPr>
          <p:cNvPr id="143" name="Google Shape;113;p21"/>
          <p:cNvSpPr txBox="1"/>
          <p:nvPr>
            <p:ph type="body" idx="1"/>
          </p:nvPr>
        </p:nvSpPr>
        <p:spPr>
          <a:xfrm>
            <a:off x="311699" y="1468824"/>
            <a:ext cx="8520602" cy="3356402"/>
          </a:xfrm>
          <a:prstGeom prst="rect">
            <a:avLst/>
          </a:prstGeom>
        </p:spPr>
        <p:txBody>
          <a:bodyPr/>
          <a:lstStyle/>
          <a:p>
            <a:pPr indent="-325754">
              <a:lnSpc>
                <a:spcPct val="92000"/>
              </a:lnSpc>
              <a:buSzPct val="100000"/>
              <a:buChar char="-"/>
              <a:defRPr b="1" i="1" sz="1500">
                <a:latin typeface="SourceCodePro-BoldItalic"/>
                <a:ea typeface="SourceCodePro-BoldItalic"/>
                <a:cs typeface="SourceCodePro-BoldItalic"/>
                <a:sym typeface="SourceCodePro-BoldItalic"/>
              </a:defRPr>
            </a:pPr>
            <a:r>
              <a:t>children</a:t>
            </a:r>
          </a:p>
          <a:p>
            <a:pPr marL="0" indent="0">
              <a:lnSpc>
                <a:spcPct val="92000"/>
              </a:lnSpc>
              <a:spcBef>
                <a:spcPts val="1200"/>
              </a:spcBef>
              <a:buSzTx/>
              <a:buNone/>
              <a:defRPr sz="1500"/>
            </a:pPr>
            <a:r>
              <a:t>Représente le JSX se trouvant entre la balise ouvrante et la balise fermante du composant.</a:t>
            </a:r>
          </a:p>
          <a:p>
            <a:pPr indent="-325754">
              <a:lnSpc>
                <a:spcPct val="92000"/>
              </a:lnSpc>
              <a:spcBef>
                <a:spcPts val="1200"/>
              </a:spcBef>
              <a:buSzPct val="100000"/>
              <a:buChar char="-"/>
              <a:defRPr b="1" i="1" sz="1500">
                <a:latin typeface="SourceCodePro-BoldItalic"/>
                <a:ea typeface="SourceCodePro-BoldItalic"/>
                <a:cs typeface="SourceCodePro-BoldItalic"/>
                <a:sym typeface="SourceCodePro-BoldItalic"/>
              </a:defRPr>
            </a:pPr>
            <a:r>
              <a:t>ref</a:t>
            </a:r>
          </a:p>
          <a:p>
            <a:pPr marL="0" indent="0">
              <a:lnSpc>
                <a:spcPct val="92000"/>
              </a:lnSpc>
              <a:spcBef>
                <a:spcPts val="1200"/>
              </a:spcBef>
              <a:buSzTx/>
              <a:buNone/>
              <a:defRPr sz="1500"/>
            </a:pPr>
            <a:r>
              <a:t>Permet au parent de récupérer le noeud DOM de la balise dans </a:t>
            </a:r>
            <a:r>
              <a:rPr i="1">
                <a:latin typeface="SourceCodePro-Italic"/>
                <a:ea typeface="SourceCodePro-Italic"/>
                <a:cs typeface="SourceCodePro-Italic"/>
                <a:sym typeface="SourceCodePro-Italic"/>
              </a:rPr>
              <a:t>ref.current</a:t>
            </a:r>
          </a:p>
          <a:p>
            <a:pPr indent="-325754">
              <a:lnSpc>
                <a:spcPct val="92000"/>
              </a:lnSpc>
              <a:spcBef>
                <a:spcPts val="1200"/>
              </a:spcBef>
              <a:buSzPct val="100000"/>
              <a:buChar char="-"/>
              <a:defRPr b="1" i="1" sz="1500">
                <a:latin typeface="SourceCodePro-BoldItalic"/>
                <a:ea typeface="SourceCodePro-BoldItalic"/>
                <a:cs typeface="SourceCodePro-BoldItalic"/>
                <a:sym typeface="SourceCodePro-BoldItalic"/>
              </a:defRPr>
            </a:pPr>
            <a:r>
              <a:t>key</a:t>
            </a:r>
          </a:p>
          <a:p>
            <a:pPr marL="0" indent="0">
              <a:lnSpc>
                <a:spcPct val="92000"/>
              </a:lnSpc>
              <a:spcBef>
                <a:spcPts val="1200"/>
              </a:spcBef>
              <a:buSzTx/>
              <a:buNone/>
              <a:defRPr sz="1500"/>
            </a:pPr>
            <a:r>
              <a:t>Permet d’assurer l’unicité d’un élément dans le render d’une liste.</a:t>
            </a:r>
          </a:p>
          <a:p>
            <a:pPr marL="0" indent="0">
              <a:lnSpc>
                <a:spcPct val="92000"/>
              </a:lnSpc>
              <a:spcBef>
                <a:spcPts val="1200"/>
              </a:spcBef>
              <a:buSzTx/>
              <a:buNone/>
              <a:defRPr sz="1500"/>
            </a:pPr>
            <a:r>
              <a:t>L’absence d’unicité mène à une inconsistance du render (ex. : mise à jour partielle du rendu).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 Writer">
  <a:themeElements>
    <a:clrScheme name="Modern Writer">
      <a:dk1>
        <a:srgbClr val="FFFFFF"/>
      </a:dk1>
      <a:lt1>
        <a:srgbClr val="E91D63"/>
      </a:lt1>
      <a:dk2>
        <a:srgbClr val="A7A7A7"/>
      </a:dk2>
      <a:lt2>
        <a:srgbClr val="535353"/>
      </a:lt2>
      <a:accent1>
        <a:srgbClr val="607D8B"/>
      </a:accent1>
      <a:accent2>
        <a:srgbClr val="673AB7"/>
      </a:accent2>
      <a:accent3>
        <a:srgbClr val="9C26B0"/>
      </a:accent3>
      <a:accent4>
        <a:srgbClr val="0090AC"/>
      </a:accent4>
      <a:accent5>
        <a:srgbClr val="00838F"/>
      </a:accent5>
      <a:accent6>
        <a:srgbClr val="F8E71C"/>
      </a:accent6>
      <a:hlink>
        <a:srgbClr val="0000FF"/>
      </a:hlink>
      <a:folHlink>
        <a:srgbClr val="FF00FF"/>
      </a:folHlink>
    </a:clrScheme>
    <a:fontScheme name="Modern Writer">
      <a:majorFont>
        <a:latin typeface="Arial"/>
        <a:ea typeface="Arial"/>
        <a:cs typeface="Arial"/>
      </a:majorFont>
      <a:minorFont>
        <a:latin typeface="Helvetica"/>
        <a:ea typeface="Helvetica"/>
        <a:cs typeface="Helvetica"/>
      </a:minorFont>
    </a:fontScheme>
    <a:fmtScheme name="Modern Wri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 Writer">
  <a:themeElements>
    <a:clrScheme name="Modern Writer">
      <a:dk1>
        <a:srgbClr val="000000"/>
      </a:dk1>
      <a:lt1>
        <a:srgbClr val="FFFFFF"/>
      </a:lt1>
      <a:dk2>
        <a:srgbClr val="A7A7A7"/>
      </a:dk2>
      <a:lt2>
        <a:srgbClr val="535353"/>
      </a:lt2>
      <a:accent1>
        <a:srgbClr val="607D8B"/>
      </a:accent1>
      <a:accent2>
        <a:srgbClr val="673AB7"/>
      </a:accent2>
      <a:accent3>
        <a:srgbClr val="9C26B0"/>
      </a:accent3>
      <a:accent4>
        <a:srgbClr val="0090AC"/>
      </a:accent4>
      <a:accent5>
        <a:srgbClr val="00838F"/>
      </a:accent5>
      <a:accent6>
        <a:srgbClr val="F8E71C"/>
      </a:accent6>
      <a:hlink>
        <a:srgbClr val="0000FF"/>
      </a:hlink>
      <a:folHlink>
        <a:srgbClr val="FF00FF"/>
      </a:folHlink>
    </a:clrScheme>
    <a:fontScheme name="Modern Writer">
      <a:majorFont>
        <a:latin typeface="Arial"/>
        <a:ea typeface="Arial"/>
        <a:cs typeface="Arial"/>
      </a:majorFont>
      <a:minorFont>
        <a:latin typeface="Helvetica"/>
        <a:ea typeface="Helvetica"/>
        <a:cs typeface="Helvetica"/>
      </a:minorFont>
    </a:fontScheme>
    <a:fmtScheme name="Modern Wri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91D6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