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60" r:id="rId4"/>
    <p:sldId id="261" r:id="rId5"/>
    <p:sldId id="262" r:id="rId6"/>
    <p:sldId id="267" r:id="rId7"/>
    <p:sldId id="263" r:id="rId8"/>
    <p:sldId id="264" r:id="rId9"/>
    <p:sldId id="270" r:id="rId10"/>
    <p:sldId id="278" r:id="rId11"/>
    <p:sldId id="279" r:id="rId12"/>
    <p:sldId id="268" r:id="rId13"/>
    <p:sldId id="271" r:id="rId14"/>
    <p:sldId id="272" r:id="rId15"/>
    <p:sldId id="273" r:id="rId16"/>
    <p:sldId id="274" r:id="rId17"/>
    <p:sldId id="276" r:id="rId18"/>
    <p:sldId id="277" r:id="rId19"/>
    <p:sldId id="265" r:id="rId20"/>
    <p:sldId id="26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7F63"/>
    <a:srgbClr val="EAE7E3"/>
    <a:srgbClr val="707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049" autoAdjust="0"/>
  </p:normalViewPr>
  <p:slideViewPr>
    <p:cSldViewPr snapToGrid="0">
      <p:cViewPr varScale="1">
        <p:scale>
          <a:sx n="59" d="100"/>
          <a:sy n="59" d="100"/>
        </p:scale>
        <p:origin x="9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FE59B-86D6-47DF-AEAE-7089B9A1B936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712EE-239B-48D7-885F-5B4A5AE21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21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Gotham"/>
              </a:rPr>
              <a:t>weight of evidence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712EE-239B-48D7-885F-5B4A5AE2159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78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712EE-239B-48D7-885F-5B4A5AE2159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423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712EE-239B-48D7-885F-5B4A5AE2159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536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712EE-239B-48D7-885F-5B4A5AE2159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235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Gotham"/>
              </a:rPr>
              <a:t>Information Value (IV) comes from information theory, it measures the predictive power of independent variables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712EE-239B-48D7-885F-5B4A5AE2159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827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712EE-239B-48D7-885F-5B4A5AE2159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91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292929"/>
                </a:solidFill>
                <a:effectLst/>
                <a:latin typeface="source-serif-pro"/>
              </a:rPr>
              <a:t>Where:</a:t>
            </a:r>
            <a:br>
              <a:rPr lang="en-US" altLang="zh-CN" b="0" i="0" dirty="0">
                <a:solidFill>
                  <a:srgbClr val="292929"/>
                </a:solidFill>
                <a:effectLst/>
                <a:latin typeface="source-serif-pro"/>
              </a:rPr>
            </a:br>
            <a:r>
              <a:rPr lang="el-GR" altLang="zh-CN" b="0" i="0" dirty="0">
                <a:solidFill>
                  <a:srgbClr val="292929"/>
                </a:solidFill>
                <a:effectLst/>
                <a:latin typeface="source-serif-pro"/>
              </a:rPr>
              <a:t>β</a:t>
            </a:r>
            <a:r>
              <a:rPr lang="en-US" altLang="zh-CN" b="0" i="0" dirty="0" err="1">
                <a:solidFill>
                  <a:srgbClr val="292929"/>
                </a:solidFill>
                <a:effectLst/>
                <a:latin typeface="source-serif-pro"/>
              </a:rPr>
              <a:t>i</a:t>
            </a:r>
            <a:r>
              <a:rPr lang="en-US" altLang="zh-CN" b="0" i="0" dirty="0">
                <a:solidFill>
                  <a:srgbClr val="292929"/>
                </a:solidFill>
                <a:effectLst/>
                <a:latin typeface="source-serif-pro"/>
              </a:rPr>
              <a:t> — logistic regression coefficient for the variable Xi</a:t>
            </a:r>
            <a:br>
              <a:rPr lang="en-US" altLang="zh-CN" b="0" i="0" dirty="0">
                <a:solidFill>
                  <a:srgbClr val="292929"/>
                </a:solidFill>
                <a:effectLst/>
                <a:latin typeface="source-serif-pro"/>
              </a:rPr>
            </a:br>
            <a:r>
              <a:rPr lang="el-GR" altLang="zh-CN" b="0" i="0" dirty="0">
                <a:solidFill>
                  <a:srgbClr val="292929"/>
                </a:solidFill>
                <a:effectLst/>
                <a:latin typeface="source-serif-pro"/>
              </a:rPr>
              <a:t>α — </a:t>
            </a:r>
            <a:r>
              <a:rPr lang="en-US" altLang="zh-CN" b="0" i="0" dirty="0">
                <a:solidFill>
                  <a:srgbClr val="292929"/>
                </a:solidFill>
                <a:effectLst/>
                <a:latin typeface="source-serif-pro"/>
              </a:rPr>
              <a:t>logistic regression intercept</a:t>
            </a:r>
            <a:br>
              <a:rPr lang="en-US" altLang="zh-CN" b="0" i="0" dirty="0">
                <a:solidFill>
                  <a:srgbClr val="292929"/>
                </a:solidFill>
                <a:effectLst/>
                <a:latin typeface="source-serif-pro"/>
              </a:rPr>
            </a:br>
            <a:r>
              <a:rPr lang="en-US" altLang="zh-CN" b="0" i="0" dirty="0" err="1">
                <a:solidFill>
                  <a:srgbClr val="292929"/>
                </a:solidFill>
                <a:effectLst/>
                <a:latin typeface="source-serif-pro"/>
              </a:rPr>
              <a:t>WoE</a:t>
            </a:r>
            <a:r>
              <a:rPr lang="en-US" altLang="zh-CN" b="0" i="0" dirty="0">
                <a:solidFill>
                  <a:srgbClr val="292929"/>
                </a:solidFill>
                <a:effectLst/>
                <a:latin typeface="source-serif-pro"/>
              </a:rPr>
              <a:t> — Weight of Evidence value for variable Xi</a:t>
            </a:r>
            <a:br>
              <a:rPr lang="en-US" altLang="zh-CN" b="0" i="0" dirty="0">
                <a:solidFill>
                  <a:srgbClr val="292929"/>
                </a:solidFill>
                <a:effectLst/>
                <a:latin typeface="source-serif-pro"/>
              </a:rPr>
            </a:br>
            <a:r>
              <a:rPr lang="en-US" altLang="zh-CN" b="0" i="0" dirty="0">
                <a:solidFill>
                  <a:srgbClr val="292929"/>
                </a:solidFill>
                <a:effectLst/>
                <a:latin typeface="source-serif-pro"/>
              </a:rPr>
              <a:t>n — number of independent variable Xi in the model</a:t>
            </a:r>
          </a:p>
          <a:p>
            <a:pPr algn="l"/>
            <a:br>
              <a:rPr lang="en-US" altLang="zh-CN" b="0" i="0" dirty="0">
                <a:solidFill>
                  <a:srgbClr val="292929"/>
                </a:solidFill>
                <a:effectLst/>
                <a:latin typeface="source-serif-pro"/>
              </a:rPr>
            </a:br>
            <a:r>
              <a:rPr lang="en-US" altLang="zh-CN" b="0" i="0" dirty="0">
                <a:solidFill>
                  <a:srgbClr val="292929"/>
                </a:solidFill>
                <a:effectLst/>
                <a:latin typeface="source-serif-pro"/>
              </a:rPr>
              <a:t>Factor, Offset — known as scaling parameter, where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92929"/>
                </a:solidFill>
                <a:effectLst/>
                <a:latin typeface="source-serif-pro"/>
              </a:rPr>
              <a:t>Factor = </a:t>
            </a:r>
            <a:r>
              <a:rPr lang="en-US" altLang="zh-CN" b="0" i="0" dirty="0" err="1">
                <a:solidFill>
                  <a:srgbClr val="292929"/>
                </a:solidFill>
                <a:effectLst/>
                <a:latin typeface="source-serif-pro"/>
              </a:rPr>
              <a:t>pdo</a:t>
            </a:r>
            <a:r>
              <a:rPr lang="en-US" altLang="zh-CN" b="0" i="0" dirty="0">
                <a:solidFill>
                  <a:srgbClr val="292929"/>
                </a:solidFill>
                <a:effectLst/>
                <a:latin typeface="source-serif-pro"/>
              </a:rPr>
              <a:t>/ln(2) -&gt; 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92929"/>
                </a:solidFill>
                <a:effectLst/>
                <a:latin typeface="source-serif-pro"/>
              </a:rPr>
              <a:t>Offset = Target Score — (Factor × ln(Target Odds))</a:t>
            </a:r>
          </a:p>
          <a:p>
            <a:endParaRPr lang="en-US" altLang="zh-CN" dirty="0"/>
          </a:p>
          <a:p>
            <a:r>
              <a:rPr lang="en-US" altLang="zh-CN" b="0" i="0" dirty="0">
                <a:solidFill>
                  <a:srgbClr val="292929"/>
                </a:solidFill>
                <a:effectLst/>
                <a:latin typeface="source-serif-pro"/>
              </a:rPr>
              <a:t>a scorecard has the base odds of 1:1 at 650 points and the </a:t>
            </a:r>
            <a:r>
              <a:rPr lang="en-US" altLang="zh-CN" b="0" i="0" dirty="0" err="1">
                <a:solidFill>
                  <a:srgbClr val="292929"/>
                </a:solidFill>
                <a:effectLst/>
                <a:latin typeface="source-serif-pro"/>
              </a:rPr>
              <a:t>pdo</a:t>
            </a:r>
            <a:r>
              <a:rPr lang="en-US" altLang="zh-CN" b="0" i="0" dirty="0">
                <a:solidFill>
                  <a:srgbClr val="292929"/>
                </a:solidFill>
                <a:effectLst/>
                <a:latin typeface="source-serif-pro"/>
              </a:rPr>
              <a:t> of 50 (odds to double every 20 points)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712EE-239B-48D7-885F-5B4A5AE2159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838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712EE-239B-48D7-885F-5B4A5AE2159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04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9B378-3064-F2C0-7F57-01007EED9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33EF9C-44C0-B536-CA47-F2C336AAB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92BFC-1B6E-E5FB-5513-11C283C7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C32A-1117-47C4-8EED-255AFE035C2E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A65AC1-1119-B626-754E-E7BDD7CD9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E0A015-8B6C-D743-5564-9C3272E8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E06D-827F-457B-90D1-CDC40D3CB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5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1A377-8210-AB23-0261-0E2202E4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40B026-3ECF-633D-C0D1-C5C18B4C7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EADB37-EEEA-51AB-19EA-8104B4B2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C32A-1117-47C4-8EED-255AFE035C2E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E0105D-0341-E758-B3DD-73D3FDB3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B64C9A-79C0-9C7B-CF90-7EABE786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E06D-827F-457B-90D1-CDC40D3CB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24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701193-1F6F-2218-4187-B0AD48BAD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C1CB11-CD99-8EAE-A42E-9483A3841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7BD450-845D-F506-F39D-441DADC6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C32A-1117-47C4-8EED-255AFE035C2E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8E5222-D2F6-9AA7-1726-FF133EBB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2FBE94-DD6E-FEF5-FBDE-AB6B8F70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E06D-827F-457B-90D1-CDC40D3CB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22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31516-8BE6-B4BD-3A0F-29B27BD1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262FC4-CDFC-4CB9-99A4-C262927EB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345750-8490-F7F7-C51D-885BC3AB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C32A-1117-47C4-8EED-255AFE035C2E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D933E-FB7B-69E9-C200-7B0A2384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4688D-B2E4-AE61-E650-A1E23D5B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E06D-827F-457B-90D1-CDC40D3CB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41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06BB0-7181-28E1-BFE8-6375A19BF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09E396-D7D6-1F47-66AE-6DA380CC8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66803F-B7D6-8A11-98A1-D8CFA2DD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C32A-1117-47C4-8EED-255AFE035C2E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628A21-B4D8-BF54-C186-2FDA75189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3DE508-8C3B-22FF-5D4C-6E197AADA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E06D-827F-457B-90D1-CDC40D3CB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34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02C31-6F27-B71D-B0E5-FDEB1EF6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BBA7EB-608D-A1C0-32A7-02920DA32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110A49-694C-55EF-D55C-0F836026A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788615-9BAC-0D3E-4F1D-62310C28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C32A-1117-47C4-8EED-255AFE035C2E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E16EF6-79D2-4D60-5646-B2E9ADF4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4C2623-99C0-2AB3-73A4-A95E7A60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E06D-827F-457B-90D1-CDC40D3CB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23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D1AA9-9909-7D4A-9E72-BB2D0D4B5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51C25A-71D5-DDDE-3A61-364E14343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DC5B14-7FED-785F-6C8F-C1D80D5EE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5D7A80-D931-C461-31CB-76543EBBF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D3F637-3FEA-D2F7-5180-1630C9FB5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FF8FC4-EC81-7F00-E624-FCBB9C45C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C32A-1117-47C4-8EED-255AFE035C2E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A4C4AF-8AB8-2F1A-02DF-06129D28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8735CF-6DA4-0CF9-0E45-185B393E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E06D-827F-457B-90D1-CDC40D3CB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7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7905F-BA5A-2A47-4770-D72FFA97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D7F701-3B56-DF8D-0FFE-8C09C76A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C32A-1117-47C4-8EED-255AFE035C2E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28C1E1-9B3D-4ED5-C874-F9F88B13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667314-C690-FD2B-FFBF-3172C234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E06D-827F-457B-90D1-CDC40D3CB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35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89ED4E-E480-754B-9CE3-4814CE39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C32A-1117-47C4-8EED-255AFE035C2E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9AF7B0-2DF3-2CE3-6F89-8CE966A4A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4778DE-C011-85CA-B581-9944C333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E06D-827F-457B-90D1-CDC40D3CB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64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C58D2-9A5E-86A2-D35F-BE9350A9E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65533F-E6BB-C771-28B9-C47FCBA92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CD14D6-C672-4B5A-E511-3B54D0CF5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8773B4-342B-8702-E906-A6868763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C32A-1117-47C4-8EED-255AFE035C2E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643B9-F2E1-5FFC-892C-74BA07DE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2D131C-D927-71A2-4337-8343E1D2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E06D-827F-457B-90D1-CDC40D3CB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13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8D909-4801-FC0C-C6C5-D8C7E5FC8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B61E06-B58D-ADE3-03CE-E0C25E257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602F9F-2E83-28D0-BDCE-1A1CA9FB0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12A62B-F5E3-8A9E-FAB8-A52952AD9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C32A-1117-47C4-8EED-255AFE035C2E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903C58-3646-A1E0-A7B4-535AE547E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536F18-317A-F77F-0666-2E5F4517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E06D-827F-457B-90D1-CDC40D3CB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59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F4F80B-DE3B-770F-30E2-22CB35B6D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669E33-BE8C-AEB5-E0BE-B086E9FD7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6D773C-7AFB-653D-DA7B-32E0A0DC5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8C32A-1117-47C4-8EED-255AFE035C2E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0530F-7E98-E8EB-7320-237199BB3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CD9557-0671-CFDF-442C-13E6D82FE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AE06D-827F-457B-90D1-CDC40D3CB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87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6D4C9-15B8-7126-D038-CB9F2DFA3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337" y="2127214"/>
            <a:ext cx="8001661" cy="1077161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solidFill>
                  <a:srgbClr val="44463E"/>
                </a:solidFill>
                <a:latin typeface="Garamond" panose="02020404030301010803" pitchFamily="18" charset="0"/>
              </a:rPr>
              <a:t>Scorecard Development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70AE07-4A18-4B7C-55CB-6D291468E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6388" y="3300597"/>
            <a:ext cx="5271096" cy="43151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4463E"/>
                </a:solidFill>
                <a:latin typeface="Gotham"/>
              </a:rPr>
              <a:t>24-10-2022   </a:t>
            </a:r>
            <a:r>
              <a:rPr lang="en-US" altLang="zh-CN" b="0" i="0" dirty="0">
                <a:solidFill>
                  <a:srgbClr val="44463E"/>
                </a:solidFill>
                <a:effectLst/>
                <a:latin typeface="Gotham"/>
              </a:rPr>
              <a:t>Z</a:t>
            </a:r>
            <a:r>
              <a:rPr lang="en-US" altLang="zh-CN" dirty="0">
                <a:solidFill>
                  <a:srgbClr val="44463E"/>
                </a:solidFill>
                <a:latin typeface="Gotham"/>
              </a:rPr>
              <a:t>ening Zheng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82412C-35E2-F42E-DEF0-44645674C842}"/>
              </a:ext>
            </a:extLst>
          </p:cNvPr>
          <p:cNvSpPr/>
          <p:nvPr/>
        </p:nvSpPr>
        <p:spPr>
          <a:xfrm>
            <a:off x="-48126" y="0"/>
            <a:ext cx="4122975" cy="6858000"/>
          </a:xfrm>
          <a:prstGeom prst="rect">
            <a:avLst/>
          </a:prstGeom>
          <a:solidFill>
            <a:srgbClr val="357F63"/>
          </a:solidFill>
          <a:ln>
            <a:solidFill>
              <a:srgbClr val="357F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6A2BB4-866A-0279-B968-609CA75A4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38" y="2417787"/>
            <a:ext cx="3119646" cy="124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2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sterdam Data Collective">
            <a:extLst>
              <a:ext uri="{FF2B5EF4-FFF2-40B4-BE49-F238E27FC236}">
                <a16:creationId xmlns:a16="http://schemas.microsoft.com/office/drawing/2014/main" id="{2F8238B9-8269-AF0D-01EE-8A1A354DD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301" y="5834630"/>
            <a:ext cx="2360720" cy="101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148BDBC-E772-6407-727E-336C175CEE16}"/>
              </a:ext>
            </a:extLst>
          </p:cNvPr>
          <p:cNvSpPr txBox="1"/>
          <p:nvPr/>
        </p:nvSpPr>
        <p:spPr>
          <a:xfrm>
            <a:off x="570113" y="1763768"/>
            <a:ext cx="8969472" cy="3543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44463E"/>
                </a:solidFill>
                <a:latin typeface="Gotham"/>
              </a:rPr>
              <a:t>Missing value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Emp_length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 –left for binning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revol_util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– mean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mort_acc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– 0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pub_rec_bankruptcies</a:t>
            </a:r>
            <a:endParaRPr lang="en-US" altLang="zh-CN" sz="2000" dirty="0">
              <a:solidFill>
                <a:srgbClr val="44463E"/>
              </a:solidFill>
              <a:latin typeface="Gotham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44463E"/>
              </a:solidFill>
              <a:latin typeface="Gotham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44463E"/>
                </a:solidFill>
                <a:latin typeface="Gotham"/>
              </a:rPr>
              <a:t>Outlier - binning 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7B5F3D-1C06-4987-8A1B-A7AE6563CC4F}"/>
              </a:ext>
            </a:extLst>
          </p:cNvPr>
          <p:cNvCxnSpPr>
            <a:cxnSpLocks/>
          </p:cNvCxnSpPr>
          <p:nvPr/>
        </p:nvCxnSpPr>
        <p:spPr>
          <a:xfrm>
            <a:off x="570113" y="1443789"/>
            <a:ext cx="11417042" cy="0"/>
          </a:xfrm>
          <a:prstGeom prst="line">
            <a:avLst/>
          </a:prstGeom>
          <a:ln w="28575">
            <a:solidFill>
              <a:srgbClr val="357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>
            <a:extLst>
              <a:ext uri="{FF2B5EF4-FFF2-40B4-BE49-F238E27FC236}">
                <a16:creationId xmlns:a16="http://schemas.microsoft.com/office/drawing/2014/main" id="{C58A053F-F855-5150-B330-E2B3DB778F0B}"/>
              </a:ext>
            </a:extLst>
          </p:cNvPr>
          <p:cNvSpPr txBox="1">
            <a:spLocks/>
          </p:cNvSpPr>
          <p:nvPr/>
        </p:nvSpPr>
        <p:spPr>
          <a:xfrm>
            <a:off x="1179712" y="322508"/>
            <a:ext cx="10370603" cy="9612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5400" dirty="0">
                <a:solidFill>
                  <a:srgbClr val="44463E"/>
                </a:solidFill>
                <a:latin typeface="Garamond" panose="02020404030301010803" pitchFamily="18" charset="0"/>
              </a:rPr>
              <a:t>Approach - </a:t>
            </a:r>
            <a:r>
              <a:rPr lang="en-US" altLang="zh-CN" sz="5400" dirty="0">
                <a:solidFill>
                  <a:srgbClr val="357F63"/>
                </a:solidFill>
                <a:latin typeface="Gotham"/>
              </a:rPr>
              <a:t>Data exploration &amp; cleaning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65EB63-1C75-8CA0-6035-50EE768660A8}"/>
              </a:ext>
            </a:extLst>
          </p:cNvPr>
          <p:cNvSpPr txBox="1"/>
          <p:nvPr/>
        </p:nvSpPr>
        <p:spPr>
          <a:xfrm>
            <a:off x="510940" y="335793"/>
            <a:ext cx="6687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357F63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zh-CN" altLang="en-US" sz="6600" dirty="0">
              <a:solidFill>
                <a:srgbClr val="357F63"/>
              </a:solidFill>
              <a:latin typeface="Adobe Gothic Std B" panose="020B0800000000000000" pitchFamily="34" charset="-128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F7D1AB-0D4B-A9F5-5398-CAA6A88E8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436" y="1603778"/>
            <a:ext cx="3443585" cy="52408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0DE8F64-58B5-F676-314A-9FB45BC07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249" y="1656565"/>
            <a:ext cx="2446089" cy="160429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656FF0F-B369-7E7C-453C-2A25DC71F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2249" y="3534799"/>
            <a:ext cx="2446089" cy="166663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4E21B99-D32F-A489-0C50-4309D1C687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2249" y="5302208"/>
            <a:ext cx="2224250" cy="155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40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sterdam Data Collective">
            <a:extLst>
              <a:ext uri="{FF2B5EF4-FFF2-40B4-BE49-F238E27FC236}">
                <a16:creationId xmlns:a16="http://schemas.microsoft.com/office/drawing/2014/main" id="{2F8238B9-8269-AF0D-01EE-8A1A354DD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301" y="5834630"/>
            <a:ext cx="2360720" cy="101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148BDBC-E772-6407-727E-336C175CEE16}"/>
              </a:ext>
            </a:extLst>
          </p:cNvPr>
          <p:cNvSpPr txBox="1"/>
          <p:nvPr/>
        </p:nvSpPr>
        <p:spPr>
          <a:xfrm>
            <a:off x="570113" y="1667831"/>
            <a:ext cx="11621887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357F63"/>
                </a:solidFill>
                <a:latin typeface="Gotham"/>
              </a:rPr>
              <a:t>Benefits of Using </a:t>
            </a:r>
            <a:r>
              <a:rPr lang="en-US" altLang="zh-CN" sz="2000" b="1" dirty="0" err="1">
                <a:solidFill>
                  <a:srgbClr val="357F63"/>
                </a:solidFill>
                <a:latin typeface="Gotham"/>
              </a:rPr>
              <a:t>WoE</a:t>
            </a:r>
            <a:r>
              <a:rPr lang="en-US" altLang="zh-CN" sz="2000" b="1" dirty="0">
                <a:solidFill>
                  <a:srgbClr val="357F63"/>
                </a:solidFill>
                <a:latin typeface="Gotham"/>
              </a:rPr>
              <a:t> transformation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Gotha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357F63"/>
                </a:solidFill>
                <a:latin typeface="Gotham"/>
              </a:rPr>
              <a:t>It can treat outliers</a:t>
            </a:r>
            <a:r>
              <a:rPr lang="en-US" altLang="zh-CN" dirty="0">
                <a:latin typeface="Gotham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Gotham"/>
              </a:rPr>
              <a:t>It can </a:t>
            </a:r>
            <a:r>
              <a:rPr lang="en-US" altLang="zh-CN" b="1" dirty="0">
                <a:solidFill>
                  <a:srgbClr val="357F63"/>
                </a:solidFill>
                <a:latin typeface="Gotham"/>
              </a:rPr>
              <a:t>handle missing values </a:t>
            </a:r>
            <a:r>
              <a:rPr lang="en-US" altLang="zh-CN" dirty="0">
                <a:latin typeface="Gotham"/>
              </a:rPr>
              <a:t>as missing values can be binned separately.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Gotham"/>
              </a:rPr>
              <a:t>Since WOE Transformation </a:t>
            </a:r>
            <a:r>
              <a:rPr lang="en-US" altLang="zh-CN" b="1" dirty="0">
                <a:solidFill>
                  <a:srgbClr val="357F63"/>
                </a:solidFill>
                <a:latin typeface="Gotham"/>
              </a:rPr>
              <a:t>handles categorical variable </a:t>
            </a:r>
            <a:r>
              <a:rPr lang="en-US" altLang="zh-CN" dirty="0">
                <a:latin typeface="Gotham"/>
              </a:rPr>
              <a:t>so there is no need for dummy variables.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Gotham"/>
              </a:rPr>
              <a:t>WoE</a:t>
            </a:r>
            <a:r>
              <a:rPr lang="en-US" altLang="zh-CN" dirty="0">
                <a:latin typeface="Gotham"/>
              </a:rPr>
              <a:t> transformation helps you to </a:t>
            </a:r>
            <a:r>
              <a:rPr lang="en-US" altLang="zh-CN" b="1" dirty="0">
                <a:solidFill>
                  <a:srgbClr val="357F63"/>
                </a:solidFill>
                <a:latin typeface="Gotham"/>
              </a:rPr>
              <a:t>build strict linear relationship with log odds</a:t>
            </a:r>
            <a:r>
              <a:rPr lang="en-US" altLang="zh-CN" dirty="0">
                <a:latin typeface="Gotham"/>
              </a:rPr>
              <a:t>. Otherwise it is not easy to accomplish linear relationship using other transformation methods such as log, square-root etc.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Gotha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Gotha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Gotham"/>
              </a:rPr>
              <a:t>Information Value (IV) comes from information theory, it measures the predictive power of independent variables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7B5F3D-1C06-4987-8A1B-A7AE6563CC4F}"/>
              </a:ext>
            </a:extLst>
          </p:cNvPr>
          <p:cNvCxnSpPr>
            <a:cxnSpLocks/>
          </p:cNvCxnSpPr>
          <p:nvPr/>
        </p:nvCxnSpPr>
        <p:spPr>
          <a:xfrm>
            <a:off x="570113" y="1443789"/>
            <a:ext cx="11417042" cy="0"/>
          </a:xfrm>
          <a:prstGeom prst="line">
            <a:avLst/>
          </a:prstGeom>
          <a:ln w="28575">
            <a:solidFill>
              <a:srgbClr val="357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>
            <a:extLst>
              <a:ext uri="{FF2B5EF4-FFF2-40B4-BE49-F238E27FC236}">
                <a16:creationId xmlns:a16="http://schemas.microsoft.com/office/drawing/2014/main" id="{C58A053F-F855-5150-B330-E2B3DB778F0B}"/>
              </a:ext>
            </a:extLst>
          </p:cNvPr>
          <p:cNvSpPr txBox="1">
            <a:spLocks/>
          </p:cNvSpPr>
          <p:nvPr/>
        </p:nvSpPr>
        <p:spPr>
          <a:xfrm>
            <a:off x="1179712" y="322508"/>
            <a:ext cx="10691445" cy="961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5400" dirty="0">
                <a:solidFill>
                  <a:srgbClr val="44463E"/>
                </a:solidFill>
                <a:latin typeface="Garamond" panose="02020404030301010803" pitchFamily="18" charset="0"/>
              </a:rPr>
              <a:t>Approach - </a:t>
            </a:r>
            <a:r>
              <a:rPr lang="en-US" altLang="zh-CN" sz="5400" dirty="0">
                <a:solidFill>
                  <a:srgbClr val="357F63"/>
                </a:solidFill>
                <a:latin typeface="Gotham"/>
              </a:rPr>
              <a:t>Variable selection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65EB63-1C75-8CA0-6035-50EE768660A8}"/>
              </a:ext>
            </a:extLst>
          </p:cNvPr>
          <p:cNvSpPr txBox="1"/>
          <p:nvPr/>
        </p:nvSpPr>
        <p:spPr>
          <a:xfrm>
            <a:off x="510940" y="335793"/>
            <a:ext cx="6687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357F63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zh-CN" altLang="en-US" sz="6600" dirty="0">
              <a:solidFill>
                <a:srgbClr val="357F63"/>
              </a:solidFill>
              <a:latin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9622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sterdam Data Collective">
            <a:extLst>
              <a:ext uri="{FF2B5EF4-FFF2-40B4-BE49-F238E27FC236}">
                <a16:creationId xmlns:a16="http://schemas.microsoft.com/office/drawing/2014/main" id="{2F8238B9-8269-AF0D-01EE-8A1A354DD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301" y="5834630"/>
            <a:ext cx="2360720" cy="101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148BDBC-E772-6407-727E-336C175CEE16}"/>
              </a:ext>
            </a:extLst>
          </p:cNvPr>
          <p:cNvSpPr txBox="1"/>
          <p:nvPr/>
        </p:nvSpPr>
        <p:spPr>
          <a:xfrm>
            <a:off x="570113" y="1667831"/>
            <a:ext cx="11621887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357F63"/>
                </a:solidFill>
                <a:latin typeface="Gotham"/>
              </a:rPr>
              <a:t>Binning</a:t>
            </a:r>
            <a:r>
              <a:rPr lang="en-US" altLang="zh-CN" sz="2800" dirty="0">
                <a:solidFill>
                  <a:srgbClr val="44463E"/>
                </a:solidFill>
                <a:latin typeface="Gotham"/>
              </a:rPr>
              <a:t>: Numeric -&gt; 10 bins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44463E"/>
                </a:solidFill>
                <a:latin typeface="Gotham"/>
              </a:rPr>
              <a:t>Transform to Woe value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44463E"/>
                </a:solidFill>
                <a:latin typeface="Gotham"/>
              </a:rPr>
              <a:t>Information value: &gt;0.02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44463E"/>
                </a:solidFill>
                <a:latin typeface="Gotham"/>
              </a:rPr>
              <a:t>Final variables: </a:t>
            </a:r>
            <a:r>
              <a:rPr lang="en-US" altLang="zh-CN" sz="2800" dirty="0">
                <a:solidFill>
                  <a:srgbClr val="357F63"/>
                </a:solidFill>
                <a:latin typeface="Gotham"/>
              </a:rPr>
              <a:t>16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357F63"/>
              </a:solidFill>
              <a:latin typeface="Gotham"/>
            </a:endParaRPr>
          </a:p>
          <a:p>
            <a:pPr>
              <a:lnSpc>
                <a:spcPct val="150000"/>
              </a:lnSpc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loan_amnt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'term'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int_rate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'installment'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sub_grade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'home_ownership'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annual_inc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verification_status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addr_state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dti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fico_range_low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fico_range_high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revol_util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mort_acc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pay_status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]</a:t>
            </a: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rgbClr val="44463E"/>
              </a:solidFill>
              <a:latin typeface="Gotham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44463E"/>
                </a:solidFill>
                <a:latin typeface="Gotham"/>
              </a:rPr>
              <a:t>  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7B5F3D-1C06-4987-8A1B-A7AE6563CC4F}"/>
              </a:ext>
            </a:extLst>
          </p:cNvPr>
          <p:cNvCxnSpPr>
            <a:cxnSpLocks/>
          </p:cNvCxnSpPr>
          <p:nvPr/>
        </p:nvCxnSpPr>
        <p:spPr>
          <a:xfrm>
            <a:off x="570113" y="1443789"/>
            <a:ext cx="11417042" cy="0"/>
          </a:xfrm>
          <a:prstGeom prst="line">
            <a:avLst/>
          </a:prstGeom>
          <a:ln w="28575">
            <a:solidFill>
              <a:srgbClr val="357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>
            <a:extLst>
              <a:ext uri="{FF2B5EF4-FFF2-40B4-BE49-F238E27FC236}">
                <a16:creationId xmlns:a16="http://schemas.microsoft.com/office/drawing/2014/main" id="{C58A053F-F855-5150-B330-E2B3DB778F0B}"/>
              </a:ext>
            </a:extLst>
          </p:cNvPr>
          <p:cNvSpPr txBox="1">
            <a:spLocks/>
          </p:cNvSpPr>
          <p:nvPr/>
        </p:nvSpPr>
        <p:spPr>
          <a:xfrm>
            <a:off x="1179712" y="322508"/>
            <a:ext cx="10691445" cy="961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5400" dirty="0">
                <a:solidFill>
                  <a:srgbClr val="44463E"/>
                </a:solidFill>
                <a:latin typeface="Garamond" panose="02020404030301010803" pitchFamily="18" charset="0"/>
              </a:rPr>
              <a:t>Approach - </a:t>
            </a:r>
            <a:r>
              <a:rPr lang="en-US" altLang="zh-CN" sz="5400" dirty="0">
                <a:solidFill>
                  <a:srgbClr val="357F63"/>
                </a:solidFill>
                <a:latin typeface="Gotham"/>
              </a:rPr>
              <a:t>Variable selection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65EB63-1C75-8CA0-6035-50EE768660A8}"/>
              </a:ext>
            </a:extLst>
          </p:cNvPr>
          <p:cNvSpPr txBox="1"/>
          <p:nvPr/>
        </p:nvSpPr>
        <p:spPr>
          <a:xfrm>
            <a:off x="510940" y="335793"/>
            <a:ext cx="6687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357F63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zh-CN" altLang="en-US" sz="6600" dirty="0">
              <a:solidFill>
                <a:srgbClr val="357F63"/>
              </a:solidFill>
              <a:latin typeface="Adobe Gothic Std B" panose="020B0800000000000000" pitchFamily="34" charset="-128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A56D045-ABF2-2D6C-7856-64EB7436A5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13" r="18057"/>
          <a:stretch/>
        </p:blipFill>
        <p:spPr bwMode="auto">
          <a:xfrm>
            <a:off x="7052462" y="1802124"/>
            <a:ext cx="4158343" cy="26275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7069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sterdam Data Collective">
            <a:extLst>
              <a:ext uri="{FF2B5EF4-FFF2-40B4-BE49-F238E27FC236}">
                <a16:creationId xmlns:a16="http://schemas.microsoft.com/office/drawing/2014/main" id="{2F8238B9-8269-AF0D-01EE-8A1A354DD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301" y="5834630"/>
            <a:ext cx="2360720" cy="101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148BDBC-E772-6407-727E-336C175CEE16}"/>
              </a:ext>
            </a:extLst>
          </p:cNvPr>
          <p:cNvSpPr txBox="1"/>
          <p:nvPr/>
        </p:nvSpPr>
        <p:spPr>
          <a:xfrm>
            <a:off x="510940" y="1930573"/>
            <a:ext cx="6875716" cy="455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357F63"/>
                </a:solidFill>
                <a:latin typeface="Gotham"/>
              </a:rPr>
              <a:t>Multicollinearity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357F63"/>
                </a:solidFill>
                <a:latin typeface="Gotham"/>
              </a:rPr>
              <a:t>	VIF&gt;5</a:t>
            </a: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rgbClr val="357F63"/>
              </a:solidFill>
              <a:latin typeface="Gotham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357F63"/>
                </a:solidFill>
                <a:latin typeface="Gotham"/>
              </a:rPr>
              <a:t>Variables with high correlation: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44463E"/>
                </a:solidFill>
                <a:latin typeface="Gotham"/>
              </a:rPr>
              <a:t>'installment', </a:t>
            </a:r>
            <a:r>
              <a:rPr lang="en-US" altLang="zh-CN" sz="2400" dirty="0">
                <a:solidFill>
                  <a:srgbClr val="FF0000"/>
                </a:solidFill>
                <a:latin typeface="Gotham"/>
              </a:rPr>
              <a:t>'</a:t>
            </a:r>
            <a:r>
              <a:rPr lang="en-US" altLang="zh-CN" sz="2400" dirty="0" err="1">
                <a:solidFill>
                  <a:srgbClr val="FF0000"/>
                </a:solidFill>
                <a:latin typeface="Gotham"/>
              </a:rPr>
              <a:t>loan_amnt</a:t>
            </a:r>
            <a:r>
              <a:rPr lang="en-US" altLang="zh-CN" sz="2400" dirty="0">
                <a:solidFill>
                  <a:srgbClr val="FF0000"/>
                </a:solidFill>
                <a:latin typeface="Gotham"/>
              </a:rPr>
              <a:t>’,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Gotham"/>
              </a:rPr>
              <a:t>'</a:t>
            </a:r>
            <a:r>
              <a:rPr lang="en-US" altLang="zh-CN" sz="2400" dirty="0" err="1">
                <a:solidFill>
                  <a:srgbClr val="FF0000"/>
                </a:solidFill>
                <a:latin typeface="Gotham"/>
              </a:rPr>
              <a:t>sub_grade</a:t>
            </a:r>
            <a:r>
              <a:rPr lang="en-US" altLang="zh-CN" sz="2400" dirty="0">
                <a:solidFill>
                  <a:srgbClr val="44463E"/>
                </a:solidFill>
                <a:latin typeface="Gotham"/>
              </a:rPr>
              <a:t>’,  </a:t>
            </a:r>
            <a:r>
              <a:rPr lang="en-US" altLang="zh-CN" sz="2400" dirty="0">
                <a:latin typeface="Gotham"/>
              </a:rPr>
              <a:t>'</a:t>
            </a:r>
            <a:r>
              <a:rPr lang="en-US" altLang="zh-CN" sz="2400" dirty="0" err="1">
                <a:latin typeface="Gotham"/>
              </a:rPr>
              <a:t>int_rate</a:t>
            </a:r>
            <a:r>
              <a:rPr lang="en-US" altLang="zh-CN" sz="2400" dirty="0">
                <a:latin typeface="Gotham"/>
              </a:rPr>
              <a:t>’,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44463E"/>
                </a:solidFill>
                <a:latin typeface="Gotham"/>
              </a:rPr>
              <a:t>'</a:t>
            </a:r>
            <a:r>
              <a:rPr lang="en-US" altLang="zh-CN" sz="2400" dirty="0" err="1">
                <a:solidFill>
                  <a:srgbClr val="44463E"/>
                </a:solidFill>
                <a:latin typeface="Gotham"/>
              </a:rPr>
              <a:t>fico_range_high</a:t>
            </a:r>
            <a:r>
              <a:rPr lang="en-US" altLang="zh-CN" sz="2400" dirty="0">
                <a:solidFill>
                  <a:srgbClr val="44463E"/>
                </a:solidFill>
                <a:latin typeface="Gotham"/>
              </a:rPr>
              <a:t>’,  </a:t>
            </a:r>
            <a:r>
              <a:rPr lang="en-US" altLang="zh-CN" sz="2400" dirty="0">
                <a:solidFill>
                  <a:srgbClr val="FF0000"/>
                </a:solidFill>
                <a:latin typeface="Gotham"/>
              </a:rPr>
              <a:t>'</a:t>
            </a:r>
            <a:r>
              <a:rPr lang="en-US" altLang="zh-CN" sz="2400" dirty="0" err="1">
                <a:solidFill>
                  <a:srgbClr val="FF0000"/>
                </a:solidFill>
                <a:latin typeface="Gotham"/>
              </a:rPr>
              <a:t>fico_range_low</a:t>
            </a:r>
            <a:r>
              <a:rPr lang="en-US" altLang="zh-CN" sz="2400" dirty="0">
                <a:solidFill>
                  <a:srgbClr val="FF0000"/>
                </a:solidFill>
                <a:latin typeface="Gotham"/>
              </a:rPr>
              <a:t>'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7B5F3D-1C06-4987-8A1B-A7AE6563CC4F}"/>
              </a:ext>
            </a:extLst>
          </p:cNvPr>
          <p:cNvCxnSpPr>
            <a:cxnSpLocks/>
          </p:cNvCxnSpPr>
          <p:nvPr/>
        </p:nvCxnSpPr>
        <p:spPr>
          <a:xfrm>
            <a:off x="570113" y="1443789"/>
            <a:ext cx="11417042" cy="0"/>
          </a:xfrm>
          <a:prstGeom prst="line">
            <a:avLst/>
          </a:prstGeom>
          <a:ln w="28575">
            <a:solidFill>
              <a:srgbClr val="357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>
            <a:extLst>
              <a:ext uri="{FF2B5EF4-FFF2-40B4-BE49-F238E27FC236}">
                <a16:creationId xmlns:a16="http://schemas.microsoft.com/office/drawing/2014/main" id="{C58A053F-F855-5150-B330-E2B3DB778F0B}"/>
              </a:ext>
            </a:extLst>
          </p:cNvPr>
          <p:cNvSpPr txBox="1">
            <a:spLocks/>
          </p:cNvSpPr>
          <p:nvPr/>
        </p:nvSpPr>
        <p:spPr>
          <a:xfrm>
            <a:off x="1179712" y="322508"/>
            <a:ext cx="10691445" cy="961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5400" dirty="0">
                <a:solidFill>
                  <a:srgbClr val="44463E"/>
                </a:solidFill>
                <a:latin typeface="Garamond" panose="02020404030301010803" pitchFamily="18" charset="0"/>
              </a:rPr>
              <a:t>Approach - </a:t>
            </a:r>
            <a:r>
              <a:rPr lang="en-US" altLang="zh-CN" sz="5400" dirty="0">
                <a:solidFill>
                  <a:srgbClr val="357F63"/>
                </a:solidFill>
                <a:latin typeface="Gotham"/>
              </a:rPr>
              <a:t>Variable selection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65EB63-1C75-8CA0-6035-50EE768660A8}"/>
              </a:ext>
            </a:extLst>
          </p:cNvPr>
          <p:cNvSpPr txBox="1"/>
          <p:nvPr/>
        </p:nvSpPr>
        <p:spPr>
          <a:xfrm>
            <a:off x="510940" y="335793"/>
            <a:ext cx="6687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357F63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zh-CN" altLang="en-US" sz="6600" dirty="0">
              <a:solidFill>
                <a:srgbClr val="357F63"/>
              </a:solidFill>
              <a:latin typeface="Adobe Gothic Std B" panose="020B0800000000000000" pitchFamily="34" charset="-128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037DB2A-457D-62DE-5605-D08D48F40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120" y="1561423"/>
            <a:ext cx="5129213" cy="528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72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sterdam Data Collective">
            <a:extLst>
              <a:ext uri="{FF2B5EF4-FFF2-40B4-BE49-F238E27FC236}">
                <a16:creationId xmlns:a16="http://schemas.microsoft.com/office/drawing/2014/main" id="{2F8238B9-8269-AF0D-01EE-8A1A354DD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301" y="5834630"/>
            <a:ext cx="2360720" cy="101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148BDBC-E772-6407-727E-336C175CEE16}"/>
              </a:ext>
            </a:extLst>
          </p:cNvPr>
          <p:cNvSpPr txBox="1"/>
          <p:nvPr/>
        </p:nvSpPr>
        <p:spPr>
          <a:xfrm>
            <a:off x="570112" y="1763768"/>
            <a:ext cx="10393543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357F63"/>
                </a:solidFill>
                <a:latin typeface="Gotham"/>
              </a:rPr>
              <a:t>Lasso</a:t>
            </a:r>
            <a:r>
              <a:rPr lang="en-US" altLang="zh-CN" sz="3200" dirty="0">
                <a:solidFill>
                  <a:srgbClr val="44463E"/>
                </a:solidFill>
                <a:latin typeface="Gotham"/>
              </a:rPr>
              <a:t> - penalize complexity, coefficient equal to 0</a:t>
            </a:r>
          </a:p>
          <a:p>
            <a:pPr>
              <a:lnSpc>
                <a:spcPct val="150000"/>
              </a:lnSpc>
            </a:pPr>
            <a:endParaRPr lang="en-US" altLang="zh-CN" sz="3200" dirty="0">
              <a:solidFill>
                <a:srgbClr val="44463E"/>
              </a:solidFill>
              <a:latin typeface="Gotham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44463E"/>
                </a:solidFill>
                <a:latin typeface="Gotham"/>
              </a:rPr>
              <a:t>No need to drop any variables 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7B5F3D-1C06-4987-8A1B-A7AE6563CC4F}"/>
              </a:ext>
            </a:extLst>
          </p:cNvPr>
          <p:cNvCxnSpPr>
            <a:cxnSpLocks/>
          </p:cNvCxnSpPr>
          <p:nvPr/>
        </p:nvCxnSpPr>
        <p:spPr>
          <a:xfrm>
            <a:off x="570113" y="1443789"/>
            <a:ext cx="11417042" cy="0"/>
          </a:xfrm>
          <a:prstGeom prst="line">
            <a:avLst/>
          </a:prstGeom>
          <a:ln w="28575">
            <a:solidFill>
              <a:srgbClr val="357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>
            <a:extLst>
              <a:ext uri="{FF2B5EF4-FFF2-40B4-BE49-F238E27FC236}">
                <a16:creationId xmlns:a16="http://schemas.microsoft.com/office/drawing/2014/main" id="{C58A053F-F855-5150-B330-E2B3DB778F0B}"/>
              </a:ext>
            </a:extLst>
          </p:cNvPr>
          <p:cNvSpPr txBox="1">
            <a:spLocks/>
          </p:cNvSpPr>
          <p:nvPr/>
        </p:nvSpPr>
        <p:spPr>
          <a:xfrm>
            <a:off x="1179712" y="322508"/>
            <a:ext cx="10691445" cy="961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5400" dirty="0">
                <a:solidFill>
                  <a:srgbClr val="44463E"/>
                </a:solidFill>
                <a:latin typeface="Garamond" panose="02020404030301010803" pitchFamily="18" charset="0"/>
              </a:rPr>
              <a:t>Approach - </a:t>
            </a:r>
            <a:r>
              <a:rPr lang="en-US" altLang="zh-CN" sz="5400" dirty="0">
                <a:solidFill>
                  <a:srgbClr val="357F63"/>
                </a:solidFill>
                <a:latin typeface="Gotham"/>
              </a:rPr>
              <a:t>Variable selection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65EB63-1C75-8CA0-6035-50EE768660A8}"/>
              </a:ext>
            </a:extLst>
          </p:cNvPr>
          <p:cNvSpPr txBox="1"/>
          <p:nvPr/>
        </p:nvSpPr>
        <p:spPr>
          <a:xfrm>
            <a:off x="510940" y="335793"/>
            <a:ext cx="6687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357F63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zh-CN" altLang="en-US" sz="6600" dirty="0">
              <a:solidFill>
                <a:srgbClr val="357F63"/>
              </a:solidFill>
              <a:latin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9849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sterdam Data Collective">
            <a:extLst>
              <a:ext uri="{FF2B5EF4-FFF2-40B4-BE49-F238E27FC236}">
                <a16:creationId xmlns:a16="http://schemas.microsoft.com/office/drawing/2014/main" id="{2F8238B9-8269-AF0D-01EE-8A1A354DD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301" y="5834630"/>
            <a:ext cx="2360720" cy="101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148BDBC-E772-6407-727E-336C175CEE16}"/>
              </a:ext>
            </a:extLst>
          </p:cNvPr>
          <p:cNvSpPr txBox="1"/>
          <p:nvPr/>
        </p:nvSpPr>
        <p:spPr>
          <a:xfrm>
            <a:off x="570113" y="1763768"/>
            <a:ext cx="11602908" cy="3894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357F63"/>
                </a:solidFill>
                <a:latin typeface="Gotham"/>
              </a:rPr>
              <a:t>Final features</a:t>
            </a:r>
            <a:r>
              <a:rPr lang="en-US" altLang="zh-CN" sz="3600" dirty="0">
                <a:solidFill>
                  <a:srgbClr val="44463E"/>
                </a:solidFill>
                <a:latin typeface="Gotham"/>
              </a:rPr>
              <a:t>: 13</a:t>
            </a:r>
          </a:p>
          <a:p>
            <a:pPr>
              <a:lnSpc>
                <a:spcPct val="150000"/>
              </a:lnSpc>
            </a:pPr>
            <a:endParaRPr lang="en-US" altLang="zh-CN" sz="3600" dirty="0">
              <a:solidFill>
                <a:srgbClr val="44463E"/>
              </a:solidFill>
              <a:latin typeface="Gotham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44463E"/>
                </a:solidFill>
                <a:latin typeface="Gotham"/>
              </a:rPr>
              <a:t>['term', 'installment', '</a:t>
            </a:r>
            <a:r>
              <a:rPr lang="en-US" altLang="zh-CN" sz="3200" dirty="0" err="1">
                <a:solidFill>
                  <a:srgbClr val="44463E"/>
                </a:solidFill>
                <a:latin typeface="Gotham"/>
              </a:rPr>
              <a:t>int_rate</a:t>
            </a:r>
            <a:r>
              <a:rPr lang="en-US" altLang="zh-CN" sz="3200" dirty="0">
                <a:solidFill>
                  <a:srgbClr val="44463E"/>
                </a:solidFill>
                <a:latin typeface="Gotham"/>
              </a:rPr>
              <a:t>', 'home_ownership','</a:t>
            </a:r>
            <a:r>
              <a:rPr lang="en-US" altLang="zh-CN" sz="3200" dirty="0" err="1">
                <a:solidFill>
                  <a:srgbClr val="44463E"/>
                </a:solidFill>
                <a:latin typeface="Gotham"/>
              </a:rPr>
              <a:t>annual_inc</a:t>
            </a:r>
            <a:r>
              <a:rPr lang="en-US" altLang="zh-CN" sz="3200" dirty="0">
                <a:solidFill>
                  <a:srgbClr val="44463E"/>
                </a:solidFill>
                <a:latin typeface="Gotham"/>
              </a:rPr>
              <a:t>', '</a:t>
            </a:r>
            <a:r>
              <a:rPr lang="en-US" altLang="zh-CN" sz="3200" dirty="0" err="1">
                <a:solidFill>
                  <a:srgbClr val="44463E"/>
                </a:solidFill>
                <a:latin typeface="Gotham"/>
              </a:rPr>
              <a:t>verification_status</a:t>
            </a:r>
            <a:r>
              <a:rPr lang="en-US" altLang="zh-CN" sz="3200" dirty="0">
                <a:solidFill>
                  <a:srgbClr val="44463E"/>
                </a:solidFill>
                <a:latin typeface="Gotham"/>
              </a:rPr>
              <a:t>', '</a:t>
            </a:r>
            <a:r>
              <a:rPr lang="en-US" altLang="zh-CN" sz="3200" dirty="0" err="1">
                <a:solidFill>
                  <a:srgbClr val="44463E"/>
                </a:solidFill>
                <a:latin typeface="Gotham"/>
              </a:rPr>
              <a:t>addr_state</a:t>
            </a:r>
            <a:r>
              <a:rPr lang="en-US" altLang="zh-CN" sz="3200" dirty="0">
                <a:solidFill>
                  <a:srgbClr val="44463E"/>
                </a:solidFill>
                <a:latin typeface="Gotham"/>
              </a:rPr>
              <a:t>', '</a:t>
            </a:r>
            <a:r>
              <a:rPr lang="en-US" altLang="zh-CN" sz="3200" dirty="0" err="1">
                <a:solidFill>
                  <a:srgbClr val="44463E"/>
                </a:solidFill>
                <a:latin typeface="Gotham"/>
              </a:rPr>
              <a:t>dti</a:t>
            </a:r>
            <a:r>
              <a:rPr lang="en-US" altLang="zh-CN" sz="3200" dirty="0">
                <a:solidFill>
                  <a:srgbClr val="44463E"/>
                </a:solidFill>
                <a:latin typeface="Gotham"/>
              </a:rPr>
              <a:t>', '</a:t>
            </a:r>
            <a:r>
              <a:rPr lang="en-US" altLang="zh-CN" sz="3200" dirty="0" err="1">
                <a:solidFill>
                  <a:srgbClr val="44463E"/>
                </a:solidFill>
                <a:latin typeface="Gotham"/>
              </a:rPr>
              <a:t>fico_range_high</a:t>
            </a:r>
            <a:r>
              <a:rPr lang="en-US" altLang="zh-CN" sz="3200" dirty="0">
                <a:solidFill>
                  <a:srgbClr val="44463E"/>
                </a:solidFill>
                <a:latin typeface="Gotham"/>
              </a:rPr>
              <a:t>', '</a:t>
            </a:r>
            <a:r>
              <a:rPr lang="en-US" altLang="zh-CN" sz="3200" dirty="0" err="1">
                <a:solidFill>
                  <a:srgbClr val="44463E"/>
                </a:solidFill>
                <a:latin typeface="Gotham"/>
              </a:rPr>
              <a:t>revol_util</a:t>
            </a:r>
            <a:r>
              <a:rPr lang="en-US" altLang="zh-CN" sz="3200" dirty="0">
                <a:solidFill>
                  <a:srgbClr val="44463E"/>
                </a:solidFill>
                <a:latin typeface="Gotham"/>
              </a:rPr>
              <a:t>', '</a:t>
            </a:r>
            <a:r>
              <a:rPr lang="en-US" altLang="zh-CN" sz="3200" dirty="0" err="1">
                <a:solidFill>
                  <a:srgbClr val="44463E"/>
                </a:solidFill>
                <a:latin typeface="Gotham"/>
              </a:rPr>
              <a:t>mort_acc</a:t>
            </a:r>
            <a:r>
              <a:rPr lang="en-US" altLang="zh-CN" sz="3200" dirty="0">
                <a:solidFill>
                  <a:srgbClr val="44463E"/>
                </a:solidFill>
                <a:latin typeface="Gotham"/>
              </a:rPr>
              <a:t>', 'age', '</a:t>
            </a:r>
            <a:r>
              <a:rPr lang="en-US" altLang="zh-CN" sz="3200" dirty="0" err="1">
                <a:solidFill>
                  <a:srgbClr val="44463E"/>
                </a:solidFill>
                <a:latin typeface="Gotham"/>
              </a:rPr>
              <a:t>pay_status</a:t>
            </a:r>
            <a:r>
              <a:rPr lang="en-US" altLang="zh-CN" sz="3200" dirty="0">
                <a:solidFill>
                  <a:srgbClr val="44463E"/>
                </a:solidFill>
                <a:latin typeface="Gotham"/>
              </a:rPr>
              <a:t>', '</a:t>
            </a:r>
            <a:r>
              <a:rPr lang="en-US" altLang="zh-CN" sz="3200" dirty="0" err="1">
                <a:solidFill>
                  <a:srgbClr val="44463E"/>
                </a:solidFill>
                <a:latin typeface="Gotham"/>
              </a:rPr>
              <a:t>loan_amnt</a:t>
            </a:r>
            <a:r>
              <a:rPr lang="en-US" altLang="zh-CN" sz="3200" dirty="0">
                <a:solidFill>
                  <a:srgbClr val="44463E"/>
                </a:solidFill>
                <a:latin typeface="Gotham"/>
              </a:rPr>
              <a:t>' ]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7B5F3D-1C06-4987-8A1B-A7AE6563CC4F}"/>
              </a:ext>
            </a:extLst>
          </p:cNvPr>
          <p:cNvCxnSpPr>
            <a:cxnSpLocks/>
          </p:cNvCxnSpPr>
          <p:nvPr/>
        </p:nvCxnSpPr>
        <p:spPr>
          <a:xfrm>
            <a:off x="570113" y="1443789"/>
            <a:ext cx="11417042" cy="0"/>
          </a:xfrm>
          <a:prstGeom prst="line">
            <a:avLst/>
          </a:prstGeom>
          <a:ln w="28575">
            <a:solidFill>
              <a:srgbClr val="357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>
            <a:extLst>
              <a:ext uri="{FF2B5EF4-FFF2-40B4-BE49-F238E27FC236}">
                <a16:creationId xmlns:a16="http://schemas.microsoft.com/office/drawing/2014/main" id="{C58A053F-F855-5150-B330-E2B3DB778F0B}"/>
              </a:ext>
            </a:extLst>
          </p:cNvPr>
          <p:cNvSpPr txBox="1">
            <a:spLocks/>
          </p:cNvSpPr>
          <p:nvPr/>
        </p:nvSpPr>
        <p:spPr>
          <a:xfrm>
            <a:off x="1179712" y="322508"/>
            <a:ext cx="10691445" cy="961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5400" dirty="0">
                <a:solidFill>
                  <a:srgbClr val="44463E"/>
                </a:solidFill>
                <a:latin typeface="Garamond" panose="02020404030301010803" pitchFamily="18" charset="0"/>
              </a:rPr>
              <a:t>Approach - </a:t>
            </a:r>
            <a:r>
              <a:rPr lang="en-US" altLang="zh-CN" sz="5400" dirty="0">
                <a:solidFill>
                  <a:srgbClr val="357F63"/>
                </a:solidFill>
                <a:latin typeface="Gotham"/>
              </a:rPr>
              <a:t>Variable selection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65EB63-1C75-8CA0-6035-50EE768660A8}"/>
              </a:ext>
            </a:extLst>
          </p:cNvPr>
          <p:cNvSpPr txBox="1"/>
          <p:nvPr/>
        </p:nvSpPr>
        <p:spPr>
          <a:xfrm>
            <a:off x="510940" y="335793"/>
            <a:ext cx="6687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357F63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zh-CN" altLang="en-US" sz="6600" dirty="0">
              <a:solidFill>
                <a:srgbClr val="357F63"/>
              </a:solidFill>
              <a:latin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9593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sterdam Data Collective">
            <a:extLst>
              <a:ext uri="{FF2B5EF4-FFF2-40B4-BE49-F238E27FC236}">
                <a16:creationId xmlns:a16="http://schemas.microsoft.com/office/drawing/2014/main" id="{2F8238B9-8269-AF0D-01EE-8A1A354DD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301" y="5834630"/>
            <a:ext cx="2360720" cy="101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148BDBC-E772-6407-727E-336C175CEE16}"/>
              </a:ext>
            </a:extLst>
          </p:cNvPr>
          <p:cNvSpPr txBox="1"/>
          <p:nvPr/>
        </p:nvSpPr>
        <p:spPr>
          <a:xfrm>
            <a:off x="570113" y="1763768"/>
            <a:ext cx="8969472" cy="4448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44463E"/>
                </a:solidFill>
                <a:latin typeface="Gotham"/>
              </a:rPr>
              <a:t>Split data (0.2-0.8) 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44463E"/>
                </a:solidFill>
                <a:latin typeface="Gotham"/>
              </a:rPr>
              <a:t>Oversampling (SMOTE)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44463E"/>
                </a:solidFill>
                <a:latin typeface="Gotham"/>
              </a:rPr>
              <a:t>Modeling 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44463E"/>
                </a:solidFill>
                <a:latin typeface="Gotham"/>
              </a:rPr>
              <a:t>Logistic regression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44463E"/>
                </a:solidFill>
                <a:latin typeface="Gotham"/>
              </a:rPr>
              <a:t>Decision tree</a:t>
            </a:r>
          </a:p>
          <a:p>
            <a:pPr>
              <a:lnSpc>
                <a:spcPct val="150000"/>
              </a:lnSpc>
            </a:pPr>
            <a:endParaRPr lang="en-US" altLang="zh-CN" sz="3200" dirty="0">
              <a:solidFill>
                <a:srgbClr val="44463E"/>
              </a:solidFill>
              <a:latin typeface="Gotham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7B5F3D-1C06-4987-8A1B-A7AE6563CC4F}"/>
              </a:ext>
            </a:extLst>
          </p:cNvPr>
          <p:cNvCxnSpPr>
            <a:cxnSpLocks/>
          </p:cNvCxnSpPr>
          <p:nvPr/>
        </p:nvCxnSpPr>
        <p:spPr>
          <a:xfrm>
            <a:off x="570113" y="1443789"/>
            <a:ext cx="11417042" cy="0"/>
          </a:xfrm>
          <a:prstGeom prst="line">
            <a:avLst/>
          </a:prstGeom>
          <a:ln w="28575">
            <a:solidFill>
              <a:srgbClr val="357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>
            <a:extLst>
              <a:ext uri="{FF2B5EF4-FFF2-40B4-BE49-F238E27FC236}">
                <a16:creationId xmlns:a16="http://schemas.microsoft.com/office/drawing/2014/main" id="{C58A053F-F855-5150-B330-E2B3DB778F0B}"/>
              </a:ext>
            </a:extLst>
          </p:cNvPr>
          <p:cNvSpPr txBox="1">
            <a:spLocks/>
          </p:cNvSpPr>
          <p:nvPr/>
        </p:nvSpPr>
        <p:spPr>
          <a:xfrm>
            <a:off x="1179712" y="322508"/>
            <a:ext cx="10691445" cy="9612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5400" dirty="0">
                <a:solidFill>
                  <a:srgbClr val="44463E"/>
                </a:solidFill>
                <a:latin typeface="Garamond" panose="02020404030301010803" pitchFamily="18" charset="0"/>
              </a:rPr>
              <a:t>Approach – </a:t>
            </a:r>
            <a:r>
              <a:rPr lang="en-US" altLang="zh-CN" sz="5400" dirty="0">
                <a:solidFill>
                  <a:srgbClr val="357F63"/>
                </a:solidFill>
                <a:latin typeface="Gotham"/>
              </a:rPr>
              <a:t>testing, model comparison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65EB63-1C75-8CA0-6035-50EE768660A8}"/>
              </a:ext>
            </a:extLst>
          </p:cNvPr>
          <p:cNvSpPr txBox="1"/>
          <p:nvPr/>
        </p:nvSpPr>
        <p:spPr>
          <a:xfrm>
            <a:off x="510940" y="335793"/>
            <a:ext cx="6687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357F63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zh-CN" altLang="en-US" sz="6600" dirty="0">
              <a:solidFill>
                <a:srgbClr val="357F63"/>
              </a:solidFill>
              <a:latin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2395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sterdam Data Collective">
            <a:extLst>
              <a:ext uri="{FF2B5EF4-FFF2-40B4-BE49-F238E27FC236}">
                <a16:creationId xmlns:a16="http://schemas.microsoft.com/office/drawing/2014/main" id="{2F8238B9-8269-AF0D-01EE-8A1A354DD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301" y="5834630"/>
            <a:ext cx="2360720" cy="101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7B5F3D-1C06-4987-8A1B-A7AE6563CC4F}"/>
              </a:ext>
            </a:extLst>
          </p:cNvPr>
          <p:cNvCxnSpPr>
            <a:cxnSpLocks/>
          </p:cNvCxnSpPr>
          <p:nvPr/>
        </p:nvCxnSpPr>
        <p:spPr>
          <a:xfrm>
            <a:off x="570113" y="1443789"/>
            <a:ext cx="11417042" cy="0"/>
          </a:xfrm>
          <a:prstGeom prst="line">
            <a:avLst/>
          </a:prstGeom>
          <a:ln w="28575">
            <a:solidFill>
              <a:srgbClr val="357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>
            <a:extLst>
              <a:ext uri="{FF2B5EF4-FFF2-40B4-BE49-F238E27FC236}">
                <a16:creationId xmlns:a16="http://schemas.microsoft.com/office/drawing/2014/main" id="{C58A053F-F855-5150-B330-E2B3DB778F0B}"/>
              </a:ext>
            </a:extLst>
          </p:cNvPr>
          <p:cNvSpPr txBox="1">
            <a:spLocks/>
          </p:cNvSpPr>
          <p:nvPr/>
        </p:nvSpPr>
        <p:spPr>
          <a:xfrm>
            <a:off x="1179712" y="322508"/>
            <a:ext cx="10691445" cy="961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5400" dirty="0">
                <a:solidFill>
                  <a:srgbClr val="44463E"/>
                </a:solidFill>
                <a:latin typeface="Garamond" panose="02020404030301010803" pitchFamily="18" charset="0"/>
              </a:rPr>
              <a:t>Approach – </a:t>
            </a:r>
            <a:r>
              <a:rPr lang="en-US" altLang="zh-CN" sz="5400" dirty="0">
                <a:solidFill>
                  <a:srgbClr val="357F63"/>
                </a:solidFill>
                <a:latin typeface="Gotham"/>
              </a:rPr>
              <a:t>testing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65EB63-1C75-8CA0-6035-50EE768660A8}"/>
              </a:ext>
            </a:extLst>
          </p:cNvPr>
          <p:cNvSpPr txBox="1"/>
          <p:nvPr/>
        </p:nvSpPr>
        <p:spPr>
          <a:xfrm>
            <a:off x="510940" y="335793"/>
            <a:ext cx="6687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357F63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zh-CN" altLang="en-US" sz="6600" dirty="0">
              <a:solidFill>
                <a:srgbClr val="357F63"/>
              </a:solidFill>
              <a:latin typeface="Adobe Gothic Std B" panose="020B0800000000000000" pitchFamily="34" charset="-128"/>
            </a:endParaRPr>
          </a:p>
        </p:txBody>
      </p:sp>
      <p:graphicFrame>
        <p:nvGraphicFramePr>
          <p:cNvPr id="3" name="表格 9">
            <a:extLst>
              <a:ext uri="{FF2B5EF4-FFF2-40B4-BE49-F238E27FC236}">
                <a16:creationId xmlns:a16="http://schemas.microsoft.com/office/drawing/2014/main" id="{654B8B8E-3CD4-523E-F064-9A8904991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49270"/>
              </p:ext>
            </p:extLst>
          </p:nvPr>
        </p:nvGraphicFramePr>
        <p:xfrm>
          <a:off x="2222565" y="2251352"/>
          <a:ext cx="7394964" cy="358327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4988">
                  <a:extLst>
                    <a:ext uri="{9D8B030D-6E8A-4147-A177-3AD203B41FA5}">
                      <a16:colId xmlns:a16="http://schemas.microsoft.com/office/drawing/2014/main" val="2506704322"/>
                    </a:ext>
                  </a:extLst>
                </a:gridCol>
                <a:gridCol w="2464988">
                  <a:extLst>
                    <a:ext uri="{9D8B030D-6E8A-4147-A177-3AD203B41FA5}">
                      <a16:colId xmlns:a16="http://schemas.microsoft.com/office/drawing/2014/main" val="1951167946"/>
                    </a:ext>
                  </a:extLst>
                </a:gridCol>
                <a:gridCol w="2464988">
                  <a:extLst>
                    <a:ext uri="{9D8B030D-6E8A-4147-A177-3AD203B41FA5}">
                      <a16:colId xmlns:a16="http://schemas.microsoft.com/office/drawing/2014/main" val="3782130234"/>
                    </a:ext>
                  </a:extLst>
                </a:gridCol>
              </a:tblGrid>
              <a:tr h="5118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Criteria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Logistic - Value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Decision tree value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133750"/>
                  </a:ext>
                </a:extLst>
              </a:tr>
              <a:tr h="5118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GINI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0.54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0.54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038203"/>
                  </a:ext>
                </a:extLst>
              </a:tr>
              <a:tr h="5118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 squared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0.68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0.72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740437"/>
                  </a:ext>
                </a:extLst>
              </a:tr>
              <a:tr h="5118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Precision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0.63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0.59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864080"/>
                  </a:ext>
                </a:extLst>
              </a:tr>
              <a:tr h="5118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Recall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0.69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0.58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55110"/>
                  </a:ext>
                </a:extLst>
              </a:tr>
              <a:tr h="5118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F-1 score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0.62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0.58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001944"/>
                  </a:ext>
                </a:extLst>
              </a:tr>
              <a:tr h="5118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Accuracy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0.54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0.72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89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950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sterdam Data Collective">
            <a:extLst>
              <a:ext uri="{FF2B5EF4-FFF2-40B4-BE49-F238E27FC236}">
                <a16:creationId xmlns:a16="http://schemas.microsoft.com/office/drawing/2014/main" id="{2F8238B9-8269-AF0D-01EE-8A1A354DD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301" y="5834630"/>
            <a:ext cx="2360720" cy="101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7B5F3D-1C06-4987-8A1B-A7AE6563CC4F}"/>
              </a:ext>
            </a:extLst>
          </p:cNvPr>
          <p:cNvCxnSpPr>
            <a:cxnSpLocks/>
          </p:cNvCxnSpPr>
          <p:nvPr/>
        </p:nvCxnSpPr>
        <p:spPr>
          <a:xfrm>
            <a:off x="570113" y="1443789"/>
            <a:ext cx="11417042" cy="0"/>
          </a:xfrm>
          <a:prstGeom prst="line">
            <a:avLst/>
          </a:prstGeom>
          <a:ln w="28575">
            <a:solidFill>
              <a:srgbClr val="357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>
            <a:extLst>
              <a:ext uri="{FF2B5EF4-FFF2-40B4-BE49-F238E27FC236}">
                <a16:creationId xmlns:a16="http://schemas.microsoft.com/office/drawing/2014/main" id="{C58A053F-F855-5150-B330-E2B3DB778F0B}"/>
              </a:ext>
            </a:extLst>
          </p:cNvPr>
          <p:cNvSpPr txBox="1">
            <a:spLocks/>
          </p:cNvSpPr>
          <p:nvPr/>
        </p:nvSpPr>
        <p:spPr>
          <a:xfrm>
            <a:off x="1179712" y="322508"/>
            <a:ext cx="10691445" cy="961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5400" dirty="0">
                <a:solidFill>
                  <a:srgbClr val="44463E"/>
                </a:solidFill>
                <a:latin typeface="Garamond" panose="02020404030301010803" pitchFamily="18" charset="0"/>
              </a:rPr>
              <a:t>Approach – </a:t>
            </a:r>
            <a:r>
              <a:rPr lang="en-US" altLang="zh-CN" sz="5400" dirty="0">
                <a:solidFill>
                  <a:srgbClr val="357F63"/>
                </a:solidFill>
                <a:latin typeface="Gotham"/>
              </a:rPr>
              <a:t>scorecard development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65EB63-1C75-8CA0-6035-50EE768660A8}"/>
              </a:ext>
            </a:extLst>
          </p:cNvPr>
          <p:cNvSpPr txBox="1"/>
          <p:nvPr/>
        </p:nvSpPr>
        <p:spPr>
          <a:xfrm>
            <a:off x="510940" y="335793"/>
            <a:ext cx="6687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357F63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zh-CN" altLang="en-US" sz="6600" dirty="0">
              <a:solidFill>
                <a:srgbClr val="357F63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8B3AFE-6E1E-5E0E-5995-908701DE4E0D}"/>
              </a:ext>
            </a:extLst>
          </p:cNvPr>
          <p:cNvSpPr txBox="1"/>
          <p:nvPr/>
        </p:nvSpPr>
        <p:spPr>
          <a:xfrm>
            <a:off x="570113" y="1882073"/>
            <a:ext cx="5387789" cy="2680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44463E"/>
                </a:solidFill>
                <a:latin typeface="Gotham"/>
              </a:rPr>
              <a:t>Scorecard </a:t>
            </a:r>
          </a:p>
          <a:p>
            <a:pPr>
              <a:lnSpc>
                <a:spcPct val="150000"/>
              </a:lnSpc>
            </a:pPr>
            <a:r>
              <a:rPr lang="pt-BR" altLang="zh-CN" sz="1800" b="0" i="0" dirty="0">
                <a:solidFill>
                  <a:srgbClr val="757575"/>
                </a:solidFill>
                <a:effectLst/>
                <a:latin typeface="sohne"/>
              </a:rPr>
              <a:t>Score = (β×WoE+ α/n)×Factor + Offset/n</a:t>
            </a:r>
          </a:p>
          <a:p>
            <a:pPr>
              <a:lnSpc>
                <a:spcPct val="150000"/>
              </a:lnSpc>
            </a:pPr>
            <a:endParaRPr lang="pt-BR" altLang="zh-CN" dirty="0">
              <a:solidFill>
                <a:srgbClr val="757575"/>
              </a:solidFill>
              <a:latin typeface="sohne"/>
            </a:endParaRPr>
          </a:p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292929"/>
                </a:solidFill>
                <a:effectLst/>
                <a:latin typeface="source-serif-pro"/>
              </a:rPr>
              <a:t>odds of 1:1 at 650 points and the </a:t>
            </a:r>
            <a:r>
              <a:rPr lang="en-US" altLang="zh-CN" b="0" i="0" dirty="0" err="1">
                <a:solidFill>
                  <a:srgbClr val="292929"/>
                </a:solidFill>
                <a:effectLst/>
                <a:latin typeface="source-serif-pro"/>
              </a:rPr>
              <a:t>pdo</a:t>
            </a:r>
            <a:r>
              <a:rPr lang="en-US" altLang="zh-CN" b="0" i="0" dirty="0">
                <a:solidFill>
                  <a:srgbClr val="292929"/>
                </a:solidFill>
                <a:effectLst/>
                <a:latin typeface="source-serif-pro"/>
              </a:rPr>
              <a:t> of 50 (odds to double every 20 points)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pt-BR" altLang="zh-CN" sz="1800" b="0" i="0" dirty="0">
              <a:solidFill>
                <a:srgbClr val="757575"/>
              </a:solidFill>
              <a:effectLst/>
              <a:latin typeface="sohne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C4BA269-CE59-B061-9CF7-CE89FC7FF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768" y="1603779"/>
            <a:ext cx="5843387" cy="5021266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EBA213DF-72AB-2ABE-7D66-484956C7FE20}"/>
              </a:ext>
            </a:extLst>
          </p:cNvPr>
          <p:cNvSpPr/>
          <p:nvPr/>
        </p:nvSpPr>
        <p:spPr>
          <a:xfrm>
            <a:off x="8186057" y="5167086"/>
            <a:ext cx="4005943" cy="10151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6A7601-9DE7-3FF6-C255-C539556B439A}"/>
              </a:ext>
            </a:extLst>
          </p:cNvPr>
          <p:cNvSpPr txBox="1"/>
          <p:nvPr/>
        </p:nvSpPr>
        <p:spPr>
          <a:xfrm>
            <a:off x="1669594" y="5812862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Need further validation of the model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341886D-45E8-2AAF-F159-4EDC22D8CD66}"/>
              </a:ext>
            </a:extLst>
          </p:cNvPr>
          <p:cNvCxnSpPr>
            <a:cxnSpLocks/>
            <a:stCxn id="3" idx="2"/>
            <a:endCxn id="7" idx="3"/>
          </p:cNvCxnSpPr>
          <p:nvPr/>
        </p:nvCxnSpPr>
        <p:spPr>
          <a:xfrm flipH="1">
            <a:off x="5725513" y="5674640"/>
            <a:ext cx="2460544" cy="3228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781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6D4C9-15B8-7126-D038-CB9F2DFA3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4848" y="2127215"/>
            <a:ext cx="8117150" cy="1069694"/>
          </a:xfrm>
        </p:spPr>
        <p:txBody>
          <a:bodyPr>
            <a:normAutofit/>
          </a:bodyPr>
          <a:lstStyle/>
          <a:p>
            <a:r>
              <a:rPr lang="en-US" altLang="zh-CN" sz="4400" b="0" i="0" dirty="0">
                <a:solidFill>
                  <a:srgbClr val="44463E"/>
                </a:solidFill>
                <a:effectLst/>
                <a:latin typeface="Garamond" panose="02020404030301010803" pitchFamily="18" charset="0"/>
              </a:rPr>
              <a:t>4 Conclusions &amp;</a:t>
            </a:r>
            <a:r>
              <a:rPr lang="en-US" altLang="zh-CN" sz="4400" dirty="0">
                <a:solidFill>
                  <a:srgbClr val="44463E"/>
                </a:solidFill>
                <a:latin typeface="Garamond" panose="02020404030301010803" pitchFamily="18" charset="0"/>
              </a:rPr>
              <a:t> Recommendations</a:t>
            </a:r>
            <a:endParaRPr lang="zh-CN" altLang="en-US" sz="4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82412C-35E2-F42E-DEF0-44645674C842}"/>
              </a:ext>
            </a:extLst>
          </p:cNvPr>
          <p:cNvSpPr/>
          <p:nvPr/>
        </p:nvSpPr>
        <p:spPr>
          <a:xfrm>
            <a:off x="-48126" y="0"/>
            <a:ext cx="4122975" cy="6858000"/>
          </a:xfrm>
          <a:prstGeom prst="rect">
            <a:avLst/>
          </a:prstGeom>
          <a:solidFill>
            <a:srgbClr val="357F63"/>
          </a:solidFill>
          <a:ln>
            <a:solidFill>
              <a:srgbClr val="357F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6A2BB4-866A-0279-B968-609CA75A4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38" y="2417787"/>
            <a:ext cx="3119646" cy="124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3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sterdam Data Collective">
            <a:extLst>
              <a:ext uri="{FF2B5EF4-FFF2-40B4-BE49-F238E27FC236}">
                <a16:creationId xmlns:a16="http://schemas.microsoft.com/office/drawing/2014/main" id="{2F8238B9-8269-AF0D-01EE-8A1A354DD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301" y="5834630"/>
            <a:ext cx="2360720" cy="101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27AD6788-21EE-40D2-4D19-603F610F2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113" y="322508"/>
            <a:ext cx="6096000" cy="961292"/>
          </a:xfrm>
        </p:spPr>
        <p:txBody>
          <a:bodyPr>
            <a:normAutofit/>
          </a:bodyPr>
          <a:lstStyle/>
          <a:p>
            <a:pPr algn="l"/>
            <a:r>
              <a:rPr lang="en-US" altLang="zh-CN" sz="5400" i="0" dirty="0">
                <a:solidFill>
                  <a:srgbClr val="44463E"/>
                </a:solidFill>
                <a:effectLst/>
                <a:latin typeface="Garamond" panose="02020404030301010803" pitchFamily="18" charset="0"/>
              </a:rPr>
              <a:t>Contents</a:t>
            </a:r>
            <a:endParaRPr lang="zh-CN" altLang="en-US" sz="5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48BDBC-E772-6407-727E-336C175CEE16}"/>
              </a:ext>
            </a:extLst>
          </p:cNvPr>
          <p:cNvSpPr txBox="1"/>
          <p:nvPr/>
        </p:nvSpPr>
        <p:spPr>
          <a:xfrm>
            <a:off x="570113" y="1763768"/>
            <a:ext cx="8969472" cy="333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>
                <a:solidFill>
                  <a:srgbClr val="44463E"/>
                </a:solidFill>
                <a:latin typeface="Gotham"/>
              </a:rPr>
              <a:t>Overview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>
                <a:solidFill>
                  <a:srgbClr val="44463E"/>
                </a:solidFill>
                <a:latin typeface="Gotham"/>
              </a:rPr>
              <a:t>Final Model + Features + Deployment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>
                <a:solidFill>
                  <a:srgbClr val="44463E"/>
                </a:solidFill>
                <a:latin typeface="Gotham"/>
              </a:rPr>
              <a:t>Approach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>
                <a:solidFill>
                  <a:srgbClr val="44463E"/>
                </a:solidFill>
                <a:latin typeface="Gotham"/>
              </a:rPr>
              <a:t>Conclusions &amp; Recommendations</a:t>
            </a:r>
            <a:endParaRPr lang="zh-CN" altLang="en-US" sz="3600" dirty="0">
              <a:solidFill>
                <a:srgbClr val="44463E"/>
              </a:solidFill>
              <a:latin typeface="Gotham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7B5F3D-1C06-4987-8A1B-A7AE6563CC4F}"/>
              </a:ext>
            </a:extLst>
          </p:cNvPr>
          <p:cNvCxnSpPr>
            <a:cxnSpLocks/>
          </p:cNvCxnSpPr>
          <p:nvPr/>
        </p:nvCxnSpPr>
        <p:spPr>
          <a:xfrm>
            <a:off x="570113" y="1443789"/>
            <a:ext cx="11417042" cy="0"/>
          </a:xfrm>
          <a:prstGeom prst="line">
            <a:avLst/>
          </a:prstGeom>
          <a:ln w="28575">
            <a:solidFill>
              <a:srgbClr val="357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3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sterdam Data Collective">
            <a:extLst>
              <a:ext uri="{FF2B5EF4-FFF2-40B4-BE49-F238E27FC236}">
                <a16:creationId xmlns:a16="http://schemas.microsoft.com/office/drawing/2014/main" id="{2F8238B9-8269-AF0D-01EE-8A1A354DD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301" y="5834630"/>
            <a:ext cx="2360720" cy="101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148BDBC-E772-6407-727E-336C175CEE16}"/>
              </a:ext>
            </a:extLst>
          </p:cNvPr>
          <p:cNvSpPr txBox="1"/>
          <p:nvPr/>
        </p:nvSpPr>
        <p:spPr>
          <a:xfrm>
            <a:off x="570113" y="1763768"/>
            <a:ext cx="8969472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357F63"/>
                </a:solidFill>
                <a:latin typeface="Gotham"/>
              </a:rPr>
              <a:t>Conclusions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44463E"/>
                </a:solidFill>
                <a:latin typeface="Gotham"/>
              </a:rPr>
              <a:t>13 final Variables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44463E"/>
                </a:solidFill>
                <a:latin typeface="Gotham"/>
              </a:rPr>
              <a:t>Gini : 0.54</a:t>
            </a:r>
            <a:endParaRPr lang="en-US" altLang="zh-CN" sz="2000" b="1" dirty="0">
              <a:solidFill>
                <a:srgbClr val="44463E"/>
              </a:solidFill>
              <a:latin typeface="Gotham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357F63"/>
                </a:solidFill>
                <a:latin typeface="Gotham"/>
              </a:rPr>
              <a:t>Recommendations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44463E"/>
                </a:solidFill>
                <a:latin typeface="Gotham"/>
              </a:rPr>
              <a:t>Date variable, outlier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44463E"/>
                </a:solidFill>
                <a:latin typeface="Gotham"/>
              </a:rPr>
              <a:t>Customized bin for each variable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44463E"/>
                </a:solidFill>
                <a:latin typeface="Gotham"/>
              </a:rPr>
              <a:t>Combine categories with similar woe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44463E"/>
                </a:solidFill>
                <a:latin typeface="Gotham"/>
              </a:rPr>
              <a:t>More models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7B5F3D-1C06-4987-8A1B-A7AE6563CC4F}"/>
              </a:ext>
            </a:extLst>
          </p:cNvPr>
          <p:cNvCxnSpPr>
            <a:cxnSpLocks/>
          </p:cNvCxnSpPr>
          <p:nvPr/>
        </p:nvCxnSpPr>
        <p:spPr>
          <a:xfrm>
            <a:off x="570113" y="1443789"/>
            <a:ext cx="11417042" cy="0"/>
          </a:xfrm>
          <a:prstGeom prst="line">
            <a:avLst/>
          </a:prstGeom>
          <a:ln w="28575">
            <a:solidFill>
              <a:srgbClr val="357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>
            <a:extLst>
              <a:ext uri="{FF2B5EF4-FFF2-40B4-BE49-F238E27FC236}">
                <a16:creationId xmlns:a16="http://schemas.microsoft.com/office/drawing/2014/main" id="{C58A053F-F855-5150-B330-E2B3DB778F0B}"/>
              </a:ext>
            </a:extLst>
          </p:cNvPr>
          <p:cNvSpPr txBox="1">
            <a:spLocks/>
          </p:cNvSpPr>
          <p:nvPr/>
        </p:nvSpPr>
        <p:spPr>
          <a:xfrm>
            <a:off x="1179712" y="322508"/>
            <a:ext cx="10338519" cy="961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5400" dirty="0">
                <a:solidFill>
                  <a:srgbClr val="44463E"/>
                </a:solidFill>
                <a:latin typeface="Garamond" panose="02020404030301010803" pitchFamily="18" charset="0"/>
              </a:rPr>
              <a:t>Conclusions &amp; Recommendations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65EB63-1C75-8CA0-6035-50EE768660A8}"/>
              </a:ext>
            </a:extLst>
          </p:cNvPr>
          <p:cNvSpPr txBox="1"/>
          <p:nvPr/>
        </p:nvSpPr>
        <p:spPr>
          <a:xfrm>
            <a:off x="510940" y="335793"/>
            <a:ext cx="6687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357F63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4</a:t>
            </a:r>
            <a:endParaRPr lang="zh-CN" altLang="en-US" sz="6600" dirty="0">
              <a:solidFill>
                <a:srgbClr val="357F63"/>
              </a:solidFill>
              <a:latin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714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sterdam Data Collective">
            <a:extLst>
              <a:ext uri="{FF2B5EF4-FFF2-40B4-BE49-F238E27FC236}">
                <a16:creationId xmlns:a16="http://schemas.microsoft.com/office/drawing/2014/main" id="{2F8238B9-8269-AF0D-01EE-8A1A354DD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301" y="5834630"/>
            <a:ext cx="2360720" cy="101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27AD6788-21EE-40D2-4D19-603F610F2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713" y="322508"/>
            <a:ext cx="6096000" cy="961292"/>
          </a:xfrm>
        </p:spPr>
        <p:txBody>
          <a:bodyPr>
            <a:normAutofit/>
          </a:bodyPr>
          <a:lstStyle/>
          <a:p>
            <a:pPr algn="l"/>
            <a:r>
              <a:rPr lang="en-US" altLang="zh-CN" sz="5400" i="0" dirty="0">
                <a:solidFill>
                  <a:srgbClr val="44463E"/>
                </a:solidFill>
                <a:effectLst/>
                <a:latin typeface="Garamond" panose="02020404030301010803" pitchFamily="18" charset="0"/>
              </a:rPr>
              <a:t>Overview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7B5F3D-1C06-4987-8A1B-A7AE6563CC4F}"/>
              </a:ext>
            </a:extLst>
          </p:cNvPr>
          <p:cNvCxnSpPr>
            <a:cxnSpLocks/>
          </p:cNvCxnSpPr>
          <p:nvPr/>
        </p:nvCxnSpPr>
        <p:spPr>
          <a:xfrm>
            <a:off x="570113" y="1443789"/>
            <a:ext cx="3657600" cy="0"/>
          </a:xfrm>
          <a:prstGeom prst="line">
            <a:avLst/>
          </a:prstGeom>
          <a:ln w="28575">
            <a:solidFill>
              <a:srgbClr val="357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0EDCFFB-6DDA-CF56-435A-C034848F47D0}"/>
              </a:ext>
            </a:extLst>
          </p:cNvPr>
          <p:cNvSpPr txBox="1"/>
          <p:nvPr/>
        </p:nvSpPr>
        <p:spPr>
          <a:xfrm>
            <a:off x="510940" y="335793"/>
            <a:ext cx="6687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357F63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endParaRPr lang="zh-CN" altLang="en-US" sz="6600" dirty="0">
              <a:solidFill>
                <a:srgbClr val="357F63"/>
              </a:solidFill>
              <a:latin typeface="Adobe Gothic Std B" panose="020B0800000000000000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313ACE5-9490-96C1-5ADB-C95DB719080D}"/>
              </a:ext>
            </a:extLst>
          </p:cNvPr>
          <p:cNvCxnSpPr>
            <a:cxnSpLocks/>
          </p:cNvCxnSpPr>
          <p:nvPr/>
        </p:nvCxnSpPr>
        <p:spPr>
          <a:xfrm>
            <a:off x="5181600" y="1443789"/>
            <a:ext cx="6900333" cy="0"/>
          </a:xfrm>
          <a:prstGeom prst="line">
            <a:avLst/>
          </a:prstGeom>
          <a:ln w="28575">
            <a:solidFill>
              <a:srgbClr val="357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5A66CDB-BF95-3B7C-7243-5ECB904210C5}"/>
              </a:ext>
            </a:extLst>
          </p:cNvPr>
          <p:cNvSpPr txBox="1"/>
          <p:nvPr/>
        </p:nvSpPr>
        <p:spPr>
          <a:xfrm>
            <a:off x="1557001" y="1327754"/>
            <a:ext cx="1345407" cy="845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357F63"/>
                </a:solidFill>
                <a:latin typeface="Garamond" panose="02020404030301010803" pitchFamily="18" charset="0"/>
              </a:rPr>
              <a:t>Goal</a:t>
            </a:r>
            <a:r>
              <a:rPr lang="en-US" altLang="zh-CN" sz="3600" dirty="0">
                <a:solidFill>
                  <a:srgbClr val="44463E"/>
                </a:solidFill>
                <a:latin typeface="Garamond" panose="02020404030301010803" pitchFamily="18" charset="0"/>
              </a:rPr>
              <a:t> </a:t>
            </a:r>
            <a:endParaRPr lang="zh-CN" altLang="en-US" sz="3600" dirty="0">
              <a:solidFill>
                <a:srgbClr val="44463E"/>
              </a:solidFill>
              <a:latin typeface="Garamond" panose="02020404030301010803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3652704-F52F-23D8-BE2B-9E6E2CE4AF1E}"/>
              </a:ext>
            </a:extLst>
          </p:cNvPr>
          <p:cNvSpPr txBox="1"/>
          <p:nvPr/>
        </p:nvSpPr>
        <p:spPr>
          <a:xfrm>
            <a:off x="7964289" y="1217992"/>
            <a:ext cx="2017661" cy="845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357F63"/>
                </a:solidFill>
                <a:latin typeface="Garamond" panose="02020404030301010803" pitchFamily="18" charset="0"/>
              </a:rPr>
              <a:t>Approach</a:t>
            </a:r>
            <a:endParaRPr lang="zh-CN" altLang="en-US" sz="3600" dirty="0">
              <a:solidFill>
                <a:srgbClr val="357F63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798D10C-8F9D-D839-9282-7B700D2FF24A}"/>
              </a:ext>
            </a:extLst>
          </p:cNvPr>
          <p:cNvSpPr txBox="1"/>
          <p:nvPr/>
        </p:nvSpPr>
        <p:spPr>
          <a:xfrm>
            <a:off x="510940" y="2860285"/>
            <a:ext cx="411418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Gotham"/>
              </a:rPr>
              <a:t>Automate credit scoring process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Gotham"/>
              </a:rPr>
              <a:t>Select important features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Gotham"/>
              </a:rPr>
              <a:t>Built credit scorecard </a:t>
            </a:r>
            <a:endParaRPr lang="zh-CN" altLang="en-US" dirty="0">
              <a:latin typeface="Gotham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DDB1EF-C57B-CFAE-A8F8-9EA4351E7442}"/>
              </a:ext>
            </a:extLst>
          </p:cNvPr>
          <p:cNvSpPr txBox="1"/>
          <p:nvPr/>
        </p:nvSpPr>
        <p:spPr>
          <a:xfrm>
            <a:off x="5178127" y="2216877"/>
            <a:ext cx="69914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357F63"/>
                </a:solidFill>
                <a:latin typeface="Gotham"/>
              </a:rPr>
              <a:t>Data exploration &amp; cleaning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Gotham"/>
              </a:rPr>
              <a:t>Descriptive analysis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Gotham"/>
              </a:rPr>
              <a:t>Data quality check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Gotham"/>
              </a:rPr>
              <a:t>Convert data to right format, Imputation of missing value, outlier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357F63"/>
                </a:solidFill>
                <a:latin typeface="Gotham"/>
              </a:rPr>
              <a:t>Variable selection (statistics &amp; expert-based)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Gotham"/>
              </a:rPr>
              <a:t>Information value 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Gotham"/>
              </a:rPr>
              <a:t>Binning – reduce dimensionality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Gotham"/>
              </a:rPr>
              <a:t>Transform variables to WOE score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Gotham"/>
              </a:rPr>
              <a:t>Multicollinearity – remove highly correlated variables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Gotham"/>
              </a:rPr>
              <a:t>Lasso regression - penalize complexity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Gotham"/>
              </a:rPr>
              <a:t>Expert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357F63"/>
                </a:solidFill>
                <a:latin typeface="Gotham"/>
              </a:rPr>
              <a:t>Testing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Gotham"/>
              </a:rPr>
              <a:t>Split data, oversampling technique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Gotham"/>
              </a:rPr>
              <a:t>Modeling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Gotham"/>
              </a:rPr>
              <a:t>Logistic regression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Gotham"/>
              </a:rPr>
              <a:t>Decision tree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Gotham"/>
              </a:rPr>
              <a:t>Gini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357F63"/>
                </a:solidFill>
                <a:latin typeface="Gotham"/>
              </a:rPr>
              <a:t>Scorecard development </a:t>
            </a:r>
          </a:p>
        </p:txBody>
      </p:sp>
    </p:spTree>
    <p:extLst>
      <p:ext uri="{BB962C8B-B14F-4D97-AF65-F5344CB8AC3E}">
        <p14:creationId xmlns:p14="http://schemas.microsoft.com/office/powerpoint/2010/main" val="285631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6D4C9-15B8-7126-D038-CB9F2DFA3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1873" y="2127215"/>
            <a:ext cx="8280125" cy="1069694"/>
          </a:xfrm>
        </p:spPr>
        <p:txBody>
          <a:bodyPr>
            <a:normAutofit/>
          </a:bodyPr>
          <a:lstStyle/>
          <a:p>
            <a:r>
              <a:rPr lang="en-US" altLang="zh-CN" sz="4800" b="0" i="0" dirty="0">
                <a:solidFill>
                  <a:srgbClr val="44463E"/>
                </a:solidFill>
                <a:effectLst/>
                <a:latin typeface="Garamond" panose="02020404030301010803" pitchFamily="18" charset="0"/>
              </a:rPr>
              <a:t>2 Final Model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70AE07-4A18-4B7C-55CB-6D291468E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6388" y="3300597"/>
            <a:ext cx="5271096" cy="43151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4463E"/>
                </a:solidFill>
                <a:latin typeface="Gotham"/>
              </a:rPr>
              <a:t>Logistic regression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82412C-35E2-F42E-DEF0-44645674C842}"/>
              </a:ext>
            </a:extLst>
          </p:cNvPr>
          <p:cNvSpPr/>
          <p:nvPr/>
        </p:nvSpPr>
        <p:spPr>
          <a:xfrm>
            <a:off x="-48126" y="0"/>
            <a:ext cx="4122975" cy="6858000"/>
          </a:xfrm>
          <a:prstGeom prst="rect">
            <a:avLst/>
          </a:prstGeom>
          <a:solidFill>
            <a:srgbClr val="357F63"/>
          </a:solidFill>
          <a:ln>
            <a:solidFill>
              <a:srgbClr val="357F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6A2BB4-866A-0279-B968-609CA75A4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38" y="2417787"/>
            <a:ext cx="3119646" cy="124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6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sterdam Data Collective">
            <a:extLst>
              <a:ext uri="{FF2B5EF4-FFF2-40B4-BE49-F238E27FC236}">
                <a16:creationId xmlns:a16="http://schemas.microsoft.com/office/drawing/2014/main" id="{2F8238B9-8269-AF0D-01EE-8A1A354DD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301" y="5834630"/>
            <a:ext cx="2360720" cy="101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148BDBC-E772-6407-727E-336C175CEE16}"/>
              </a:ext>
            </a:extLst>
          </p:cNvPr>
          <p:cNvSpPr txBox="1"/>
          <p:nvPr/>
        </p:nvSpPr>
        <p:spPr>
          <a:xfrm>
            <a:off x="510616" y="1658332"/>
            <a:ext cx="7434193" cy="434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357F63"/>
                </a:solidFill>
                <a:latin typeface="Gotham"/>
              </a:rPr>
              <a:t>Model</a:t>
            </a:r>
            <a:r>
              <a:rPr lang="en-US" altLang="zh-CN" sz="2400" dirty="0">
                <a:solidFill>
                  <a:srgbClr val="44463E"/>
                </a:solidFill>
                <a:latin typeface="Gotham"/>
              </a:rPr>
              <a:t>: logistic regression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357F63"/>
                </a:solidFill>
                <a:latin typeface="Gotham"/>
              </a:rPr>
              <a:t>Features : 13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44463E"/>
                </a:solidFill>
                <a:latin typeface="Gotham"/>
              </a:rPr>
              <a:t>['term', 'installment', '</a:t>
            </a:r>
            <a:r>
              <a:rPr lang="en-US" altLang="zh-CN" sz="2000" dirty="0" err="1">
                <a:solidFill>
                  <a:srgbClr val="44463E"/>
                </a:solidFill>
                <a:latin typeface="Gotham"/>
              </a:rPr>
              <a:t>int_rate</a:t>
            </a:r>
            <a:r>
              <a:rPr lang="en-US" altLang="zh-CN" sz="2000" dirty="0">
                <a:solidFill>
                  <a:srgbClr val="44463E"/>
                </a:solidFill>
                <a:latin typeface="Gotham"/>
              </a:rPr>
              <a:t>', 'home_ownership','</a:t>
            </a:r>
            <a:r>
              <a:rPr lang="en-US" altLang="zh-CN" sz="2000" dirty="0" err="1">
                <a:solidFill>
                  <a:srgbClr val="44463E"/>
                </a:solidFill>
                <a:latin typeface="Gotham"/>
              </a:rPr>
              <a:t>annual_inc</a:t>
            </a:r>
            <a:r>
              <a:rPr lang="en-US" altLang="zh-CN" sz="2000" dirty="0">
                <a:solidFill>
                  <a:srgbClr val="44463E"/>
                </a:solidFill>
                <a:latin typeface="Gotham"/>
              </a:rPr>
              <a:t>', '</a:t>
            </a:r>
            <a:r>
              <a:rPr lang="en-US" altLang="zh-CN" sz="2000" dirty="0" err="1">
                <a:solidFill>
                  <a:srgbClr val="44463E"/>
                </a:solidFill>
                <a:latin typeface="Gotham"/>
              </a:rPr>
              <a:t>verification_status</a:t>
            </a:r>
            <a:r>
              <a:rPr lang="en-US" altLang="zh-CN" sz="2000" dirty="0">
                <a:solidFill>
                  <a:srgbClr val="44463E"/>
                </a:solidFill>
                <a:latin typeface="Gotham"/>
              </a:rPr>
              <a:t>', '</a:t>
            </a:r>
            <a:r>
              <a:rPr lang="en-US" altLang="zh-CN" sz="2000" dirty="0" err="1">
                <a:solidFill>
                  <a:srgbClr val="44463E"/>
                </a:solidFill>
                <a:latin typeface="Gotham"/>
              </a:rPr>
              <a:t>addr_state</a:t>
            </a:r>
            <a:r>
              <a:rPr lang="en-US" altLang="zh-CN" sz="2000" dirty="0">
                <a:solidFill>
                  <a:srgbClr val="44463E"/>
                </a:solidFill>
                <a:latin typeface="Gotham"/>
              </a:rPr>
              <a:t>', '</a:t>
            </a:r>
            <a:r>
              <a:rPr lang="en-US" altLang="zh-CN" sz="2000" dirty="0" err="1">
                <a:solidFill>
                  <a:srgbClr val="44463E"/>
                </a:solidFill>
                <a:latin typeface="Gotham"/>
              </a:rPr>
              <a:t>dti</a:t>
            </a:r>
            <a:r>
              <a:rPr lang="en-US" altLang="zh-CN" sz="2000" dirty="0">
                <a:solidFill>
                  <a:srgbClr val="44463E"/>
                </a:solidFill>
                <a:latin typeface="Gotham"/>
              </a:rPr>
              <a:t>', '</a:t>
            </a:r>
            <a:r>
              <a:rPr lang="en-US" altLang="zh-CN" sz="2000" dirty="0" err="1">
                <a:solidFill>
                  <a:srgbClr val="44463E"/>
                </a:solidFill>
                <a:latin typeface="Gotham"/>
              </a:rPr>
              <a:t>fico_range_high</a:t>
            </a:r>
            <a:r>
              <a:rPr lang="en-US" altLang="zh-CN" sz="2000" dirty="0">
                <a:solidFill>
                  <a:srgbClr val="44463E"/>
                </a:solidFill>
                <a:latin typeface="Gotham"/>
              </a:rPr>
              <a:t>', '</a:t>
            </a:r>
            <a:r>
              <a:rPr lang="en-US" altLang="zh-CN" sz="2000" dirty="0" err="1">
                <a:solidFill>
                  <a:srgbClr val="44463E"/>
                </a:solidFill>
                <a:latin typeface="Gotham"/>
              </a:rPr>
              <a:t>revol_util</a:t>
            </a:r>
            <a:r>
              <a:rPr lang="en-US" altLang="zh-CN" sz="2000" dirty="0">
                <a:solidFill>
                  <a:srgbClr val="44463E"/>
                </a:solidFill>
                <a:latin typeface="Gotham"/>
              </a:rPr>
              <a:t>', '</a:t>
            </a:r>
            <a:r>
              <a:rPr lang="en-US" altLang="zh-CN" sz="2000" dirty="0" err="1">
                <a:solidFill>
                  <a:srgbClr val="44463E"/>
                </a:solidFill>
                <a:latin typeface="Gotham"/>
              </a:rPr>
              <a:t>mort_acc</a:t>
            </a:r>
            <a:r>
              <a:rPr lang="en-US" altLang="zh-CN" sz="2000" dirty="0">
                <a:solidFill>
                  <a:srgbClr val="44463E"/>
                </a:solidFill>
                <a:latin typeface="Gotham"/>
              </a:rPr>
              <a:t>', 'age', '</a:t>
            </a:r>
            <a:r>
              <a:rPr lang="en-US" altLang="zh-CN" sz="2000" dirty="0" err="1">
                <a:solidFill>
                  <a:srgbClr val="44463E"/>
                </a:solidFill>
                <a:latin typeface="Gotham"/>
              </a:rPr>
              <a:t>pay_status</a:t>
            </a:r>
            <a:r>
              <a:rPr lang="en-US" altLang="zh-CN" sz="2000" dirty="0">
                <a:solidFill>
                  <a:srgbClr val="44463E"/>
                </a:solidFill>
                <a:latin typeface="Gotham"/>
              </a:rPr>
              <a:t>', '</a:t>
            </a:r>
            <a:r>
              <a:rPr lang="en-US" altLang="zh-CN" sz="2000" dirty="0" err="1">
                <a:solidFill>
                  <a:srgbClr val="44463E"/>
                </a:solidFill>
                <a:latin typeface="Gotham"/>
              </a:rPr>
              <a:t>loan_amnt</a:t>
            </a:r>
            <a:r>
              <a:rPr lang="en-US" altLang="zh-CN" sz="2000" dirty="0">
                <a:solidFill>
                  <a:srgbClr val="44463E"/>
                </a:solidFill>
                <a:latin typeface="Gotham"/>
              </a:rPr>
              <a:t>' ]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44463E"/>
              </a:solidFill>
              <a:latin typeface="Gotham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44463E"/>
              </a:solidFill>
              <a:latin typeface="Gotham"/>
            </a:endParaRPr>
          </a:p>
          <a:p>
            <a:pPr>
              <a:lnSpc>
                <a:spcPct val="150000"/>
              </a:lnSpc>
            </a:pPr>
            <a:endParaRPr lang="en-US" altLang="zh-CN" sz="3600" dirty="0">
              <a:solidFill>
                <a:srgbClr val="44463E"/>
              </a:solidFill>
              <a:latin typeface="Gotham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7B5F3D-1C06-4987-8A1B-A7AE6563CC4F}"/>
              </a:ext>
            </a:extLst>
          </p:cNvPr>
          <p:cNvCxnSpPr>
            <a:cxnSpLocks/>
          </p:cNvCxnSpPr>
          <p:nvPr/>
        </p:nvCxnSpPr>
        <p:spPr>
          <a:xfrm>
            <a:off x="570113" y="1443789"/>
            <a:ext cx="11417042" cy="0"/>
          </a:xfrm>
          <a:prstGeom prst="line">
            <a:avLst/>
          </a:prstGeom>
          <a:ln w="28575">
            <a:solidFill>
              <a:srgbClr val="357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>
            <a:extLst>
              <a:ext uri="{FF2B5EF4-FFF2-40B4-BE49-F238E27FC236}">
                <a16:creationId xmlns:a16="http://schemas.microsoft.com/office/drawing/2014/main" id="{C58A053F-F855-5150-B330-E2B3DB778F0B}"/>
              </a:ext>
            </a:extLst>
          </p:cNvPr>
          <p:cNvSpPr txBox="1">
            <a:spLocks/>
          </p:cNvSpPr>
          <p:nvPr/>
        </p:nvSpPr>
        <p:spPr>
          <a:xfrm>
            <a:off x="1179713" y="322508"/>
            <a:ext cx="6096000" cy="961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5400" dirty="0">
                <a:solidFill>
                  <a:srgbClr val="44463E"/>
                </a:solidFill>
                <a:latin typeface="Garamond" panose="02020404030301010803" pitchFamily="18" charset="0"/>
              </a:rPr>
              <a:t>Final Model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65EB63-1C75-8CA0-6035-50EE768660A8}"/>
              </a:ext>
            </a:extLst>
          </p:cNvPr>
          <p:cNvSpPr txBox="1"/>
          <p:nvPr/>
        </p:nvSpPr>
        <p:spPr>
          <a:xfrm>
            <a:off x="510940" y="335793"/>
            <a:ext cx="6687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357F63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</a:t>
            </a:r>
            <a:endParaRPr lang="zh-CN" altLang="en-US" sz="6600" dirty="0">
              <a:solidFill>
                <a:srgbClr val="357F63"/>
              </a:solidFill>
              <a:latin typeface="Adobe Gothic Std B" panose="020B0800000000000000" pitchFamily="34" charset="-128"/>
            </a:endParaRPr>
          </a:p>
        </p:txBody>
      </p:sp>
      <p:graphicFrame>
        <p:nvGraphicFramePr>
          <p:cNvPr id="8" name="表格 9">
            <a:extLst>
              <a:ext uri="{FF2B5EF4-FFF2-40B4-BE49-F238E27FC236}">
                <a16:creationId xmlns:a16="http://schemas.microsoft.com/office/drawing/2014/main" id="{2366A005-85A9-D490-855E-8EC9CE2E6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557334"/>
              </p:ext>
            </p:extLst>
          </p:nvPr>
        </p:nvGraphicFramePr>
        <p:xfrm>
          <a:off x="700740" y="4527683"/>
          <a:ext cx="5395260" cy="201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97630">
                  <a:extLst>
                    <a:ext uri="{9D8B030D-6E8A-4147-A177-3AD203B41FA5}">
                      <a16:colId xmlns:a16="http://schemas.microsoft.com/office/drawing/2014/main" val="2506704322"/>
                    </a:ext>
                  </a:extLst>
                </a:gridCol>
                <a:gridCol w="2697630">
                  <a:extLst>
                    <a:ext uri="{9D8B030D-6E8A-4147-A177-3AD203B41FA5}">
                      <a16:colId xmlns:a16="http://schemas.microsoft.com/office/drawing/2014/main" val="1951167946"/>
                    </a:ext>
                  </a:extLst>
                </a:gridCol>
              </a:tblGrid>
              <a:tr h="3121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Criteria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Value 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133750"/>
                  </a:ext>
                </a:extLst>
              </a:tr>
              <a:tr h="3121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GINI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0.54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038203"/>
                  </a:ext>
                </a:extLst>
              </a:tr>
              <a:tr h="3121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 squared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0.68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740437"/>
                  </a:ext>
                </a:extLst>
              </a:tr>
              <a:tr h="3121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Precision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0.63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864080"/>
                  </a:ext>
                </a:extLst>
              </a:tr>
              <a:tr h="3121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Recall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0.69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55110"/>
                  </a:ext>
                </a:extLst>
              </a:tr>
              <a:tr h="3121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F-1 score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0.62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001944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5C7F9794-ADD4-7946-BD7D-D36F4E083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809" y="1603780"/>
            <a:ext cx="3544343" cy="248838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FC88ACD-C21E-6366-5E10-03116C23C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4809" y="4306707"/>
            <a:ext cx="34290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4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sterdam Data Collective">
            <a:extLst>
              <a:ext uri="{FF2B5EF4-FFF2-40B4-BE49-F238E27FC236}">
                <a16:creationId xmlns:a16="http://schemas.microsoft.com/office/drawing/2014/main" id="{2F8238B9-8269-AF0D-01EE-8A1A354DD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301" y="5834630"/>
            <a:ext cx="2360720" cy="101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7B5F3D-1C06-4987-8A1B-A7AE6563CC4F}"/>
              </a:ext>
            </a:extLst>
          </p:cNvPr>
          <p:cNvCxnSpPr>
            <a:cxnSpLocks/>
          </p:cNvCxnSpPr>
          <p:nvPr/>
        </p:nvCxnSpPr>
        <p:spPr>
          <a:xfrm>
            <a:off x="570113" y="1443789"/>
            <a:ext cx="11417042" cy="0"/>
          </a:xfrm>
          <a:prstGeom prst="line">
            <a:avLst/>
          </a:prstGeom>
          <a:ln w="28575">
            <a:solidFill>
              <a:srgbClr val="357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>
            <a:extLst>
              <a:ext uri="{FF2B5EF4-FFF2-40B4-BE49-F238E27FC236}">
                <a16:creationId xmlns:a16="http://schemas.microsoft.com/office/drawing/2014/main" id="{C58A053F-F855-5150-B330-E2B3DB778F0B}"/>
              </a:ext>
            </a:extLst>
          </p:cNvPr>
          <p:cNvSpPr txBox="1">
            <a:spLocks/>
          </p:cNvSpPr>
          <p:nvPr/>
        </p:nvSpPr>
        <p:spPr>
          <a:xfrm>
            <a:off x="1179713" y="322508"/>
            <a:ext cx="8359872" cy="961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5400" dirty="0">
                <a:solidFill>
                  <a:srgbClr val="44463E"/>
                </a:solidFill>
                <a:latin typeface="Garamond" panose="02020404030301010803" pitchFamily="18" charset="0"/>
              </a:rPr>
              <a:t>Final Model - deployment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65EB63-1C75-8CA0-6035-50EE768660A8}"/>
              </a:ext>
            </a:extLst>
          </p:cNvPr>
          <p:cNvSpPr txBox="1"/>
          <p:nvPr/>
        </p:nvSpPr>
        <p:spPr>
          <a:xfrm>
            <a:off x="510940" y="335793"/>
            <a:ext cx="6687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357F63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</a:t>
            </a:r>
            <a:endParaRPr lang="zh-CN" altLang="en-US" sz="6600" dirty="0">
              <a:solidFill>
                <a:srgbClr val="357F63"/>
              </a:solidFill>
              <a:latin typeface="Adobe Gothic Std B" panose="020B0800000000000000" pitchFamily="34" charset="-128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1D18BA-A1B8-B82F-6D1A-F46582A90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3" y="1603778"/>
            <a:ext cx="5843387" cy="502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25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6D4C9-15B8-7126-D038-CB9F2DFA3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1873" y="2127215"/>
            <a:ext cx="8280125" cy="1069694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44463E"/>
                </a:solidFill>
                <a:latin typeface="Garamond" panose="02020404030301010803" pitchFamily="18" charset="0"/>
              </a:rPr>
              <a:t>3</a:t>
            </a:r>
            <a:r>
              <a:rPr lang="en-US" altLang="zh-CN" sz="4400" b="0" i="0" dirty="0">
                <a:solidFill>
                  <a:srgbClr val="44463E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altLang="zh-CN" sz="4400" dirty="0">
                <a:solidFill>
                  <a:srgbClr val="44463E"/>
                </a:solidFill>
                <a:latin typeface="Garamond" panose="02020404030301010803" pitchFamily="18" charset="0"/>
              </a:rPr>
              <a:t>Approach</a:t>
            </a:r>
            <a:endParaRPr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70AE07-4A18-4B7C-55CB-6D291468E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2641" y="3429000"/>
            <a:ext cx="6101844" cy="1335571"/>
          </a:xfrm>
        </p:spPr>
        <p:txBody>
          <a:bodyPr>
            <a:normAutofit fontScale="92500" lnSpcReduction="1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357F63"/>
                </a:solidFill>
                <a:latin typeface="Gotham"/>
              </a:rPr>
              <a:t>Data exploration &amp; cleaning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357F63"/>
                </a:solidFill>
                <a:latin typeface="Gotham"/>
              </a:rPr>
              <a:t>Variable selection (statistics &amp; expert-based)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357F63"/>
                </a:solidFill>
                <a:latin typeface="Gotham"/>
              </a:rPr>
              <a:t>Testing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357F63"/>
                </a:solidFill>
                <a:latin typeface="Gotham"/>
              </a:rPr>
              <a:t>Scorecard development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82412C-35E2-F42E-DEF0-44645674C842}"/>
              </a:ext>
            </a:extLst>
          </p:cNvPr>
          <p:cNvSpPr/>
          <p:nvPr/>
        </p:nvSpPr>
        <p:spPr>
          <a:xfrm>
            <a:off x="-48126" y="0"/>
            <a:ext cx="4122975" cy="6858000"/>
          </a:xfrm>
          <a:prstGeom prst="rect">
            <a:avLst/>
          </a:prstGeom>
          <a:solidFill>
            <a:srgbClr val="357F63"/>
          </a:solidFill>
          <a:ln>
            <a:solidFill>
              <a:srgbClr val="357F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6A2BB4-866A-0279-B968-609CA75A4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38" y="2417787"/>
            <a:ext cx="3119646" cy="124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sterdam Data Collective">
            <a:extLst>
              <a:ext uri="{FF2B5EF4-FFF2-40B4-BE49-F238E27FC236}">
                <a16:creationId xmlns:a16="http://schemas.microsoft.com/office/drawing/2014/main" id="{2F8238B9-8269-AF0D-01EE-8A1A354DD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301" y="5834630"/>
            <a:ext cx="2360720" cy="101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148BDBC-E772-6407-727E-336C175CEE16}"/>
              </a:ext>
            </a:extLst>
          </p:cNvPr>
          <p:cNvSpPr txBox="1"/>
          <p:nvPr/>
        </p:nvSpPr>
        <p:spPr>
          <a:xfrm>
            <a:off x="570113" y="1763768"/>
            <a:ext cx="8969472" cy="3902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44463E"/>
                </a:solidFill>
                <a:latin typeface="Gotham"/>
              </a:rPr>
              <a:t>Default rate: 0.2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44463E"/>
                </a:solidFill>
                <a:latin typeface="Gotham"/>
              </a:rPr>
              <a:t>number of default:  11772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44463E"/>
                </a:solidFill>
                <a:latin typeface="Gotham"/>
              </a:rPr>
              <a:t>number of non-default:  47080</a:t>
            </a: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rgbClr val="44463E"/>
              </a:solidFill>
              <a:latin typeface="Gotham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44463E"/>
                </a:solidFill>
                <a:latin typeface="Gotham"/>
              </a:rPr>
              <a:t>Drop: </a:t>
            </a:r>
            <a:r>
              <a:rPr lang="en-US" altLang="zh-CN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loan_status_2, </a:t>
            </a:r>
            <a:r>
              <a:rPr lang="en-US" altLang="zh-CN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issue_d</a:t>
            </a:r>
            <a:endParaRPr lang="en-US" altLang="zh-CN" sz="2800" b="0" dirty="0">
              <a:solidFill>
                <a:srgbClr val="A3151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44463E"/>
                </a:solidFill>
                <a:latin typeface="Gotham"/>
              </a:rPr>
              <a:t>Transform</a:t>
            </a:r>
            <a:r>
              <a:rPr lang="en-US" altLang="zh-CN" sz="2800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pay_status</a:t>
            </a:r>
            <a:r>
              <a:rPr lang="en-US" altLang="zh-CN" sz="2800" dirty="0">
                <a:solidFill>
                  <a:srgbClr val="A31515"/>
                </a:solidFill>
                <a:latin typeface="Consolas" panose="020B0609020204030204" pitchFamily="49" charset="0"/>
              </a:rPr>
              <a:t> (-2,-1 = pay duly)</a:t>
            </a:r>
            <a:endParaRPr lang="en-US" altLang="zh-CN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7B5F3D-1C06-4987-8A1B-A7AE6563CC4F}"/>
              </a:ext>
            </a:extLst>
          </p:cNvPr>
          <p:cNvCxnSpPr>
            <a:cxnSpLocks/>
          </p:cNvCxnSpPr>
          <p:nvPr/>
        </p:nvCxnSpPr>
        <p:spPr>
          <a:xfrm>
            <a:off x="570113" y="1443789"/>
            <a:ext cx="11417042" cy="0"/>
          </a:xfrm>
          <a:prstGeom prst="line">
            <a:avLst/>
          </a:prstGeom>
          <a:ln w="28575">
            <a:solidFill>
              <a:srgbClr val="357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>
            <a:extLst>
              <a:ext uri="{FF2B5EF4-FFF2-40B4-BE49-F238E27FC236}">
                <a16:creationId xmlns:a16="http://schemas.microsoft.com/office/drawing/2014/main" id="{C58A053F-F855-5150-B330-E2B3DB778F0B}"/>
              </a:ext>
            </a:extLst>
          </p:cNvPr>
          <p:cNvSpPr txBox="1">
            <a:spLocks/>
          </p:cNvSpPr>
          <p:nvPr/>
        </p:nvSpPr>
        <p:spPr>
          <a:xfrm>
            <a:off x="1179712" y="322508"/>
            <a:ext cx="10370603" cy="9612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5400" dirty="0">
                <a:solidFill>
                  <a:srgbClr val="44463E"/>
                </a:solidFill>
                <a:latin typeface="Garamond" panose="02020404030301010803" pitchFamily="18" charset="0"/>
              </a:rPr>
              <a:t>Approach - </a:t>
            </a:r>
            <a:r>
              <a:rPr lang="en-US" altLang="zh-CN" sz="5400" dirty="0">
                <a:solidFill>
                  <a:srgbClr val="357F63"/>
                </a:solidFill>
                <a:latin typeface="Gotham"/>
              </a:rPr>
              <a:t>Data exploration &amp; cleaning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65EB63-1C75-8CA0-6035-50EE768660A8}"/>
              </a:ext>
            </a:extLst>
          </p:cNvPr>
          <p:cNvSpPr txBox="1"/>
          <p:nvPr/>
        </p:nvSpPr>
        <p:spPr>
          <a:xfrm>
            <a:off x="510940" y="335793"/>
            <a:ext cx="6687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357F63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zh-CN" altLang="en-US" sz="6600" dirty="0">
              <a:solidFill>
                <a:srgbClr val="357F63"/>
              </a:solidFill>
              <a:latin typeface="Adobe Gothic Std B" panose="020B0800000000000000" pitchFamily="34" charset="-128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A968D3-B91C-8BA5-77E1-C08B641AC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907" y="1681163"/>
            <a:ext cx="5350248" cy="349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1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sterdam Data Collective">
            <a:extLst>
              <a:ext uri="{FF2B5EF4-FFF2-40B4-BE49-F238E27FC236}">
                <a16:creationId xmlns:a16="http://schemas.microsoft.com/office/drawing/2014/main" id="{2F8238B9-8269-AF0D-01EE-8A1A354DD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301" y="5834630"/>
            <a:ext cx="2360720" cy="101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148BDBC-E772-6407-727E-336C175CEE16}"/>
              </a:ext>
            </a:extLst>
          </p:cNvPr>
          <p:cNvSpPr txBox="1"/>
          <p:nvPr/>
        </p:nvSpPr>
        <p:spPr>
          <a:xfrm>
            <a:off x="570113" y="1763768"/>
            <a:ext cx="8969472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44463E"/>
                </a:solidFill>
                <a:latin typeface="Gotham"/>
              </a:rPr>
              <a:t>Descriptive analysis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7B5F3D-1C06-4987-8A1B-A7AE6563CC4F}"/>
              </a:ext>
            </a:extLst>
          </p:cNvPr>
          <p:cNvCxnSpPr>
            <a:cxnSpLocks/>
          </p:cNvCxnSpPr>
          <p:nvPr/>
        </p:nvCxnSpPr>
        <p:spPr>
          <a:xfrm>
            <a:off x="570113" y="1443789"/>
            <a:ext cx="11417042" cy="0"/>
          </a:xfrm>
          <a:prstGeom prst="line">
            <a:avLst/>
          </a:prstGeom>
          <a:ln w="28575">
            <a:solidFill>
              <a:srgbClr val="357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>
            <a:extLst>
              <a:ext uri="{FF2B5EF4-FFF2-40B4-BE49-F238E27FC236}">
                <a16:creationId xmlns:a16="http://schemas.microsoft.com/office/drawing/2014/main" id="{C58A053F-F855-5150-B330-E2B3DB778F0B}"/>
              </a:ext>
            </a:extLst>
          </p:cNvPr>
          <p:cNvSpPr txBox="1">
            <a:spLocks/>
          </p:cNvSpPr>
          <p:nvPr/>
        </p:nvSpPr>
        <p:spPr>
          <a:xfrm>
            <a:off x="1179712" y="322508"/>
            <a:ext cx="10370603" cy="9612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5400" dirty="0">
                <a:solidFill>
                  <a:srgbClr val="44463E"/>
                </a:solidFill>
                <a:latin typeface="Garamond" panose="02020404030301010803" pitchFamily="18" charset="0"/>
              </a:rPr>
              <a:t>Approach - </a:t>
            </a:r>
            <a:r>
              <a:rPr lang="en-US" altLang="zh-CN" sz="5400" dirty="0">
                <a:solidFill>
                  <a:srgbClr val="357F63"/>
                </a:solidFill>
                <a:latin typeface="Gotham"/>
              </a:rPr>
              <a:t>Data exploration &amp; cleaning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65EB63-1C75-8CA0-6035-50EE768660A8}"/>
              </a:ext>
            </a:extLst>
          </p:cNvPr>
          <p:cNvSpPr txBox="1"/>
          <p:nvPr/>
        </p:nvSpPr>
        <p:spPr>
          <a:xfrm>
            <a:off x="510940" y="335793"/>
            <a:ext cx="6687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357F63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zh-CN" altLang="en-US" sz="6600" dirty="0">
              <a:solidFill>
                <a:srgbClr val="357F63"/>
              </a:solidFill>
              <a:latin typeface="Adobe Gothic Std B" panose="020B0800000000000000" pitchFamily="34" charset="-128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6FB1CE-22F5-5F0E-77D9-01CD28C66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1219"/>
            <a:ext cx="12173021" cy="193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69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847</Words>
  <Application>Microsoft Office PowerPoint</Application>
  <PresentationFormat>宽屏</PresentationFormat>
  <Paragraphs>183</Paragraphs>
  <Slides>20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Adobe Gothic Std B</vt:lpstr>
      <vt:lpstr>Gotham</vt:lpstr>
      <vt:lpstr>sohne</vt:lpstr>
      <vt:lpstr>source-serif-pro</vt:lpstr>
      <vt:lpstr>等线</vt:lpstr>
      <vt:lpstr>等线 Light</vt:lpstr>
      <vt:lpstr>Arial</vt:lpstr>
      <vt:lpstr>Consolas</vt:lpstr>
      <vt:lpstr>Garamond</vt:lpstr>
      <vt:lpstr>Office 主题​​</vt:lpstr>
      <vt:lpstr>Scorecard Development</vt:lpstr>
      <vt:lpstr>Contents</vt:lpstr>
      <vt:lpstr>Overview</vt:lpstr>
      <vt:lpstr>2 Final Model</vt:lpstr>
      <vt:lpstr>PowerPoint 演示文稿</vt:lpstr>
      <vt:lpstr>PowerPoint 演示文稿</vt:lpstr>
      <vt:lpstr>3 Approach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 Conclusions &amp; Recommendations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Scoring Models</dc:title>
  <dc:creator>Zening Zheng</dc:creator>
  <cp:lastModifiedBy>Zening Zheng</cp:lastModifiedBy>
  <cp:revision>21</cp:revision>
  <dcterms:created xsi:type="dcterms:W3CDTF">2022-10-18T19:10:46Z</dcterms:created>
  <dcterms:modified xsi:type="dcterms:W3CDTF">2022-10-24T15:39:30Z</dcterms:modified>
</cp:coreProperties>
</file>