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/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Invoice Processing Time</c:v>
                </c:pt>
                <c:pt idx="1">
                  <c:v>Data Entry Errors</c:v>
                </c:pt>
                <c:pt idx="2">
                  <c:v>System Response Time</c:v>
                </c:pt>
                <c:pt idx="3">
                  <c:v>User Satisfaction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</c:v>
                </c:pt>
                <c:pt idx="2">
                  <c:v>5</c:v>
                </c:pt>
                <c:pt idx="3">
                  <c:v>6.5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Invoice Processing Time</c:v>
                </c:pt>
                <c:pt idx="1">
                  <c:v>Data Entry Errors</c:v>
                </c:pt>
                <c:pt idx="2">
                  <c:v>System Response Time</c:v>
                </c:pt>
                <c:pt idx="3">
                  <c:v>User Satisfaction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1.2</c:v>
                </c:pt>
                <c:pt idx="2">
                  <c:v>0.8</c:v>
                </c:pt>
                <c:pt idx="3">
                  <c:v>9.2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tr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7E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Azure AI Foundry Invoice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9FAFB"/>
                </a:solidFill>
              </a:defRPr>
            </a:pPr>
            <a:r>
              <a:t>A Complete Enterprise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• Azure AI Foundry &amp; GPT-4o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• Python &amp; Streamlit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• Docker &amp; Microservices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• CosmosDB &amp; Azure Search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• Real-time Analytics &amp;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8580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9FAFB"/>
                </a:solidFill>
              </a:defRPr>
            </a:pPr>
            <a:r>
              <a:t>Presented by: [Your Name] | Date: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374151"/>
                </a:solidFill>
              </a:defRPr>
            </a:pPr>
            <a:r>
              <a:t>What Students Will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667EEA"/>
                </a:solidFill>
              </a:defRPr>
            </a:pPr>
            <a:r>
              <a:t>☁️ Cloud-Native Application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202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Azure services integration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Microservices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4688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Container orchestration with Docker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9260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667EEA"/>
                </a:solidFill>
              </a:defRPr>
            </a:pPr>
            <a:r>
              <a:t>🤖 AI/ML Integration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4747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GPT-4o for intelligent document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7490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Natural language processing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0233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AI-powered business insights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4805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667EEA"/>
                </a:solidFill>
              </a:defRPr>
            </a:pPr>
            <a:r>
              <a:t>💻 Modern Web Development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02920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Real-time dashboards with Streamlit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53035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Progressive Web App 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Responsive design principles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0350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667EEA"/>
                </a:solidFill>
              </a:defRPr>
            </a:pPr>
            <a:r>
              <a:t>🏢 Enterprise Software Patterns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65836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Caching strategies &amp; performance optimization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685800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Error handling &amp; resilience patterns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71323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7280"/>
                </a:solidFill>
              </a:defRPr>
            </a:pPr>
            <a:r>
              <a:t>• Monitoring &amp; observability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74151"/>
                </a:solidFill>
              </a:defRPr>
            </a:pPr>
            <a:r>
              <a:t>High-Level System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solidFill>
            <a:srgbClr val="667EEA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Frontend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Streamlit Web UI | Chat Interface | Analytics Dashboard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194560"/>
            <a:ext cx="8229600" cy="914400"/>
          </a:xfrm>
          <a:prstGeom prst="rect">
            <a:avLst/>
          </a:prstGeom>
          <a:solidFill>
            <a:srgbClr val="764BA2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228600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Service Layer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Service Manager (Singleton Pattern)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291840"/>
            <a:ext cx="8229600" cy="914400"/>
          </a:xfrm>
          <a:prstGeom prst="rect">
            <a:avLst/>
          </a:prstGeom>
          <a:solidFill>
            <a:srgbClr val="10B98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" y="33832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3657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AI Project Service | CosmosDB Service | Blob Storage Service | AI Search Service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solidFill>
            <a:srgbClr val="F59E0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44805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Caching Layer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LRU Cache | TTL Cache | Performance Monitor | Auto-cleanup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5486400"/>
            <a:ext cx="8229600" cy="914400"/>
          </a:xfrm>
          <a:prstGeom prst="rect">
            <a:avLst/>
          </a:prstGeom>
          <a:solidFill>
            <a:srgbClr val="6B728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40080" y="55778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Azure Services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58521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Azure AI Foundry | CosmosDB | Blob Storage | AI Search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858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667EEA"/>
                </a:solidFill>
              </a:defRPr>
            </a:pPr>
            <a:r>
              <a:t>Key Learning: Layered architecture separates concerns and enables scalability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74151"/>
                </a:solidFill>
              </a:defRPr>
            </a:pPr>
            <a:r>
              <a:t>Technology Stack Breakdown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2743200" cy="5029200"/>
          </a:xfrm>
          <a:prstGeom prst="rect">
            <a:avLst/>
          </a:prstGeom>
          <a:solidFill>
            <a:srgbClr val="667EEA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18872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🐍 Backend Technologies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737360"/>
            <a:ext cx="23774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Python 3.12+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Streamlit (Web Framework)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Azure SDK for Python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azure-ai-projects==1.0.0b11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azure-cosmos==4.9.0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azure-search-documents==11.5.2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3280" y="1097280"/>
            <a:ext cx="2743200" cy="5029200"/>
          </a:xfrm>
          <a:prstGeom prst="rect">
            <a:avLst/>
          </a:prstGeom>
          <a:solidFill>
            <a:srgbClr val="764BA2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474720" y="118872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🎨 Frontend Technologies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6160" y="1737360"/>
            <a:ext cx="23774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Streamlit Components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Custom CSS Grid System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Plotly for Data Visualization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Progressive Web App Features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Responsive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9360" y="1097280"/>
            <a:ext cx="2743200" cy="5029200"/>
          </a:xfrm>
          <a:prstGeom prst="rect">
            <a:avLst/>
          </a:prstGeom>
          <a:solidFill>
            <a:srgbClr val="10B98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188720"/>
            <a:ext cx="2560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🐳 DevOps &amp; Infrastructure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737360"/>
            <a:ext cx="237744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Docker &amp; Docker Compose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Multi-stage builds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Health checks &amp; monitoring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Redis for caching &amp; queues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Prometheus &amp; Grafana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5836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667EEA"/>
                </a:solidFill>
              </a:defRPr>
            </a:pPr>
            <a:r>
              <a:t>Learning Point: Modern applications use multiple technologies working together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74151"/>
                </a:solidFill>
              </a:defRPr>
            </a:pPr>
            <a:r>
              <a:t>AI-Powered Invoice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67EEA"/>
                </a:solidFill>
              </a:defRPr>
            </a:pPr>
            <a:r>
              <a:t>How GPT-4o Creates Invoices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764BA2"/>
                </a:solidFill>
              </a:defRPr>
            </a:pPr>
            <a:r>
              <a:t>Step 1: Prompt Engineering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solidFill>
            <a:srgbClr val="F9FAFB"/>
          </a:solidFill>
          <a:ln>
            <a:solidFill>
              <a:srgbClr val="6B7280"/>
            </a:solidFill>
          </a:ln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374151"/>
                </a:solidFill>
                <a:latin typeface="Consolas"/>
              </a:defRPr>
            </a:pPr>
            <a:r>
              <a:t>def _prepare_invoice_request(self, order_details: Dict) -&gt; str:</a:t>
            </a:r>
          </a:p>
          <a:p>
            <a:r>
              <a:t>    """Create structured prompt for AI"""</a:t>
            </a:r>
          </a:p>
          <a:p>
            <a:r>
              <a:t>    return f"""</a:t>
            </a:r>
          </a:p>
          <a:p>
            <a:r>
              <a:t>    Generate a professional invoice with these details:</a:t>
            </a:r>
          </a:p>
          <a:p>
            <a:r>
              <a:t>    Client: {order_details['client_name']}</a:t>
            </a:r>
          </a:p>
          <a:p>
            <a:r>
              <a:t>    Items: {self._format_order_items(order_details['items'])}</a:t>
            </a:r>
          </a:p>
          <a:p>
            <a:r>
              <a:t>    </a:t>
            </a:r>
          </a:p>
          <a:p>
            <a:r>
              <a:t>    Requirements:</a:t>
            </a:r>
          </a:p>
          <a:p>
            <a:r>
              <a:t>    - Professional formatting</a:t>
            </a:r>
          </a:p>
          <a:p>
            <a:r>
              <a:t>    - Accurate calculations</a:t>
            </a:r>
          </a:p>
          <a:p>
            <a:r>
              <a:t>    - Company branding</a:t>
            </a:r>
          </a:p>
          <a:p>
            <a:r>
              <a:t>    """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18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764BA2"/>
                </a:solidFill>
              </a:defRPr>
            </a:pPr>
            <a:r>
              <a:t>Step 2: AI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solidFill>
            <a:srgbClr val="F9FAFB"/>
          </a:solidFill>
          <a:ln>
            <a:solidFill>
              <a:srgbClr val="6B7280"/>
            </a:solidFill>
          </a:ln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374151"/>
                </a:solidFill>
                <a:latin typeface="Consolas"/>
              </a:defRPr>
            </a:pPr>
            <a:r>
              <a:t># Send to Azure AI Foundry</a:t>
            </a:r>
          </a:p>
          <a:p>
            <a:r>
              <a:t>run = ai_client.agents.runs.create_and_process(</a:t>
            </a:r>
          </a:p>
          <a:p>
            <a:r>
              <a:t>    thread_id=thread.id,</a:t>
            </a:r>
          </a:p>
          <a:p>
            <a:r>
              <a:t>    agent_id=agent.id,</a:t>
            </a:r>
          </a:p>
          <a:p>
            <a:r>
              <a:t>    instructions="Generate professional invoice..."</a:t>
            </a:r>
          </a:p>
          <a:p>
            <a: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74151"/>
                </a:solidFill>
              </a:defRPr>
            </a:pPr>
            <a:r>
              <a:t>Performance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67EEA"/>
                </a:solidFill>
              </a:defRPr>
            </a:pPr>
            <a:r>
              <a:t>Advanced Caching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764BA2"/>
                </a:solidFill>
              </a:defRPr>
            </a:pPr>
            <a:r>
              <a:t>Multi-Level Caching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solidFill>
            <a:srgbClr val="F9FAFB"/>
          </a:solidFill>
          <a:ln>
            <a:solidFill>
              <a:srgbClr val="6B7280"/>
            </a:solidFill>
          </a:ln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374151"/>
                </a:solidFill>
                <a:latin typeface="Consolas"/>
              </a:defRPr>
            </a:pPr>
            <a:r>
              <a:t>class ServiceManager:</a:t>
            </a:r>
          </a:p>
          <a:p>
            <a:r>
              <a:t>    def __init__(self):</a:t>
            </a:r>
          </a:p>
          <a:p>
            <a:r>
              <a:t>        self.cache = {</a:t>
            </a:r>
          </a:p>
          <a:p>
            <a:r>
              <a:t>            'statistics': {},      # Business metrics</a:t>
            </a:r>
          </a:p>
          <a:p>
            <a:r>
              <a:t>            'invoice_list': {},    # Invoice listings</a:t>
            </a:r>
          </a:p>
          <a:p>
            <a:r>
              <a:t>            'search_results': {},  # Search queries</a:t>
            </a:r>
          </a:p>
          <a:p>
            <a:r>
              <a:t>            'client_data': {}      # Client information</a:t>
            </a:r>
          </a:p>
          <a:p>
            <a:r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18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764BA2"/>
                </a:solidFill>
              </a:defRPr>
            </a:pPr>
            <a:r>
              <a:t>Cache Invalidation Strategy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solidFill>
            <a:srgbClr val="F9FAFB"/>
          </a:solidFill>
          <a:ln>
            <a:solidFill>
              <a:srgbClr val="6B7280"/>
            </a:solidFill>
          </a:ln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374151"/>
                </a:solidFill>
                <a:latin typeface="Consolas"/>
              </a:defRPr>
            </a:pPr>
            <a:r>
              <a:t>def _invalidate_related_caches(self, invoice_data: Dict):</a:t>
            </a:r>
          </a:p>
          <a:p>
            <a:r>
              <a:t>    """Smart cache invalidation"""</a:t>
            </a:r>
          </a:p>
          <a:p>
            <a:r>
              <a:t>    patterns_to_clear = [</a:t>
            </a:r>
          </a:p>
          <a:p>
            <a:r>
              <a:t>        'statistics*',           # Business metrics changed</a:t>
            </a:r>
          </a:p>
          <a:p>
            <a:r>
              <a:t>        'invoice_list*',         # List views affected</a:t>
            </a:r>
          </a:p>
          <a:p>
            <a:r>
              <a:t>        f"client_data:{client_name}*"  # Client-specific data</a:t>
            </a:r>
          </a:p>
          <a:p>
            <a:r>
              <a:t>    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374151"/>
                </a:solidFill>
              </a:defRPr>
            </a:pPr>
            <a:r>
              <a:t>System Performance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667EEA"/>
                </a:solidFill>
              </a:defRPr>
            </a:pPr>
            <a:r>
              <a:t>Cache Performance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54480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Target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Achieved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Cache Hit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10B98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Statistics 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Outstanding</a:t>
                      </a:r>
                    </a:p>
                  </a:txBody>
                  <a:tcPr>
                    <a:solidFill>
                      <a:srgbClr val="764BA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Invoice Detail Speedup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Outstanding</a:t>
                      </a:r>
                    </a:p>
                  </a:txBody>
                  <a:tcPr>
                    <a:solidFill>
                      <a:srgbClr val="764BA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Memory Usage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10B98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109728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667EEA"/>
                </a:solidFill>
              </a:defRPr>
            </a:pPr>
            <a:r>
              <a:t>System Performance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0" y="1554480"/>
          <a:ext cx="411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36576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Target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Achieved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Page Load 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10B98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API Response Time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10B98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Concurrent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10B98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Uptime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Excellent</a:t>
                      </a:r>
                    </a:p>
                  </a:txBody>
                  <a:tcPr>
                    <a:solidFill>
                      <a:srgbClr val="10B98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6576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667EEA"/>
                </a:solidFill>
              </a:defRPr>
            </a:pPr>
            <a:r>
              <a:t>Business Impact Comparison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457200" y="4114800"/>
          <a:ext cx="8229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74151"/>
                </a:solidFill>
              </a:defRPr>
            </a:pPr>
            <a:r>
              <a:t>Docker &amp; Containerization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67EEA"/>
                </a:solidFill>
              </a:defRPr>
            </a:pPr>
            <a:r>
              <a:t>Container Orchestration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764BA2"/>
                </a:solidFill>
              </a:defRPr>
            </a:pPr>
            <a:r>
              <a:t>Multi-Stage Docker Build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solidFill>
            <a:srgbClr val="F9FAFB"/>
          </a:solidFill>
          <a:ln>
            <a:solidFill>
              <a:srgbClr val="6B7280"/>
            </a:solidFill>
          </a:ln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374151"/>
                </a:solidFill>
                <a:latin typeface="Consolas"/>
              </a:defRPr>
            </a:pPr>
            <a:r>
              <a:t># Stage 1: Base Python image</a:t>
            </a:r>
          </a:p>
          <a:p>
            <a:r>
              <a:t>FROM python:3.12-slim as base</a:t>
            </a:r>
          </a:p>
          <a:p>
            <a:r>
              <a:t>ENV PYTHONUNBUFFERED=1</a:t>
            </a:r>
          </a:p>
          <a:p/>
          <a:p>
            <a:r>
              <a:t># Stage 2: Dependencies installation</a:t>
            </a:r>
          </a:p>
          <a:p>
            <a:r>
              <a:t>FROM base as dependencies</a:t>
            </a:r>
          </a:p>
          <a:p>
            <a:r>
              <a:t>COPY requirements.txt .</a:t>
            </a:r>
          </a:p>
          <a:p>
            <a:r>
              <a:t>RUN pip install -r requirements.txt</a:t>
            </a:r>
          </a:p>
          <a:p/>
          <a:p>
            <a:r>
              <a:t># Stage 3: Application build</a:t>
            </a:r>
          </a:p>
          <a:p>
            <a:r>
              <a:t>FROM dependencies as application</a:t>
            </a:r>
          </a:p>
          <a:p>
            <a:r>
              <a:t>COPY . .</a:t>
            </a:r>
          </a:p>
          <a:p>
            <a:r>
              <a:t>USER appuser</a:t>
            </a:r>
          </a:p>
          <a:p>
            <a:r>
              <a:t>EXPOSE 8501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64BA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Thank You for Your Attention!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✅ Built a Complete Enterprise System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✅ Learned Modern Technologies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✅ Applied Best Practices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✅ Achieved Outstanding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9FAFB"/>
                </a:solidFill>
              </a:defRPr>
            </a:pPr>
            <a:r>
              <a:t>🔗 GitHub: Azure-AI-Invoice-System</a:t>
            </a:r>
          </a:p>
          <a:p>
            <a:pPr algn="ctr">
              <a:defRPr sz="1600">
                <a:solidFill>
                  <a:srgbClr val="F9FAFB"/>
                </a:solidFill>
              </a:defRPr>
            </a:pPr>
            <a:r>
              <a:t>📧 Email: [your-email@domain.com]</a:t>
            </a:r>
          </a:p>
          <a:p>
            <a:pPr algn="ctr">
              <a:defRPr sz="1600">
                <a:solidFill>
                  <a:srgbClr val="F9FAFB"/>
                </a:solidFill>
              </a:defRPr>
            </a:pPr>
            <a:r>
              <a:t>💼 LinkedIn: [Your LinkedIn Profile]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5836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"The best way to predict the future is to create it."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