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82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Handwritten Example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Minutes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CPU</c:v>
                </c:pt>
                <c:pt idx="1">
                  <c:v>GPU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540.0</c:v>
                </c:pt>
                <c:pt idx="1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1985124104"/>
        <c:axId val="-1985121160"/>
      </c:barChart>
      <c:catAx>
        <c:axId val="-1985124104"/>
        <c:scaling>
          <c:orientation val="minMax"/>
        </c:scaling>
        <c:delete val="0"/>
        <c:axPos val="b"/>
        <c:majorTickMark val="out"/>
        <c:minorTickMark val="none"/>
        <c:tickLblPos val="nextTo"/>
        <c:crossAx val="-1985121160"/>
        <c:crosses val="autoZero"/>
        <c:auto val="1"/>
        <c:lblAlgn val="ctr"/>
        <c:lblOffset val="100"/>
        <c:noMultiLvlLbl val="0"/>
      </c:catAx>
      <c:valAx>
        <c:axId val="-19851211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198512410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20"/>
    </mc:Choice>
    <mc:Fallback>
      <c:style val="20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Survival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Minutes</c:v>
                </c:pt>
              </c:strCache>
            </c:strRef>
          </c:tx>
          <c:invertIfNegative val="0"/>
          <c:cat>
            <c:strRef>
              <c:f>Sheet1!$A$2:$A$3</c:f>
              <c:strCache>
                <c:ptCount val="2"/>
                <c:pt idx="0">
                  <c:v>CPU</c:v>
                </c:pt>
                <c:pt idx="1">
                  <c:v>GPU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65.0</c:v>
                </c:pt>
                <c:pt idx="1">
                  <c:v>4.0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35739528"/>
        <c:axId val="-1985859288"/>
      </c:barChart>
      <c:catAx>
        <c:axId val="-2135739528"/>
        <c:scaling>
          <c:orientation val="minMax"/>
        </c:scaling>
        <c:delete val="0"/>
        <c:axPos val="b"/>
        <c:majorTickMark val="out"/>
        <c:minorTickMark val="none"/>
        <c:tickLblPos val="nextTo"/>
        <c:crossAx val="-1985859288"/>
        <c:crosses val="autoZero"/>
        <c:auto val="1"/>
        <c:lblAlgn val="ctr"/>
        <c:lblOffset val="100"/>
        <c:noMultiLvlLbl val="0"/>
      </c:catAx>
      <c:valAx>
        <c:axId val="-198585928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357395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12/9/14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Materials and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61374"/>
            <a:ext cx="8234694" cy="3992563"/>
          </a:xfrm>
        </p:spPr>
        <p:txBody>
          <a:bodyPr/>
          <a:lstStyle/>
          <a:p>
            <a:r>
              <a:rPr lang="en-US" b="1" dirty="0" smtClean="0"/>
              <a:t>Dataset:</a:t>
            </a:r>
          </a:p>
          <a:p>
            <a:r>
              <a:rPr lang="en-US" dirty="0" smtClean="0"/>
              <a:t>The dataset is offered by Dr. Cooper and Dr. </a:t>
            </a:r>
            <a:r>
              <a:rPr lang="en-US" dirty="0" err="1" smtClean="0"/>
              <a:t>Gutman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consists of 185 MRI Brain image volumes with tumor masks.</a:t>
            </a:r>
          </a:p>
          <a:p>
            <a:r>
              <a:rPr lang="en-US" dirty="0" smtClean="0"/>
              <a:t>The MRI images were acquired from the </a:t>
            </a:r>
            <a:r>
              <a:rPr lang="en-US" dirty="0" err="1" smtClean="0"/>
              <a:t>Winship</a:t>
            </a:r>
            <a:r>
              <a:rPr lang="en-US" dirty="0" smtClean="0"/>
              <a:t> Cancer Institute at Emory University.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9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9836"/>
            <a:ext cx="8172543" cy="4769223"/>
          </a:xfrm>
        </p:spPr>
        <p:txBody>
          <a:bodyPr/>
          <a:lstStyle/>
          <a:p>
            <a:r>
              <a:rPr lang="en-US" b="1" dirty="0" smtClean="0"/>
              <a:t>Gene </a:t>
            </a:r>
            <a:r>
              <a:rPr lang="en-US" b="1" dirty="0" smtClean="0"/>
              <a:t>Mutation:</a:t>
            </a:r>
            <a:endParaRPr lang="en-US" b="1" dirty="0" smtClean="0"/>
          </a:p>
          <a:p>
            <a:r>
              <a:rPr lang="en-US" dirty="0" smtClean="0"/>
              <a:t>Parameters: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Errors: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862411"/>
              </p:ext>
            </p:extLst>
          </p:nvPr>
        </p:nvGraphicFramePr>
        <p:xfrm>
          <a:off x="1660621" y="2932544"/>
          <a:ext cx="587461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8653"/>
                <a:gridCol w="1468653"/>
                <a:gridCol w="1468653"/>
                <a:gridCol w="14686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Dataset</a:t>
                      </a:r>
                      <a:r>
                        <a:rPr lang="en-US" sz="1600" baseline="0" dirty="0" smtClean="0"/>
                        <a:t>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Training</a:t>
                      </a:r>
                      <a:r>
                        <a:rPr lang="en-US" sz="1600" baseline="0" dirty="0" smtClean="0"/>
                        <a:t>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Validation</a:t>
                      </a:r>
                      <a:r>
                        <a:rPr lang="en-US" sz="1600" baseline="0" dirty="0" smtClean="0"/>
                        <a:t>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</a:t>
                      </a:r>
                      <a:r>
                        <a:rPr lang="en-US" sz="1600" baseline="0" dirty="0" smtClean="0"/>
                        <a:t> size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794123"/>
              </p:ext>
            </p:extLst>
          </p:nvPr>
        </p:nvGraphicFramePr>
        <p:xfrm>
          <a:off x="1660621" y="3963484"/>
          <a:ext cx="587461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4922"/>
                <a:gridCol w="1174922"/>
                <a:gridCol w="1174922"/>
                <a:gridCol w="1174922"/>
                <a:gridCol w="11749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Layers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n_epoch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n_kernels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Kernel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Pooling</a:t>
                      </a:r>
                      <a:r>
                        <a:rPr lang="en-US" sz="1600" baseline="0" dirty="0" smtClean="0"/>
                        <a:t> size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[10, 30]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[16, 16]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[4, 4]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47848"/>
              </p:ext>
            </p:extLst>
          </p:nvPr>
        </p:nvGraphicFramePr>
        <p:xfrm>
          <a:off x="1660621" y="5497749"/>
          <a:ext cx="5874612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58204"/>
                <a:gridCol w="1958204"/>
                <a:gridCol w="19582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Gene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Validation</a:t>
                      </a:r>
                      <a:r>
                        <a:rPr lang="en-US" sz="1600" baseline="0" dirty="0" smtClean="0"/>
                        <a:t> Error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 Error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EGFR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12.5%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30.0%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IDH1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12.5%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10.0%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134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44834"/>
            <a:ext cx="7076747" cy="3992563"/>
          </a:xfrm>
        </p:spPr>
        <p:txBody>
          <a:bodyPr/>
          <a:lstStyle/>
          <a:p>
            <a:r>
              <a:rPr lang="en-US" b="1" dirty="0" smtClean="0"/>
              <a:t>Parameters:</a:t>
            </a:r>
          </a:p>
          <a:p>
            <a:r>
              <a:rPr lang="en-US" dirty="0" smtClean="0"/>
              <a:t>Number of kernels; Kernel size; Pooling size</a:t>
            </a:r>
          </a:p>
          <a:p>
            <a:endParaRPr lang="en-US" dirty="0"/>
          </a:p>
          <a:p>
            <a:r>
              <a:rPr lang="en-US" b="1" dirty="0" err="1" smtClean="0"/>
              <a:t>Futrure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Mutation: IDH2, PTEN, </a:t>
            </a:r>
            <a:r>
              <a:rPr lang="en-US" dirty="0"/>
              <a:t>TP53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350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35" y="2133600"/>
            <a:ext cx="7076747" cy="3992563"/>
          </a:xfrm>
        </p:spPr>
        <p:txBody>
          <a:bodyPr/>
          <a:lstStyle/>
          <a:p>
            <a:r>
              <a:rPr lang="en-US" dirty="0" smtClean="0"/>
              <a:t>Conv</a:t>
            </a:r>
            <a:r>
              <a:rPr lang="en-US" altLang="zh-CN" dirty="0" smtClean="0"/>
              <a:t>olutional</a:t>
            </a:r>
            <a:r>
              <a:rPr lang="en-US" dirty="0" smtClean="0"/>
              <a:t> </a:t>
            </a:r>
            <a:r>
              <a:rPr lang="en-US" dirty="0"/>
              <a:t>Neural Networks (CNN</a:t>
            </a:r>
            <a:r>
              <a:rPr lang="en-US" dirty="0" smtClean="0"/>
              <a:t>)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76" y="2999247"/>
            <a:ext cx="8514798" cy="2511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28669" y="5756831"/>
            <a:ext cx="2211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Handwritten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43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221" y="1763875"/>
            <a:ext cx="4139420" cy="1505244"/>
          </a:xfrm>
          <a:prstGeom prst="rect">
            <a:avLst/>
          </a:prstGeom>
        </p:spPr>
      </p:pic>
      <p:graphicFrame>
        <p:nvGraphicFramePr>
          <p:cNvPr id="14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968679"/>
              </p:ext>
            </p:extLst>
          </p:nvPr>
        </p:nvGraphicFramePr>
        <p:xfrm>
          <a:off x="1556093" y="5760390"/>
          <a:ext cx="775125" cy="7438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75125"/>
              </a:tblGrid>
              <a:tr h="74382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14*14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46789"/>
              </p:ext>
            </p:extLst>
          </p:nvPr>
        </p:nvGraphicFramePr>
        <p:xfrm>
          <a:off x="2689215" y="5760390"/>
          <a:ext cx="775125" cy="74382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75125"/>
              </a:tblGrid>
              <a:tr h="74382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14*14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3466062"/>
              </p:ext>
            </p:extLst>
          </p:nvPr>
        </p:nvGraphicFramePr>
        <p:xfrm>
          <a:off x="3838417" y="5760390"/>
          <a:ext cx="775125" cy="74382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75125"/>
              </a:tblGrid>
              <a:tr h="74382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14*14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687629"/>
              </p:ext>
            </p:extLst>
          </p:nvPr>
        </p:nvGraphicFramePr>
        <p:xfrm>
          <a:off x="7376106" y="5760390"/>
          <a:ext cx="775125" cy="743828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775125"/>
              </a:tblGrid>
              <a:tr h="74382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14*14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5281944"/>
              </p:ext>
            </p:extLst>
          </p:nvPr>
        </p:nvGraphicFramePr>
        <p:xfrm>
          <a:off x="6258399" y="5760390"/>
          <a:ext cx="775125" cy="743828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775125"/>
              </a:tblGrid>
              <a:tr h="74382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14*14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865774"/>
              </p:ext>
            </p:extLst>
          </p:nvPr>
        </p:nvGraphicFramePr>
        <p:xfrm>
          <a:off x="5060300" y="5760390"/>
          <a:ext cx="775125" cy="743828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775125"/>
              </a:tblGrid>
              <a:tr h="743828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14*14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Content Placeholder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373522"/>
              </p:ext>
            </p:extLst>
          </p:nvPr>
        </p:nvGraphicFramePr>
        <p:xfrm>
          <a:off x="1438758" y="3450718"/>
          <a:ext cx="7075488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42218"/>
                <a:gridCol w="442218"/>
                <a:gridCol w="442218"/>
                <a:gridCol w="442218"/>
                <a:gridCol w="442218"/>
                <a:gridCol w="442218"/>
                <a:gridCol w="442218"/>
                <a:gridCol w="442218"/>
                <a:gridCol w="442218"/>
                <a:gridCol w="442218"/>
                <a:gridCol w="442218"/>
                <a:gridCol w="442218"/>
                <a:gridCol w="442218"/>
                <a:gridCol w="442218"/>
                <a:gridCol w="442218"/>
                <a:gridCol w="44221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69000"/>
              </p:ext>
            </p:extLst>
          </p:nvPr>
        </p:nvGraphicFramePr>
        <p:xfrm>
          <a:off x="1652556" y="4854652"/>
          <a:ext cx="519704" cy="5194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19704"/>
              </a:tblGrid>
              <a:tr h="519402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5*5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5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8330372"/>
              </p:ext>
            </p:extLst>
          </p:nvPr>
        </p:nvGraphicFramePr>
        <p:xfrm>
          <a:off x="2817831" y="4875639"/>
          <a:ext cx="519704" cy="51940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519704"/>
              </a:tblGrid>
              <a:tr h="519402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5*5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109886"/>
              </p:ext>
            </p:extLst>
          </p:nvPr>
        </p:nvGraphicFramePr>
        <p:xfrm>
          <a:off x="3986380" y="4856829"/>
          <a:ext cx="519704" cy="51815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19704"/>
              </a:tblGrid>
              <a:tr h="338200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5*5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797546"/>
              </p:ext>
            </p:extLst>
          </p:nvPr>
        </p:nvGraphicFramePr>
        <p:xfrm>
          <a:off x="5180532" y="4854419"/>
          <a:ext cx="519704" cy="51940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9704"/>
              </a:tblGrid>
              <a:tr h="519402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5*5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8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3937696"/>
              </p:ext>
            </p:extLst>
          </p:nvPr>
        </p:nvGraphicFramePr>
        <p:xfrm>
          <a:off x="6385204" y="4844623"/>
          <a:ext cx="519704" cy="519402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19704"/>
              </a:tblGrid>
              <a:tr h="519402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5*5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9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538531"/>
              </p:ext>
            </p:extLst>
          </p:nvPr>
        </p:nvGraphicFramePr>
        <p:xfrm>
          <a:off x="7488645" y="4837210"/>
          <a:ext cx="519704" cy="51940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519704"/>
              </a:tblGrid>
              <a:tr h="519402">
                <a:tc>
                  <a:txBody>
                    <a:bodyPr/>
                    <a:lstStyle/>
                    <a:p>
                      <a:endParaRPr lang="en-US" sz="1400" dirty="0" smtClean="0"/>
                    </a:p>
                    <a:p>
                      <a:r>
                        <a:rPr lang="en-US" sz="1400" dirty="0" smtClean="0"/>
                        <a:t>5*5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0" name="Straight Connector 39"/>
          <p:cNvCxnSpPr>
            <a:stCxn id="19" idx="0"/>
            <a:endCxn id="27" idx="2"/>
          </p:cNvCxnSpPr>
          <p:nvPr/>
        </p:nvCxnSpPr>
        <p:spPr>
          <a:xfrm flipH="1" flipV="1">
            <a:off x="5440384" y="5373821"/>
            <a:ext cx="7478" cy="386569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2988235" y="3821558"/>
            <a:ext cx="2452149" cy="1035271"/>
          </a:xfrm>
          <a:prstGeom prst="straightConnector1">
            <a:avLst/>
          </a:prstGeom>
          <a:ln>
            <a:solidFill>
              <a:srgbClr val="FFA36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8" idx="0"/>
            <a:endCxn id="28" idx="2"/>
          </p:cNvCxnSpPr>
          <p:nvPr/>
        </p:nvCxnSpPr>
        <p:spPr>
          <a:xfrm flipH="1" flipV="1">
            <a:off x="6645056" y="5364025"/>
            <a:ext cx="905" cy="396365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2988235" y="3821558"/>
            <a:ext cx="3656821" cy="1015652"/>
          </a:xfrm>
          <a:prstGeom prst="straightConnector1">
            <a:avLst/>
          </a:prstGeom>
          <a:ln>
            <a:solidFill>
              <a:srgbClr val="99CC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endCxn id="29" idx="2"/>
          </p:cNvCxnSpPr>
          <p:nvPr/>
        </p:nvCxnSpPr>
        <p:spPr>
          <a:xfrm flipH="1" flipV="1">
            <a:off x="7748497" y="5356612"/>
            <a:ext cx="5974" cy="40377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2988235" y="3821558"/>
            <a:ext cx="4760262" cy="1015652"/>
          </a:xfrm>
          <a:prstGeom prst="straightConnector1">
            <a:avLst/>
          </a:prstGeom>
          <a:ln>
            <a:solidFill>
              <a:srgbClr val="528A0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rame 55"/>
          <p:cNvSpPr/>
          <p:nvPr/>
        </p:nvSpPr>
        <p:spPr>
          <a:xfrm>
            <a:off x="3683152" y="1684970"/>
            <a:ext cx="259852" cy="1643914"/>
          </a:xfrm>
          <a:prstGeom prst="fram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84163" y="5876080"/>
            <a:ext cx="1178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Layer m-1:</a:t>
            </a:r>
          </a:p>
          <a:p>
            <a:r>
              <a:rPr lang="en-US" dirty="0" smtClean="0"/>
              <a:t>6 Images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175747" y="4930592"/>
            <a:ext cx="1491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 Convolution</a:t>
            </a:r>
          </a:p>
          <a:p>
            <a:r>
              <a:rPr lang="en-US" dirty="0" smtClean="0"/>
              <a:t>Kernels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119810" y="3127552"/>
            <a:ext cx="17181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Hidden Layer m:</a:t>
            </a:r>
          </a:p>
          <a:p>
            <a:r>
              <a:rPr lang="en-US" dirty="0" smtClean="0"/>
              <a:t>16 images</a:t>
            </a:r>
          </a:p>
          <a:p>
            <a:r>
              <a:rPr lang="en-US" dirty="0" smtClean="0"/>
              <a:t>10*10</a:t>
            </a:r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657414" y="2345765"/>
            <a:ext cx="181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Relationship 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438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Pre-processing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7076747" cy="3992563"/>
          </a:xfrm>
        </p:spPr>
        <p:txBody>
          <a:bodyPr/>
          <a:lstStyle/>
          <a:p>
            <a:r>
              <a:rPr lang="en-US" dirty="0" smtClean="0"/>
              <a:t>The data contains MRI images with tumor tasks.</a:t>
            </a:r>
          </a:p>
          <a:p>
            <a:r>
              <a:rPr lang="en-US" dirty="0" smtClean="0"/>
              <a:t>Slices of 3 planes.</a:t>
            </a:r>
          </a:p>
          <a:p>
            <a:r>
              <a:rPr lang="en-US" dirty="0" smtClean="0"/>
              <a:t>3D Brain Structure</a:t>
            </a:r>
          </a:p>
          <a:p>
            <a:r>
              <a:rPr lang="en-US" dirty="0" smtClean="0"/>
              <a:t>3D Binary Mask </a:t>
            </a:r>
          </a:p>
          <a:p>
            <a:r>
              <a:rPr lang="en-US" dirty="0" smtClean="0"/>
              <a:t>Images size: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(25,256,256)</a:t>
            </a:r>
            <a:endParaRPr lang="en-US" dirty="0"/>
          </a:p>
        </p:txBody>
      </p:sp>
      <p:pic>
        <p:nvPicPr>
          <p:cNvPr id="5" name="Picture 4" descr="Screen Shot 2014-12-08 at 6.53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774" y="2638090"/>
            <a:ext cx="1670200" cy="1670200"/>
          </a:xfrm>
          <a:prstGeom prst="rect">
            <a:avLst/>
          </a:prstGeom>
        </p:spPr>
      </p:pic>
      <p:pic>
        <p:nvPicPr>
          <p:cNvPr id="6" name="Picture 5" descr="Screen Shot 2014-12-08 at 7.03.2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774" y="4751382"/>
            <a:ext cx="1670200" cy="1670200"/>
          </a:xfrm>
          <a:prstGeom prst="rect">
            <a:avLst/>
          </a:prstGeom>
        </p:spPr>
      </p:pic>
      <p:pic>
        <p:nvPicPr>
          <p:cNvPr id="7" name="Picture 6" descr="Screen Shot 2014-12-08 at 7.00.1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522" y="2697854"/>
            <a:ext cx="1347598" cy="354443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7120" y="3117334"/>
            <a:ext cx="178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Horizontal  Plane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87120" y="4368054"/>
            <a:ext cx="144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Sagittal Plane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87120" y="5537805"/>
            <a:ext cx="1487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Coronal Plane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69128" y="4324264"/>
            <a:ext cx="1915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3D Brain Structure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07774" y="6488668"/>
            <a:ext cx="16466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3D Binary Mask </a:t>
            </a:r>
          </a:p>
        </p:txBody>
      </p:sp>
    </p:spTree>
    <p:extLst>
      <p:ext uri="{BB962C8B-B14F-4D97-AF65-F5344CB8AC3E}">
        <p14:creationId xmlns:p14="http://schemas.microsoft.com/office/powerpoint/2010/main" val="21200332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Bounding 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29642"/>
            <a:ext cx="7076747" cy="3992563"/>
          </a:xfrm>
        </p:spPr>
        <p:txBody>
          <a:bodyPr/>
          <a:lstStyle/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The 13</a:t>
            </a:r>
            <a:r>
              <a:rPr lang="en-US" baseline="30000" dirty="0" smtClean="0"/>
              <a:t>th</a:t>
            </a:r>
            <a:r>
              <a:rPr lang="en-US" dirty="0" smtClean="0"/>
              <a:t> slice of a voxel has the </a:t>
            </a:r>
          </a:p>
          <a:p>
            <a:pPr marL="0" indent="0">
              <a:buNone/>
            </a:pPr>
            <a:r>
              <a:rPr lang="en-US" dirty="0" smtClean="0"/>
              <a:t>largest bounding box.</a:t>
            </a:r>
          </a:p>
          <a:p>
            <a:pPr marL="0" indent="0">
              <a:buNone/>
            </a:pPr>
            <a:r>
              <a:rPr lang="en-US" dirty="0" smtClean="0"/>
              <a:t>Save it and the tumor center.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Macintosh HD:Users:Xiaolong:Desktop: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15" y="4429914"/>
            <a:ext cx="2623820" cy="1957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Macintosh HD:Users:Xiaolong:Desktop: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423" y="4495709"/>
            <a:ext cx="2514600" cy="18764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26221"/>
              </p:ext>
            </p:extLst>
          </p:nvPr>
        </p:nvGraphicFramePr>
        <p:xfrm>
          <a:off x="4925331" y="2526800"/>
          <a:ext cx="1827639" cy="28480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6607"/>
                <a:gridCol w="691819"/>
                <a:gridCol w="609213"/>
              </a:tblGrid>
              <a:tr h="47467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/>
                </a:tc>
              </a:tr>
              <a:tr h="47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Y1</a:t>
                      </a:r>
                      <a:endParaRPr lang="en-US" sz="1400" dirty="0"/>
                    </a:p>
                  </a:txBody>
                  <a:tcPr/>
                </a:tc>
              </a:tr>
              <a:tr h="47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Y2</a:t>
                      </a:r>
                      <a:endParaRPr lang="en-US" sz="1400" dirty="0"/>
                    </a:p>
                  </a:txBody>
                  <a:tcPr/>
                </a:tc>
              </a:tr>
              <a:tr h="47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  <a:tr h="47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Xn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Yn</a:t>
                      </a:r>
                      <a:endParaRPr lang="en-US" sz="1400" dirty="0"/>
                    </a:p>
                  </a:txBody>
                  <a:tcPr/>
                </a:tc>
              </a:tr>
              <a:tr h="47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363604"/>
              </p:ext>
            </p:extLst>
          </p:nvPr>
        </p:nvGraphicFramePr>
        <p:xfrm>
          <a:off x="7153185" y="2526800"/>
          <a:ext cx="1827639" cy="237339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6607"/>
                <a:gridCol w="691819"/>
                <a:gridCol w="609213"/>
              </a:tblGrid>
              <a:tr h="474679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</a:t>
                      </a:r>
                      <a:endParaRPr lang="en-US" sz="1400" dirty="0"/>
                    </a:p>
                  </a:txBody>
                  <a:tcPr/>
                </a:tc>
              </a:tr>
              <a:tr h="47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Y1</a:t>
                      </a:r>
                      <a:endParaRPr lang="en-US" sz="1400" dirty="0"/>
                    </a:p>
                  </a:txBody>
                  <a:tcPr/>
                </a:tc>
              </a:tr>
              <a:tr h="47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Y2</a:t>
                      </a:r>
                      <a:endParaRPr lang="en-US" sz="1400" dirty="0"/>
                    </a:p>
                  </a:txBody>
                  <a:tcPr/>
                </a:tc>
              </a:tr>
              <a:tr h="47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…</a:t>
                      </a:r>
                      <a:endParaRPr lang="en-US" sz="1400" dirty="0"/>
                    </a:p>
                  </a:txBody>
                  <a:tcPr/>
                </a:tc>
              </a:tr>
              <a:tr h="47467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Xn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Yn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086023" y="556074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Bounding Box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360910" y="5037729"/>
            <a:ext cx="148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Tumor Center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67354" y="6331597"/>
            <a:ext cx="147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Mask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188138" y="6331597"/>
            <a:ext cx="136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Tumor Mask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3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 Tumor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699144" cy="3992563"/>
          </a:xfrm>
        </p:spPr>
        <p:txBody>
          <a:bodyPr/>
          <a:lstStyle/>
          <a:p>
            <a:r>
              <a:rPr lang="en-US" dirty="0" smtClean="0"/>
              <a:t>Using the determined bounding box (M,N) and center (X,Y) to extract the tumor region from the original MRI image.</a:t>
            </a:r>
          </a:p>
          <a:p>
            <a:r>
              <a:rPr lang="en-US" dirty="0" smtClean="0"/>
              <a:t>The tumor region should be [</a:t>
            </a:r>
            <a:r>
              <a:rPr lang="en-US" dirty="0"/>
              <a:t>(X-M/2):(X+M/2), (Y-N/2):(Y+N/2)]. </a:t>
            </a:r>
            <a:endParaRPr lang="en-US" dirty="0" smtClean="0"/>
          </a:p>
          <a:p>
            <a:r>
              <a:rPr lang="en-US" dirty="0" smtClean="0"/>
              <a:t>In our case, it’s size is (113,139).</a:t>
            </a:r>
          </a:p>
          <a:p>
            <a:endParaRPr lang="en-US" dirty="0"/>
          </a:p>
        </p:txBody>
      </p:sp>
      <p:pic>
        <p:nvPicPr>
          <p:cNvPr id="4" name="Picture 3" descr="Macintosh HD:Users:Xiaolong:Desktop: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973" y="4252530"/>
            <a:ext cx="2795270" cy="195707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Macintosh HD:Users:Xiaolong:Desktop: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662" y="4310950"/>
            <a:ext cx="2712720" cy="1898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1796662" y="6209600"/>
            <a:ext cx="197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Original MRI Image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62245" y="6271558"/>
            <a:ext cx="237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Extracted Tumor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42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CNN Implement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859837" cy="3992563"/>
          </a:xfrm>
        </p:spPr>
        <p:txBody>
          <a:bodyPr/>
          <a:lstStyle/>
          <a:p>
            <a:r>
              <a:rPr lang="en-US" b="1" dirty="0" smtClean="0"/>
              <a:t>Input data format:</a:t>
            </a:r>
          </a:p>
          <a:p>
            <a:r>
              <a:rPr lang="en-US" dirty="0" smtClean="0"/>
              <a:t>The previous step has generated K tumor images (</a:t>
            </a:r>
            <a:r>
              <a:rPr lang="en-US" dirty="0" err="1" smtClean="0"/>
              <a:t>size:M</a:t>
            </a:r>
            <a:r>
              <a:rPr lang="en-US" dirty="0" smtClean="0"/>
              <a:t>*N)</a:t>
            </a:r>
          </a:p>
          <a:p>
            <a:r>
              <a:rPr lang="en-US" dirty="0" smtClean="0"/>
              <a:t>Input data is tuple contains X and Y. X are the reshaped images. Y are the </a:t>
            </a:r>
            <a:r>
              <a:rPr lang="en-US" dirty="0" err="1" smtClean="0"/>
              <a:t>bianry</a:t>
            </a:r>
            <a:r>
              <a:rPr lang="en-US" dirty="0" smtClean="0"/>
              <a:t> labels. (e.g. Survival; Gene Mutation)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84152" y="46962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84152" y="5601016"/>
            <a:ext cx="30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0" idx="2"/>
            <a:endCxn id="11" idx="0"/>
          </p:cNvCxnSpPr>
          <p:nvPr/>
        </p:nvCxnSpPr>
        <p:spPr>
          <a:xfrm>
            <a:off x="2534982" y="5065543"/>
            <a:ext cx="1466" cy="5354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963977" y="42906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971795" y="4295899"/>
            <a:ext cx="64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M*N</a:t>
            </a:r>
            <a:endParaRPr lang="en-US" dirty="0"/>
          </a:p>
        </p:txBody>
      </p:sp>
      <p:pic>
        <p:nvPicPr>
          <p:cNvPr id="20" name="Picture 19" descr="Screen Shot 2014-12-08 at 9.44.3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743" y="4629109"/>
            <a:ext cx="3769945" cy="1572948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14" idx="3"/>
            <a:endCxn id="15" idx="1"/>
          </p:cNvCxnSpPr>
          <p:nvPr/>
        </p:nvCxnSpPr>
        <p:spPr>
          <a:xfrm>
            <a:off x="3265637" y="4475327"/>
            <a:ext cx="1706158" cy="5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27428" y="6128783"/>
            <a:ext cx="91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Input_X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630674" y="614634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Input_Y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45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Deep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7076747" cy="3992563"/>
          </a:xfrm>
        </p:spPr>
        <p:txBody>
          <a:bodyPr/>
          <a:lstStyle/>
          <a:p>
            <a:r>
              <a:rPr lang="en-US" b="1" dirty="0" smtClean="0"/>
              <a:t>Python Library:</a:t>
            </a:r>
          </a:p>
          <a:p>
            <a:r>
              <a:rPr lang="en-US" dirty="0" err="1"/>
              <a:t>Theano</a:t>
            </a:r>
            <a:r>
              <a:rPr lang="en-US" dirty="0"/>
              <a:t>, Logistic Regression, Multilayer </a:t>
            </a:r>
            <a:r>
              <a:rPr lang="en-US" dirty="0" smtClean="0"/>
              <a:t>Perceptron</a:t>
            </a:r>
            <a:endParaRPr lang="en-US" b="1" dirty="0" smtClean="0"/>
          </a:p>
          <a:p>
            <a:r>
              <a:rPr lang="en-US" b="1" dirty="0"/>
              <a:t>C</a:t>
            </a:r>
            <a:r>
              <a:rPr lang="en-US" b="1" dirty="0" smtClean="0"/>
              <a:t>PU </a:t>
            </a:r>
            <a:r>
              <a:rPr lang="en-US" b="1" dirty="0" err="1" smtClean="0"/>
              <a:t>vs</a:t>
            </a:r>
            <a:r>
              <a:rPr lang="en-US" b="1" dirty="0" smtClean="0"/>
              <a:t> GPU: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</a:p>
          <a:p>
            <a:endParaRPr lang="en-US" dirty="0"/>
          </a:p>
          <a:p>
            <a:endParaRPr lang="en-US" dirty="0" smtClean="0"/>
          </a:p>
        </p:txBody>
      </p:sp>
      <p:graphicFrame>
        <p:nvGraphicFramePr>
          <p:cNvPr id="13" name="Chart 12"/>
          <p:cNvGraphicFramePr/>
          <p:nvPr>
            <p:extLst>
              <p:ext uri="{D42A27DB-BD31-4B8C-83A1-F6EECF244321}">
                <p14:modId xmlns:p14="http://schemas.microsoft.com/office/powerpoint/2010/main" val="2013864747"/>
              </p:ext>
            </p:extLst>
          </p:nvPr>
        </p:nvGraphicFramePr>
        <p:xfrm>
          <a:off x="2759029" y="3959412"/>
          <a:ext cx="4183529" cy="26221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82958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19836"/>
            <a:ext cx="8172543" cy="4769223"/>
          </a:xfrm>
        </p:spPr>
        <p:txBody>
          <a:bodyPr/>
          <a:lstStyle/>
          <a:p>
            <a:r>
              <a:rPr lang="en-US" b="1" dirty="0" smtClean="0"/>
              <a:t>Survival:</a:t>
            </a:r>
          </a:p>
          <a:p>
            <a:r>
              <a:rPr lang="en-US" dirty="0" smtClean="0"/>
              <a:t>Parameters: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Errors: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42352"/>
              </p:ext>
            </p:extLst>
          </p:nvPr>
        </p:nvGraphicFramePr>
        <p:xfrm>
          <a:off x="1660621" y="2932544"/>
          <a:ext cx="5874612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8653"/>
                <a:gridCol w="1468653"/>
                <a:gridCol w="1468653"/>
                <a:gridCol w="14686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Dataset</a:t>
                      </a:r>
                      <a:r>
                        <a:rPr lang="en-US" sz="1600" baseline="0" dirty="0" smtClean="0"/>
                        <a:t>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Training</a:t>
                      </a:r>
                      <a:r>
                        <a:rPr lang="en-US" sz="1600" baseline="0" dirty="0" smtClean="0"/>
                        <a:t>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Validation</a:t>
                      </a:r>
                      <a:r>
                        <a:rPr lang="en-US" sz="1600" baseline="0" dirty="0" smtClean="0"/>
                        <a:t>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</a:t>
                      </a:r>
                      <a:r>
                        <a:rPr lang="en-US" sz="1600" baseline="0" dirty="0" smtClean="0"/>
                        <a:t> size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133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23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606723"/>
              </p:ext>
            </p:extLst>
          </p:nvPr>
        </p:nvGraphicFramePr>
        <p:xfrm>
          <a:off x="836706" y="5497749"/>
          <a:ext cx="322358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11790"/>
                <a:gridCol w="161179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Validation</a:t>
                      </a:r>
                      <a:r>
                        <a:rPr lang="en-US" sz="1600" baseline="0" dirty="0" smtClean="0"/>
                        <a:t> Error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Test Error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35.0%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40.0%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1886770580"/>
              </p:ext>
            </p:extLst>
          </p:nvPr>
        </p:nvGraphicFramePr>
        <p:xfrm>
          <a:off x="4900705" y="4725147"/>
          <a:ext cx="3556001" cy="19797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947968"/>
              </p:ext>
            </p:extLst>
          </p:nvPr>
        </p:nvGraphicFramePr>
        <p:xfrm>
          <a:off x="1660621" y="3963484"/>
          <a:ext cx="587461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74922"/>
                <a:gridCol w="1174922"/>
                <a:gridCol w="1174922"/>
                <a:gridCol w="1174922"/>
                <a:gridCol w="11749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Layers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n_epoch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n_kernels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Kernel size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Pooling</a:t>
                      </a:r>
                      <a:r>
                        <a:rPr lang="en-US" sz="1600" baseline="0" dirty="0" smtClean="0"/>
                        <a:t> size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[40, 100]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[16, 16]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[4, 4]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802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611</TotalTime>
  <Words>528</Words>
  <Application>Microsoft Macintosh PowerPoint</Application>
  <PresentationFormat>On-screen Show (4:3)</PresentationFormat>
  <Paragraphs>204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Spectrum</vt:lpstr>
      <vt:lpstr>Materials and Methods</vt:lpstr>
      <vt:lpstr>Methods</vt:lpstr>
      <vt:lpstr>CNN</vt:lpstr>
      <vt:lpstr>Data Pre-processing</vt:lpstr>
      <vt:lpstr>Find Bounding Box</vt:lpstr>
      <vt:lpstr>Extract Tumor Image</vt:lpstr>
      <vt:lpstr>CNN Implement</vt:lpstr>
      <vt:lpstr>Python Deep Learning</vt:lpstr>
      <vt:lpstr>Results</vt:lpstr>
      <vt:lpstr>Results</vt:lpstr>
      <vt:lpstr>Discussion</vt:lpstr>
    </vt:vector>
  </TitlesOfParts>
  <Company>Emory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Xiaolong Zhang</dc:creator>
  <cp:lastModifiedBy>Xiaolong Zhang</cp:lastModifiedBy>
  <cp:revision>66</cp:revision>
  <dcterms:created xsi:type="dcterms:W3CDTF">2014-12-08T19:50:56Z</dcterms:created>
  <dcterms:modified xsi:type="dcterms:W3CDTF">2014-12-09T17:33:10Z</dcterms:modified>
</cp:coreProperties>
</file>