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Handwritten Example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540.0</c:v>
                </c:pt>
                <c:pt idx="1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391544"/>
        <c:axId val="-2104163672"/>
      </c:barChart>
      <c:catAx>
        <c:axId val="-20993915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163672"/>
        <c:crosses val="autoZero"/>
        <c:auto val="1"/>
        <c:lblAlgn val="ctr"/>
        <c:lblOffset val="100"/>
        <c:noMultiLvlLbl val="0"/>
      </c:catAx>
      <c:valAx>
        <c:axId val="-2104163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391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Survival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420584"/>
        <c:axId val="-2134412616"/>
      </c:barChart>
      <c:catAx>
        <c:axId val="-21154205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4412616"/>
        <c:crosses val="autoZero"/>
        <c:auto val="1"/>
        <c:lblAlgn val="ctr"/>
        <c:lblOffset val="100"/>
        <c:noMultiLvlLbl val="0"/>
      </c:catAx>
      <c:valAx>
        <c:axId val="-2134412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420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0F8D-C8EC-D640-A81C-DDD5B3514464}" type="datetimeFigureOut">
              <a:rPr kumimoji="1" lang="zh-CN" altLang="en-US" smtClean="0"/>
              <a:t>12/9/14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2ACC-9A1A-A744-BD32-988D7D3395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2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2ACC-9A1A-A744-BD32-988D7D3395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2ACC-9A1A-A744-BD32-988D7D3395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5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1341" y="814130"/>
            <a:ext cx="7808976" cy="163062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Deep learning for </a:t>
            </a:r>
            <a:r>
              <a:rPr lang="en-US" altLang="zh-CN" b="1" dirty="0" smtClean="0"/>
              <a:t>survival and DNA mutation prediction </a:t>
            </a:r>
            <a:r>
              <a:rPr lang="en-US" altLang="zh-CN" b="1" dirty="0"/>
              <a:t>of brain tumor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05" y="4961426"/>
            <a:ext cx="7754112" cy="848823"/>
          </a:xfrm>
        </p:spPr>
        <p:txBody>
          <a:bodyPr>
            <a:noAutofit/>
          </a:bodyPr>
          <a:lstStyle/>
          <a:p>
            <a:r>
              <a:rPr kumimoji="1" lang="en-US" altLang="zh-CN" sz="3200" dirty="0" err="1" smtClean="0">
                <a:solidFill>
                  <a:schemeClr val="tx1"/>
                </a:solidFill>
              </a:rPr>
              <a:t>Xiaolong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 Zhang</a:t>
            </a:r>
          </a:p>
          <a:p>
            <a:r>
              <a:rPr kumimoji="1" lang="en-US" altLang="zh-CN" sz="3200" dirty="0" smtClean="0">
                <a:solidFill>
                  <a:schemeClr val="tx1"/>
                </a:solidFill>
              </a:rPr>
              <a:t>Liang Tao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extract </a:t>
            </a:r>
            <a:r>
              <a:rPr lang="en-US" altLang="zh-CN" sz="3200" dirty="0"/>
              <a:t>the most important and discriminating features from the preprocessed </a:t>
            </a:r>
            <a:r>
              <a:rPr lang="en-US" altLang="zh-CN" sz="3200" dirty="0" smtClean="0"/>
              <a:t>MRI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images </a:t>
            </a:r>
            <a:r>
              <a:rPr lang="en-US" altLang="zh-CN" sz="3200" dirty="0"/>
              <a:t>and then </a:t>
            </a:r>
            <a:r>
              <a:rPr lang="en-US" altLang="zh-CN" sz="3200" dirty="0" smtClean="0"/>
              <a:t>predict </a:t>
            </a:r>
            <a:r>
              <a:rPr lang="en-US" altLang="zh-CN" sz="3200" dirty="0"/>
              <a:t>the survival </a:t>
            </a:r>
            <a:r>
              <a:rPr lang="en-US" altLang="zh-CN" sz="3200" dirty="0" smtClean="0"/>
              <a:t>rate and DNA mutation </a:t>
            </a:r>
            <a:r>
              <a:rPr lang="en-US" altLang="zh-CN" sz="3200" dirty="0"/>
              <a:t>of patients with brain tumor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3200" dirty="0" smtClean="0"/>
              <a:t>Deep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learning</a:t>
            </a:r>
            <a:r>
              <a:rPr kumimoji="1" lang="zh-CN" altLang="en-US" sz="3200" dirty="0"/>
              <a:t> 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zh-CN" sz="3200" dirty="0"/>
              <a:t> </a:t>
            </a:r>
            <a:r>
              <a:rPr kumimoji="1" lang="zh-CN" altLang="en-US" sz="3200" dirty="0" smtClean="0"/>
              <a:t>   </a:t>
            </a:r>
            <a:r>
              <a:rPr kumimoji="1" lang="en-US" altLang="zh-CN" sz="3200" dirty="0" smtClean="0"/>
              <a:t>-</a:t>
            </a:r>
            <a:r>
              <a:rPr kumimoji="1" lang="en-US" altLang="zh-CN" sz="2800" dirty="0" smtClean="0"/>
              <a:t>Convolutional </a:t>
            </a:r>
            <a:r>
              <a:rPr kumimoji="1" lang="en-US" altLang="zh-CN" sz="2800" dirty="0"/>
              <a:t>Neural </a:t>
            </a:r>
            <a:r>
              <a:rPr kumimoji="1" lang="en-US" altLang="zh-CN" sz="2800" dirty="0" smtClean="0"/>
              <a:t>Networks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(CNN)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27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61374"/>
            <a:ext cx="8234694" cy="3992563"/>
          </a:xfrm>
        </p:spPr>
        <p:txBody>
          <a:bodyPr/>
          <a:lstStyle/>
          <a:p>
            <a:r>
              <a:rPr lang="en-US" b="1" dirty="0" smtClean="0"/>
              <a:t>Dataset:</a:t>
            </a:r>
          </a:p>
          <a:p>
            <a:r>
              <a:rPr lang="en-US" dirty="0" smtClean="0"/>
              <a:t>The dataset is offered by Dr. Cooper and Dr. </a:t>
            </a:r>
            <a:r>
              <a:rPr lang="en-US" dirty="0" err="1" smtClean="0"/>
              <a:t>Gutman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consists of 185 MRI Brain image volumes with tumor masks.</a:t>
            </a:r>
          </a:p>
          <a:p>
            <a:r>
              <a:rPr lang="en-US" dirty="0" smtClean="0"/>
              <a:t>The MRI images were acquired from the </a:t>
            </a:r>
            <a:r>
              <a:rPr lang="en-US" dirty="0" err="1" smtClean="0"/>
              <a:t>Winship</a:t>
            </a:r>
            <a:r>
              <a:rPr lang="en-US" dirty="0" smtClean="0"/>
              <a:t> Cancer Institute at Emory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4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5" y="2133600"/>
            <a:ext cx="7076747" cy="3992563"/>
          </a:xfrm>
        </p:spPr>
        <p:txBody>
          <a:bodyPr/>
          <a:lstStyle/>
          <a:p>
            <a:r>
              <a:rPr lang="en-US" dirty="0" smtClean="0"/>
              <a:t>Conv</a:t>
            </a:r>
            <a:r>
              <a:rPr lang="en-US" altLang="zh-CN" dirty="0" smtClean="0"/>
              <a:t>olutional</a:t>
            </a:r>
            <a:r>
              <a:rPr lang="en-US" dirty="0" smtClean="0"/>
              <a:t> </a:t>
            </a:r>
            <a:r>
              <a:rPr lang="en-US" dirty="0"/>
              <a:t>Neural Networks (CNN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6" y="2999247"/>
            <a:ext cx="8514798" cy="251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8669" y="5756831"/>
            <a:ext cx="2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Handwritten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2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1" y="1763875"/>
            <a:ext cx="4139420" cy="1505244"/>
          </a:xfrm>
          <a:prstGeom prst="rect">
            <a:avLst/>
          </a:prstGeom>
        </p:spPr>
      </p:pic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393654"/>
              </p:ext>
            </p:extLst>
          </p:nvPr>
        </p:nvGraphicFramePr>
        <p:xfrm>
          <a:off x="1556093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771406"/>
              </p:ext>
            </p:extLst>
          </p:nvPr>
        </p:nvGraphicFramePr>
        <p:xfrm>
          <a:off x="2689215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828049"/>
              </p:ext>
            </p:extLst>
          </p:nvPr>
        </p:nvGraphicFramePr>
        <p:xfrm>
          <a:off x="3838417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66533"/>
              </p:ext>
            </p:extLst>
          </p:nvPr>
        </p:nvGraphicFramePr>
        <p:xfrm>
          <a:off x="7376106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813759"/>
              </p:ext>
            </p:extLst>
          </p:nvPr>
        </p:nvGraphicFramePr>
        <p:xfrm>
          <a:off x="6258399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15177"/>
              </p:ext>
            </p:extLst>
          </p:nvPr>
        </p:nvGraphicFramePr>
        <p:xfrm>
          <a:off x="5060300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212063"/>
              </p:ext>
            </p:extLst>
          </p:nvPr>
        </p:nvGraphicFramePr>
        <p:xfrm>
          <a:off x="1438758" y="3450718"/>
          <a:ext cx="7075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832724"/>
              </p:ext>
            </p:extLst>
          </p:nvPr>
        </p:nvGraphicFramePr>
        <p:xfrm>
          <a:off x="1652556" y="4854652"/>
          <a:ext cx="519704" cy="5194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234428"/>
              </p:ext>
            </p:extLst>
          </p:nvPr>
        </p:nvGraphicFramePr>
        <p:xfrm>
          <a:off x="2817831" y="4875639"/>
          <a:ext cx="519704" cy="5194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852776"/>
              </p:ext>
            </p:extLst>
          </p:nvPr>
        </p:nvGraphicFramePr>
        <p:xfrm>
          <a:off x="3986380" y="4856829"/>
          <a:ext cx="519704" cy="5181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9704"/>
              </a:tblGrid>
              <a:tr h="33820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646099"/>
              </p:ext>
            </p:extLst>
          </p:nvPr>
        </p:nvGraphicFramePr>
        <p:xfrm>
          <a:off x="5180532" y="4854419"/>
          <a:ext cx="519704" cy="5194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205302"/>
              </p:ext>
            </p:extLst>
          </p:nvPr>
        </p:nvGraphicFramePr>
        <p:xfrm>
          <a:off x="6385204" y="4844623"/>
          <a:ext cx="519704" cy="5194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925376"/>
              </p:ext>
            </p:extLst>
          </p:nvPr>
        </p:nvGraphicFramePr>
        <p:xfrm>
          <a:off x="7488645" y="4837210"/>
          <a:ext cx="519704" cy="51940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>
            <a:stCxn id="19" idx="0"/>
            <a:endCxn id="27" idx="2"/>
          </p:cNvCxnSpPr>
          <p:nvPr/>
        </p:nvCxnSpPr>
        <p:spPr>
          <a:xfrm flipH="1" flipV="1">
            <a:off x="5440384" y="5373821"/>
            <a:ext cx="7478" cy="38656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988235" y="3821558"/>
            <a:ext cx="2452149" cy="1035271"/>
          </a:xfrm>
          <a:prstGeom prst="straightConnector1">
            <a:avLst/>
          </a:prstGeom>
          <a:ln>
            <a:solidFill>
              <a:srgbClr val="FFA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0"/>
            <a:endCxn id="28" idx="2"/>
          </p:cNvCxnSpPr>
          <p:nvPr/>
        </p:nvCxnSpPr>
        <p:spPr>
          <a:xfrm flipH="1" flipV="1">
            <a:off x="6645056" y="5364025"/>
            <a:ext cx="905" cy="3963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988235" y="3821558"/>
            <a:ext cx="3656821" cy="1015652"/>
          </a:xfrm>
          <a:prstGeom prst="straightConnector1">
            <a:avLst/>
          </a:prstGeom>
          <a:ln>
            <a:solidFill>
              <a:srgbClr val="99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9" idx="2"/>
          </p:cNvCxnSpPr>
          <p:nvPr/>
        </p:nvCxnSpPr>
        <p:spPr>
          <a:xfrm flipH="1" flipV="1">
            <a:off x="7748497" y="5356612"/>
            <a:ext cx="5974" cy="403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988235" y="3821558"/>
            <a:ext cx="4760262" cy="1015652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ame 55"/>
          <p:cNvSpPr/>
          <p:nvPr/>
        </p:nvSpPr>
        <p:spPr>
          <a:xfrm>
            <a:off x="3683152" y="1684970"/>
            <a:ext cx="259852" cy="1643914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163" y="5876080"/>
            <a:ext cx="117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m-1:</a:t>
            </a:r>
          </a:p>
          <a:p>
            <a:r>
              <a:rPr lang="en-US" dirty="0" smtClean="0"/>
              <a:t>6 Images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5747" y="4930592"/>
            <a:ext cx="149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Convolution</a:t>
            </a:r>
          </a:p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9810" y="3127552"/>
            <a:ext cx="1718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m:</a:t>
            </a:r>
          </a:p>
          <a:p>
            <a:r>
              <a:rPr lang="en-US" dirty="0" smtClean="0"/>
              <a:t>16 images</a:t>
            </a:r>
          </a:p>
          <a:p>
            <a:r>
              <a:rPr lang="en-US" dirty="0" smtClean="0"/>
              <a:t>10*10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7414" y="2345765"/>
            <a:ext cx="142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US" dirty="0" smtClean="0"/>
              <a:t>The data contains MRI images with tumor tasks.</a:t>
            </a:r>
          </a:p>
          <a:p>
            <a:r>
              <a:rPr lang="en-US" dirty="0" smtClean="0"/>
              <a:t>Slices of 3 planes.</a:t>
            </a:r>
          </a:p>
          <a:p>
            <a:r>
              <a:rPr lang="en-US" dirty="0" smtClean="0"/>
              <a:t>3D Brain Structure</a:t>
            </a:r>
          </a:p>
          <a:p>
            <a:r>
              <a:rPr lang="en-US" dirty="0" smtClean="0"/>
              <a:t>3D Binary Mask </a:t>
            </a:r>
          </a:p>
          <a:p>
            <a:r>
              <a:rPr lang="en-US" dirty="0" smtClean="0"/>
              <a:t>Images size: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(25,256,256)</a:t>
            </a:r>
            <a:endParaRPr lang="en-US" dirty="0"/>
          </a:p>
        </p:txBody>
      </p:sp>
      <p:pic>
        <p:nvPicPr>
          <p:cNvPr id="5" name="Picture 4" descr="Screen Shot 2014-12-08 at 6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74" y="2638090"/>
            <a:ext cx="1670200" cy="1670200"/>
          </a:xfrm>
          <a:prstGeom prst="rect">
            <a:avLst/>
          </a:prstGeom>
        </p:spPr>
      </p:pic>
      <p:pic>
        <p:nvPicPr>
          <p:cNvPr id="6" name="Picture 5" descr="Screen Shot 2014-12-08 at 7.0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74" y="4751382"/>
            <a:ext cx="1670200" cy="1670200"/>
          </a:xfrm>
          <a:prstGeom prst="rect">
            <a:avLst/>
          </a:prstGeom>
        </p:spPr>
      </p:pic>
      <p:pic>
        <p:nvPicPr>
          <p:cNvPr id="7" name="Picture 6" descr="Screen Shot 2014-12-08 at 7.0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22" y="2697854"/>
            <a:ext cx="1347598" cy="3544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120" y="3117334"/>
            <a:ext cx="17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 Plane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7120" y="4368054"/>
            <a:ext cx="144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Sagittal Plane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7120" y="5537805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Coronal Plane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9128" y="4324264"/>
            <a:ext cx="191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Brain 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7774" y="6488668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T</a:t>
            </a:r>
            <a:r>
              <a:rPr lang="en-US" dirty="0" smtClean="0"/>
              <a:t>umor </a:t>
            </a:r>
            <a:r>
              <a:rPr lang="en-US" dirty="0"/>
              <a:t>Mask </a:t>
            </a:r>
          </a:p>
        </p:txBody>
      </p:sp>
    </p:spTree>
    <p:extLst>
      <p:ext uri="{BB962C8B-B14F-4D97-AF65-F5344CB8AC3E}">
        <p14:creationId xmlns:p14="http://schemas.microsoft.com/office/powerpoint/2010/main" val="417590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9642"/>
            <a:ext cx="7076747" cy="39925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The 13</a:t>
            </a:r>
            <a:r>
              <a:rPr lang="en-US" baseline="30000" dirty="0" smtClean="0"/>
              <a:t>th</a:t>
            </a:r>
            <a:r>
              <a:rPr lang="en-US" dirty="0" smtClean="0"/>
              <a:t> slice of a voxel has the </a:t>
            </a:r>
          </a:p>
          <a:p>
            <a:pPr marL="0" indent="0">
              <a:buNone/>
            </a:pPr>
            <a:r>
              <a:rPr lang="en-US" dirty="0" smtClean="0"/>
              <a:t>largest bounding box.</a:t>
            </a:r>
          </a:p>
          <a:p>
            <a:pPr marL="0" indent="0">
              <a:buNone/>
            </a:pPr>
            <a:r>
              <a:rPr lang="en-US" dirty="0" smtClean="0"/>
              <a:t>Save it and the tumor center.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cintosh HD:Users:Xiaolong:Desktop: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5" y="4429914"/>
            <a:ext cx="2623820" cy="195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Xiaolong:Desktop: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23" y="4495709"/>
            <a:ext cx="2514600" cy="187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56434"/>
              </p:ext>
            </p:extLst>
          </p:nvPr>
        </p:nvGraphicFramePr>
        <p:xfrm>
          <a:off x="4925331" y="2526800"/>
          <a:ext cx="1827639" cy="2848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607"/>
                <a:gridCol w="691819"/>
                <a:gridCol w="609213"/>
              </a:tblGrid>
              <a:tr h="4746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Y1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Y2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Xn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Yn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04168"/>
              </p:ext>
            </p:extLst>
          </p:nvPr>
        </p:nvGraphicFramePr>
        <p:xfrm>
          <a:off x="7153185" y="2526800"/>
          <a:ext cx="1827639" cy="23733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607"/>
                <a:gridCol w="691819"/>
                <a:gridCol w="609213"/>
              </a:tblGrid>
              <a:tr h="4746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Y1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Y2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Xn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Yn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86023" y="55607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Bounding Box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60910" y="5037729"/>
            <a:ext cx="14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Center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7354" y="6331597"/>
            <a:ext cx="14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Mask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8138" y="6331597"/>
            <a:ext cx="136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Extract Tumor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699144" cy="3992563"/>
          </a:xfrm>
        </p:spPr>
        <p:txBody>
          <a:bodyPr/>
          <a:lstStyle/>
          <a:p>
            <a:r>
              <a:rPr lang="en-US" dirty="0" smtClean="0"/>
              <a:t>Using the determined bounding box (M,N) and center (X,Y) to extract the tumor region from the original MRI image.</a:t>
            </a:r>
          </a:p>
          <a:p>
            <a:r>
              <a:rPr lang="en-US" dirty="0" smtClean="0"/>
              <a:t>The tumor region should be [</a:t>
            </a:r>
            <a:r>
              <a:rPr lang="en-US" dirty="0"/>
              <a:t>(X-M/2):(X+M/2), (Y-N/2):(Y+N/2)]. </a:t>
            </a:r>
            <a:endParaRPr lang="en-US" dirty="0" smtClean="0"/>
          </a:p>
          <a:p>
            <a:r>
              <a:rPr lang="en-US" dirty="0" smtClean="0"/>
              <a:t>In our case, it’s size is (113,139).</a:t>
            </a:r>
          </a:p>
          <a:p>
            <a:endParaRPr lang="en-US" dirty="0"/>
          </a:p>
        </p:txBody>
      </p:sp>
      <p:pic>
        <p:nvPicPr>
          <p:cNvPr id="4" name="Picture 3" descr="Macintosh HD:Users:Xiaolong:Desktop: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73" y="4252530"/>
            <a:ext cx="2795270" cy="195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Xiaolong:Desktop: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62" y="4310950"/>
            <a:ext cx="2712720" cy="18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96662" y="6209600"/>
            <a:ext cx="197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MRI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245" y="6271558"/>
            <a:ext cx="23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 Tumor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9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CNN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859837" cy="3992563"/>
          </a:xfrm>
        </p:spPr>
        <p:txBody>
          <a:bodyPr/>
          <a:lstStyle/>
          <a:p>
            <a:r>
              <a:rPr lang="en-US" b="1" dirty="0" smtClean="0"/>
              <a:t>Input data format:</a:t>
            </a:r>
          </a:p>
          <a:p>
            <a:r>
              <a:rPr lang="en-US" dirty="0" smtClean="0"/>
              <a:t>The previous step has generated K tumor images (size: M*N)</a:t>
            </a:r>
          </a:p>
          <a:p>
            <a:r>
              <a:rPr lang="en-US" dirty="0" smtClean="0"/>
              <a:t>Input data is tuple contains X and Y. X are the reshaped images. Y are the binary labels. (e.g. Survival; Gene Mutation)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4152" y="4696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4152" y="560101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2534982" y="5065543"/>
            <a:ext cx="1466" cy="535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3977" y="4290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71795" y="4295899"/>
            <a:ext cx="64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M*N</a:t>
            </a:r>
            <a:endParaRPr lang="en-US" dirty="0"/>
          </a:p>
        </p:txBody>
      </p:sp>
      <p:pic>
        <p:nvPicPr>
          <p:cNvPr id="20" name="Picture 19" descr="Screen Shot 2014-12-08 at 9.4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43" y="4629109"/>
            <a:ext cx="3769945" cy="1572948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3265637" y="4475327"/>
            <a:ext cx="1706158" cy="5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7428" y="6128783"/>
            <a:ext cx="91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Input_X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0674" y="61463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US" b="1" dirty="0" smtClean="0"/>
              <a:t>Python Library:</a:t>
            </a:r>
          </a:p>
          <a:p>
            <a:r>
              <a:rPr lang="en-US" dirty="0" err="1"/>
              <a:t>Theano</a:t>
            </a:r>
            <a:r>
              <a:rPr lang="en-US" dirty="0"/>
              <a:t>, Logistic Regression, Multilayer </a:t>
            </a:r>
            <a:r>
              <a:rPr lang="en-US" dirty="0" smtClean="0"/>
              <a:t>Perceptron</a:t>
            </a:r>
            <a:endParaRPr lang="en-US" b="1" dirty="0" smtClean="0"/>
          </a:p>
          <a:p>
            <a:r>
              <a:rPr lang="en-US" b="1" dirty="0"/>
              <a:t>C</a:t>
            </a:r>
            <a:r>
              <a:rPr lang="en-US" b="1" dirty="0" smtClean="0"/>
              <a:t>PU </a:t>
            </a:r>
            <a:r>
              <a:rPr lang="en-US" b="1" dirty="0" err="1" smtClean="0"/>
              <a:t>vs</a:t>
            </a:r>
            <a:r>
              <a:rPr lang="en-US" b="1" dirty="0" smtClean="0"/>
              <a:t> GPU: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06414440"/>
              </p:ext>
            </p:extLst>
          </p:nvPr>
        </p:nvGraphicFramePr>
        <p:xfrm>
          <a:off x="2759029" y="3959412"/>
          <a:ext cx="4183529" cy="262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81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9836"/>
            <a:ext cx="8172543" cy="4769223"/>
          </a:xfrm>
        </p:spPr>
        <p:txBody>
          <a:bodyPr/>
          <a:lstStyle/>
          <a:p>
            <a:r>
              <a:rPr lang="en-US" b="1" dirty="0" smtClean="0"/>
              <a:t>Survival:</a:t>
            </a:r>
          </a:p>
          <a:p>
            <a:r>
              <a:rPr lang="en-US" dirty="0" smtClean="0"/>
              <a:t>Parameters: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Errors: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51780"/>
              </p:ext>
            </p:extLst>
          </p:nvPr>
        </p:nvGraphicFramePr>
        <p:xfrm>
          <a:off x="1660621" y="2932544"/>
          <a:ext cx="587461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653"/>
                <a:gridCol w="1468653"/>
                <a:gridCol w="1468653"/>
                <a:gridCol w="1468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Dataset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81023"/>
              </p:ext>
            </p:extLst>
          </p:nvPr>
        </p:nvGraphicFramePr>
        <p:xfrm>
          <a:off x="836706" y="5497749"/>
          <a:ext cx="32235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1790"/>
                <a:gridCol w="1611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Error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35.0%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40.0%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70045004"/>
              </p:ext>
            </p:extLst>
          </p:nvPr>
        </p:nvGraphicFramePr>
        <p:xfrm>
          <a:off x="4900705" y="4725147"/>
          <a:ext cx="3556001" cy="197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50311"/>
              </p:ext>
            </p:extLst>
          </p:nvPr>
        </p:nvGraphicFramePr>
        <p:xfrm>
          <a:off x="1660621" y="3963484"/>
          <a:ext cx="587461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922"/>
                <a:gridCol w="1174922"/>
                <a:gridCol w="1174922"/>
                <a:gridCol w="1174922"/>
                <a:gridCol w="1174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n_kernels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Kernel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Pooling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[40, 100]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[16, 16]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[4, 4]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1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Brain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umor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55825"/>
            <a:ext cx="8574087" cy="3992563"/>
          </a:xfrm>
        </p:spPr>
        <p:txBody>
          <a:bodyPr>
            <a:normAutofit/>
          </a:bodyPr>
          <a:lstStyle/>
          <a:p>
            <a:r>
              <a:rPr lang="en-US" altLang="zh-CN" dirty="0"/>
              <a:t>A brain tumor or intracranial neoplasm occurs when abnormal cells form within the brain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majority of the brain is separated from the blood by the blood-brain barrier (BBB) which exerts a restrictive control as to which substances are allowed to pass. </a:t>
            </a:r>
            <a:endParaRPr lang="en-US" altLang="zh-CN" dirty="0" smtClean="0"/>
          </a:p>
          <a:p>
            <a:r>
              <a:rPr lang="en-US" altLang="zh-CN" dirty="0" smtClean="0"/>
              <a:t>Therefore </a:t>
            </a:r>
            <a:r>
              <a:rPr lang="en-US" altLang="zh-CN" dirty="0"/>
              <a:t>many tracers that reach tumors in the body very easily would only reach brain tumors once there is a disruption of the </a:t>
            </a:r>
            <a:r>
              <a:rPr lang="en-US" altLang="zh-CN" dirty="0" smtClean="0"/>
              <a:t>BBB (</a:t>
            </a:r>
            <a:r>
              <a:rPr lang="en-US" altLang="zh-CN" dirty="0"/>
              <a:t>blood-brain-</a:t>
            </a:r>
            <a:r>
              <a:rPr lang="en-US" altLang="zh-CN" dirty="0" smtClean="0"/>
              <a:t>barrier). </a:t>
            </a:r>
            <a:r>
              <a:rPr lang="en-US" altLang="zh-CN" dirty="0"/>
              <a:t>Therefore the disruption of the </a:t>
            </a:r>
            <a:r>
              <a:rPr lang="en-US" altLang="zh-CN" dirty="0" smtClean="0"/>
              <a:t>BBB can be easily </a:t>
            </a:r>
            <a:r>
              <a:rPr lang="en-US" altLang="zh-CN" dirty="0"/>
              <a:t>detected </a:t>
            </a:r>
            <a:r>
              <a:rPr lang="en-US" altLang="zh-CN" dirty="0" smtClean="0"/>
              <a:t>by MRI and CT </a:t>
            </a:r>
            <a:r>
              <a:rPr lang="en-US" altLang="zh-CN" i="1" dirty="0" smtClean="0"/>
              <a:t>etc.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5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9836"/>
            <a:ext cx="8172543" cy="4769223"/>
          </a:xfrm>
        </p:spPr>
        <p:txBody>
          <a:bodyPr/>
          <a:lstStyle/>
          <a:p>
            <a:r>
              <a:rPr lang="en-US" b="1" dirty="0" smtClean="0"/>
              <a:t>Gene Mutation:</a:t>
            </a:r>
          </a:p>
          <a:p>
            <a:r>
              <a:rPr lang="en-US" dirty="0" smtClean="0"/>
              <a:t>Parameters: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Errors: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6039"/>
              </p:ext>
            </p:extLst>
          </p:nvPr>
        </p:nvGraphicFramePr>
        <p:xfrm>
          <a:off x="1660621" y="2932544"/>
          <a:ext cx="587461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653"/>
                <a:gridCol w="1468653"/>
                <a:gridCol w="1468653"/>
                <a:gridCol w="1468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Dataset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67209"/>
              </p:ext>
            </p:extLst>
          </p:nvPr>
        </p:nvGraphicFramePr>
        <p:xfrm>
          <a:off x="1660621" y="3963484"/>
          <a:ext cx="587461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922"/>
                <a:gridCol w="1174922"/>
                <a:gridCol w="1174922"/>
                <a:gridCol w="1174922"/>
                <a:gridCol w="1174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n_kernels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Kernel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Pooling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[10, 30]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[16, 16]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[4, 4]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88270"/>
              </p:ext>
            </p:extLst>
          </p:nvPr>
        </p:nvGraphicFramePr>
        <p:xfrm>
          <a:off x="1660621" y="5497749"/>
          <a:ext cx="58746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8204"/>
                <a:gridCol w="1958204"/>
                <a:gridCol w="1958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Error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EGFR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30.0%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IDH1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6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44834"/>
            <a:ext cx="7076747" cy="3992563"/>
          </a:xfrm>
        </p:spPr>
        <p:txBody>
          <a:bodyPr/>
          <a:lstStyle/>
          <a:p>
            <a:r>
              <a:rPr lang="en-US" b="1" dirty="0" smtClean="0"/>
              <a:t>Parameters:</a:t>
            </a:r>
          </a:p>
          <a:p>
            <a:r>
              <a:rPr lang="en-US" dirty="0" smtClean="0"/>
              <a:t>Number of kernels; Kernel size; Pooling size</a:t>
            </a:r>
          </a:p>
          <a:p>
            <a:endParaRPr lang="en-US" dirty="0"/>
          </a:p>
          <a:p>
            <a:r>
              <a:rPr lang="en-US" b="1" dirty="0" smtClean="0"/>
              <a:t>Future:</a:t>
            </a:r>
          </a:p>
          <a:p>
            <a:r>
              <a:rPr lang="en-US" dirty="0" smtClean="0"/>
              <a:t>Mutation: IDH2, PTEN, TP53</a:t>
            </a:r>
          </a:p>
          <a:p>
            <a:r>
              <a:rPr lang="en-US" dirty="0" smtClean="0"/>
              <a:t>CNV</a:t>
            </a:r>
            <a:r>
              <a:rPr lang="zh-CN" altLang="zh-CN" dirty="0"/>
              <a:t> </a:t>
            </a:r>
            <a:r>
              <a:rPr lang="en-US" altLang="zh-CN" dirty="0" smtClean="0"/>
              <a:t>(Copy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46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5400" dirty="0" smtClean="0"/>
          </a:p>
          <a:p>
            <a:pPr marL="0" indent="0" algn="ctr">
              <a:buNone/>
            </a:pPr>
            <a:r>
              <a:rPr kumimoji="1" lang="en-US" altLang="zh-CN" sz="6600" dirty="0" smtClean="0"/>
              <a:t>T</a:t>
            </a:r>
            <a:r>
              <a:rPr kumimoji="1" lang="en-US" altLang="en-US" sz="6600" dirty="0" smtClean="0"/>
              <a:t>hank you!</a:t>
            </a:r>
          </a:p>
        </p:txBody>
      </p:sp>
    </p:spTree>
    <p:extLst>
      <p:ext uri="{BB962C8B-B14F-4D97-AF65-F5344CB8AC3E}">
        <p14:creationId xmlns:p14="http://schemas.microsoft.com/office/powerpoint/2010/main" val="12939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MRI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662" y="1965324"/>
            <a:ext cx="8383588" cy="4121511"/>
          </a:xfrm>
        </p:spPr>
        <p:txBody>
          <a:bodyPr>
            <a:normAutofit/>
          </a:bodyPr>
          <a:lstStyle/>
          <a:p>
            <a:r>
              <a:rPr lang="en-US" altLang="zh-CN" dirty="0"/>
              <a:t>Magnetic resonance imaging (MRI</a:t>
            </a:r>
            <a:r>
              <a:rPr lang="en-US" altLang="zh-CN" dirty="0" smtClean="0"/>
              <a:t>)</a:t>
            </a:r>
            <a:r>
              <a:rPr lang="zh-CN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 </a:t>
            </a:r>
            <a:r>
              <a:rPr lang="en-US" altLang="zh-CN" dirty="0" smtClean="0"/>
              <a:t>medical</a:t>
            </a:r>
            <a:r>
              <a:rPr lang="zh-CN" altLang="en-US" dirty="0"/>
              <a:t> </a:t>
            </a:r>
            <a:r>
              <a:rPr lang="en-US" altLang="zh-CN" dirty="0" smtClean="0"/>
              <a:t>imaging</a:t>
            </a:r>
            <a:r>
              <a:rPr lang="en-US" altLang="zh-CN" dirty="0"/>
              <a:t> technique used in radiology to investigate the anatomy and physiology of the body in both health and disease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MRI </a:t>
            </a:r>
            <a:r>
              <a:rPr lang="en-US" altLang="zh-CN" dirty="0"/>
              <a:t>scanners use strong magnetic fields and </a:t>
            </a:r>
            <a:r>
              <a:rPr lang="en-US" altLang="zh-CN" dirty="0" smtClean="0"/>
              <a:t>radio-waves </a:t>
            </a:r>
            <a:r>
              <a:rPr lang="en-US" altLang="zh-CN" dirty="0"/>
              <a:t>to form images of the body. </a:t>
            </a:r>
            <a:endParaRPr lang="en-US" altLang="zh-CN" dirty="0" smtClean="0"/>
          </a:p>
          <a:p>
            <a:r>
              <a:rPr lang="en-US" altLang="zh-CN" dirty="0" smtClean="0"/>
              <a:t>Because MRI </a:t>
            </a:r>
            <a:r>
              <a:rPr lang="en-US" altLang="zh-CN" dirty="0"/>
              <a:t>has a higher sensitivity for detecting the presence of, or changes </a:t>
            </a:r>
            <a:r>
              <a:rPr lang="en-US" altLang="zh-CN" dirty="0" smtClean="0"/>
              <a:t>within, </a:t>
            </a:r>
            <a:r>
              <a:rPr lang="en-US" altLang="zh-CN" dirty="0"/>
              <a:t>a </a:t>
            </a:r>
            <a:r>
              <a:rPr lang="en-US" altLang="zh-CN" dirty="0" smtClean="0"/>
              <a:t>tumor, it is used as the primary brain tumor imaging diagnosis.</a:t>
            </a:r>
          </a:p>
        </p:txBody>
      </p:sp>
    </p:spTree>
    <p:extLst>
      <p:ext uri="{BB962C8B-B14F-4D97-AF65-F5344CB8AC3E}">
        <p14:creationId xmlns:p14="http://schemas.microsoft.com/office/powerpoint/2010/main" val="290577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MRI</a:t>
            </a:r>
            <a:endParaRPr kumimoji="1" lang="zh-CN" altLang="en-US" dirty="0"/>
          </a:p>
        </p:txBody>
      </p:sp>
      <p:pic>
        <p:nvPicPr>
          <p:cNvPr id="4" name="内容占位符 3" descr="mri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r="2371"/>
          <a:stretch>
            <a:fillRect/>
          </a:stretch>
        </p:blipFill>
        <p:spPr>
          <a:xfrm>
            <a:off x="284163" y="1958975"/>
            <a:ext cx="8574087" cy="48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6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MRI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endParaRPr kumimoji="1" lang="zh-CN" altLang="en-US" dirty="0"/>
          </a:p>
        </p:txBody>
      </p:sp>
      <p:pic>
        <p:nvPicPr>
          <p:cNvPr id="4" name="内容占位符 3" descr="mri-head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2" b="21792"/>
          <a:stretch>
            <a:fillRect/>
          </a:stretch>
        </p:blipFill>
        <p:spPr>
          <a:xfrm>
            <a:off x="284163" y="1962964"/>
            <a:ext cx="3478451" cy="2276378"/>
          </a:xfrm>
        </p:spPr>
      </p:pic>
      <p:pic>
        <p:nvPicPr>
          <p:cNvPr id="5" name="图片 4" descr="MRI-coronal-bilateral-T1-cyst-in-acetablum-lef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2" y="1913479"/>
            <a:ext cx="4930828" cy="3546528"/>
          </a:xfrm>
          <a:prstGeom prst="rect">
            <a:avLst/>
          </a:prstGeom>
        </p:spPr>
      </p:pic>
      <p:pic>
        <p:nvPicPr>
          <p:cNvPr id="6" name="图片 5" descr="Espree_2 MRI Knee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0" y="4343400"/>
            <a:ext cx="2635320" cy="23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7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Brain Tumor MRI images</a:t>
            </a:r>
            <a:endParaRPr kumimoji="1" lang="zh-CN" altLang="en-US" dirty="0"/>
          </a:p>
        </p:txBody>
      </p:sp>
      <p:pic>
        <p:nvPicPr>
          <p:cNvPr id="4" name="内容占位符 3" descr="Hirnmetastase_MRT-T1_K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35" r="-27435"/>
          <a:stretch>
            <a:fillRect/>
          </a:stretch>
        </p:blipFill>
        <p:spPr>
          <a:xfrm>
            <a:off x="-639257" y="1929231"/>
            <a:ext cx="5928131" cy="4141109"/>
          </a:xfrm>
        </p:spPr>
      </p:pic>
      <p:pic>
        <p:nvPicPr>
          <p:cNvPr id="5" name="图片 4" descr="MRI-Image-of-a-frontal-Meningio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15" y="1929231"/>
            <a:ext cx="3886247" cy="41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Brain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Tumor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Survival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altLang="zh-CN" dirty="0"/>
              <a:t>The average five year survival rate for brain cancer in the United States is 33</a:t>
            </a:r>
            <a:r>
              <a:rPr lang="en-US" altLang="zh-CN" dirty="0" smtClean="0"/>
              <a:t>%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pPr marL="460375" lvl="1" indent="0">
              <a:buNone/>
            </a:pPr>
            <a:r>
              <a:rPr kumimoji="1" lang="zh-CN" altLang="zh-CN" dirty="0"/>
              <a:t> </a:t>
            </a:r>
            <a:r>
              <a:rPr kumimoji="1" lang="en-US" altLang="zh-CN" dirty="0" smtClean="0"/>
              <a:t>Colon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Cancer: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61.7%</a:t>
            </a:r>
          </a:p>
          <a:p>
            <a:pPr marL="460375" lvl="1" indent="0">
              <a:buNone/>
            </a:pPr>
            <a:r>
              <a:rPr kumimoji="1" lang="en-US" altLang="zh-CN" dirty="0" smtClean="0"/>
              <a:t>Rectum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Cancer:62.6%</a:t>
            </a:r>
          </a:p>
          <a:p>
            <a:pPr marL="460375" lvl="1" indent="0">
              <a:buNone/>
            </a:pPr>
            <a:r>
              <a:rPr kumimoji="1" lang="en-US" altLang="zh-CN" dirty="0" smtClean="0"/>
              <a:t>Ovary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Cancer: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55.0%</a:t>
            </a:r>
          </a:p>
          <a:p>
            <a:pPr marL="460375" lvl="1" indent="0">
              <a:buNone/>
            </a:pPr>
            <a:r>
              <a:rPr kumimoji="1" lang="en-US" altLang="zh-CN" dirty="0" smtClean="0"/>
              <a:t>Kidney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renal: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61.8%</a:t>
            </a:r>
          </a:p>
          <a:p>
            <a:pPr marL="460375" lvl="1" indent="0">
              <a:buNone/>
            </a:pPr>
            <a:r>
              <a:rPr kumimoji="1" lang="en-US" altLang="zh-CN" dirty="0" smtClean="0"/>
              <a:t>….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DNA Mutation in </a:t>
            </a:r>
            <a:r>
              <a:rPr kumimoji="1" lang="en-US" altLang="zh-CN" dirty="0"/>
              <a:t>Brain Tumor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kumimoji="1" lang="en-US" altLang="zh-CN" dirty="0" smtClean="0"/>
              <a:t>EGFR</a:t>
            </a:r>
            <a:r>
              <a:rPr kumimoji="1" lang="en-US" altLang="zh-CN" dirty="0"/>
              <a:t> (epidermal growth factor </a:t>
            </a:r>
            <a:r>
              <a:rPr kumimoji="1" lang="en-US" altLang="zh-CN" dirty="0" smtClean="0"/>
              <a:t>receptor)</a:t>
            </a:r>
          </a:p>
          <a:p>
            <a:r>
              <a:rPr kumimoji="1" lang="en-US" altLang="zh-CN" dirty="0" smtClean="0"/>
              <a:t>IDH1</a:t>
            </a:r>
            <a:r>
              <a:rPr kumimoji="1" lang="zh-CN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Isocitrate</a:t>
            </a:r>
            <a:r>
              <a:rPr kumimoji="1" lang="en-US" altLang="zh-CN" dirty="0"/>
              <a:t> dehydrogenase </a:t>
            </a:r>
            <a:r>
              <a:rPr kumimoji="1" lang="en-US" altLang="zh-CN" dirty="0" smtClean="0"/>
              <a:t>1)</a:t>
            </a:r>
          </a:p>
          <a:p>
            <a:r>
              <a:rPr kumimoji="1" lang="en-US" altLang="zh-CN" dirty="0" smtClean="0"/>
              <a:t>IDH2</a:t>
            </a:r>
            <a:r>
              <a:rPr kumimoji="1" lang="zh-CN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Isocitrate</a:t>
            </a:r>
            <a:r>
              <a:rPr kumimoji="1" lang="en-US" altLang="zh-CN" dirty="0"/>
              <a:t> dehydrogenase </a:t>
            </a:r>
            <a:r>
              <a:rPr kumimoji="1" lang="en-US" altLang="zh-CN" dirty="0" smtClean="0"/>
              <a:t>2)</a:t>
            </a:r>
          </a:p>
          <a:p>
            <a:r>
              <a:rPr kumimoji="1" lang="en-US" altLang="zh-CN" dirty="0" smtClean="0"/>
              <a:t>PTEN</a:t>
            </a:r>
            <a:r>
              <a:rPr kumimoji="1" lang="zh-CN" altLang="zh-CN" dirty="0" smtClean="0"/>
              <a:t> </a:t>
            </a:r>
            <a:r>
              <a:rPr kumimoji="1" lang="en-US" altLang="zh-CN" dirty="0"/>
              <a:t>(Phosphatase and </a:t>
            </a:r>
            <a:r>
              <a:rPr kumimoji="1" lang="en-US" altLang="zh-CN" dirty="0" err="1"/>
              <a:t>tensin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homolog)</a:t>
            </a:r>
          </a:p>
          <a:p>
            <a:r>
              <a:rPr kumimoji="1" lang="en-US" altLang="zh-CN" dirty="0" smtClean="0"/>
              <a:t>TP53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(Tumor protein </a:t>
            </a:r>
            <a:r>
              <a:rPr kumimoji="1" lang="en-US" altLang="zh-CN" dirty="0" smtClean="0"/>
              <a:t>p53,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cellular tumor antigen </a:t>
            </a:r>
            <a:r>
              <a:rPr kumimoji="1" lang="en-US" altLang="zh-CN" dirty="0" smtClean="0"/>
              <a:t>p53,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tumor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/>
              <a:t>   </a:t>
            </a:r>
            <a:r>
              <a:rPr kumimoji="1" lang="en-US" altLang="zh-CN" sz="2400" dirty="0"/>
              <a:t>suppressor p53)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20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47073"/>
          </a:xfrm>
        </p:spPr>
        <p:txBody>
          <a:bodyPr/>
          <a:lstStyle/>
          <a:p>
            <a:r>
              <a:rPr lang="en-US" altLang="zh-CN" dirty="0" smtClean="0"/>
              <a:t>Past </a:t>
            </a:r>
            <a:r>
              <a:rPr lang="en-US" altLang="zh-CN" dirty="0"/>
              <a:t>research on brain tumor were focusing using the image processing and machine learning techniques to extract features from MRI records to diagnose the tumor </a:t>
            </a:r>
            <a:r>
              <a:rPr lang="en-US" altLang="zh-CN" dirty="0" smtClean="0"/>
              <a:t>itself</a:t>
            </a:r>
            <a:r>
              <a:rPr lang="en-US" altLang="zh-CN" dirty="0"/>
              <a:t> </a:t>
            </a:r>
            <a:r>
              <a:rPr lang="en-US" altLang="zh-CN" dirty="0" smtClean="0"/>
              <a:t>(size/progress).</a:t>
            </a:r>
          </a:p>
          <a:p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conducted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(survival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time/rate) and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molecular </a:t>
            </a:r>
            <a:r>
              <a:rPr lang="en-US" altLang="zh-CN" dirty="0"/>
              <a:t>data (DNA </a:t>
            </a:r>
            <a:r>
              <a:rPr lang="en-US" altLang="zh-CN" dirty="0" smtClean="0"/>
              <a:t>mutations) 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r>
              <a:rPr lang="en-US" altLang="zh-CN" dirty="0" smtClean="0"/>
              <a:t>Actually </a:t>
            </a:r>
            <a:r>
              <a:rPr lang="en-US" altLang="zh-CN" dirty="0"/>
              <a:t>these associations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 </a:t>
            </a:r>
            <a:r>
              <a:rPr lang="en-US" altLang="zh-CN" dirty="0"/>
              <a:t>important because they can not only reflect </a:t>
            </a:r>
            <a:r>
              <a:rPr lang="en-US" altLang="zh-CN" dirty="0" smtClean="0"/>
              <a:t>the </a:t>
            </a:r>
            <a:r>
              <a:rPr lang="en-US" altLang="zh-CN" dirty="0"/>
              <a:t>effects of </a:t>
            </a:r>
            <a:r>
              <a:rPr lang="en-US" altLang="zh-CN" dirty="0" smtClean="0"/>
              <a:t>current therapy</a:t>
            </a:r>
            <a:r>
              <a:rPr lang="en-US" altLang="zh-CN" dirty="0"/>
              <a:t>, but also provide directions and inspiration of future diagnosis and treatment.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05337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188</TotalTime>
  <Words>743</Words>
  <Application>Microsoft Macintosh PowerPoint</Application>
  <PresentationFormat>全屏显示(4:3)</PresentationFormat>
  <Paragraphs>248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光谱</vt:lpstr>
      <vt:lpstr>Deep learning for survival and DNA mutation prediction of brain tumor </vt:lpstr>
      <vt:lpstr>Brain Tumor</vt:lpstr>
      <vt:lpstr>MRI</vt:lpstr>
      <vt:lpstr>MRI</vt:lpstr>
      <vt:lpstr>MRI Images</vt:lpstr>
      <vt:lpstr>Brain Tumor MRI images</vt:lpstr>
      <vt:lpstr>Brain Tumor Survival</vt:lpstr>
      <vt:lpstr>DNA Mutation in Brain Tumor </vt:lpstr>
      <vt:lpstr>Motivation</vt:lpstr>
      <vt:lpstr>Goal</vt:lpstr>
      <vt:lpstr>Materials</vt:lpstr>
      <vt:lpstr>Methods</vt:lpstr>
      <vt:lpstr>CNN</vt:lpstr>
      <vt:lpstr>Data Pre-processing</vt:lpstr>
      <vt:lpstr>Find Bounding Box</vt:lpstr>
      <vt:lpstr>Extract Tumor Image</vt:lpstr>
      <vt:lpstr>CNN Implement</vt:lpstr>
      <vt:lpstr>Python Deep Learning</vt:lpstr>
      <vt:lpstr>Results</vt:lpstr>
      <vt:lpstr>Results</vt:lpstr>
      <vt:lpstr>Discussion</vt:lpstr>
      <vt:lpstr>Q&amp;A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survival time prediction of brain tumor </dc:title>
  <dc:creator>Liang Tao</dc:creator>
  <cp:lastModifiedBy>Liang Tao</cp:lastModifiedBy>
  <cp:revision>134</cp:revision>
  <dcterms:created xsi:type="dcterms:W3CDTF">2014-12-08T17:51:35Z</dcterms:created>
  <dcterms:modified xsi:type="dcterms:W3CDTF">2014-12-09T18:06:30Z</dcterms:modified>
</cp:coreProperties>
</file>