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7" r:id="rId9"/>
    <p:sldId id="264" r:id="rId10"/>
    <p:sldId id="269" r:id="rId11"/>
    <p:sldId id="261" r:id="rId12"/>
    <p:sldId id="265" r:id="rId13"/>
    <p:sldId id="270" r:id="rId14"/>
    <p:sldId id="268" r:id="rId15"/>
    <p:sldId id="272" r:id="rId16"/>
    <p:sldId id="271" r:id="rId17"/>
    <p:sldId id="273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A472E-D807-BD49-BE97-A395F22B75F3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6F230-82CB-A344-8833-0AA8945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0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6F230-82CB-A344-8833-0AA894583C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54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6F230-82CB-A344-8833-0AA894583C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10/19/14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10/19/14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10/19/14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10/19/14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10/19/14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10/19/14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3082" y="4845365"/>
            <a:ext cx="3157491" cy="7403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Las Vegas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Custom Directives</a:t>
            </a:r>
            <a:endParaRPr lang="en-US" dirty="0"/>
          </a:p>
        </p:txBody>
      </p:sp>
      <p:pic>
        <p:nvPicPr>
          <p:cNvPr id="5" name="Picture 4" descr="meet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117" y="4845365"/>
            <a:ext cx="909362" cy="672928"/>
          </a:xfrm>
          <a:prstGeom prst="rect">
            <a:avLst/>
          </a:prstGeom>
        </p:spPr>
      </p:pic>
      <p:pic>
        <p:nvPicPr>
          <p:cNvPr id="6" name="Picture 5" descr="AngularShield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6" y="4488180"/>
            <a:ext cx="5189220" cy="137922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252256" y="6169566"/>
            <a:ext cx="1956629" cy="523661"/>
          </a:xfrm>
          <a:prstGeom prst="rect">
            <a:avLst/>
          </a:prstGeom>
        </p:spPr>
        <p:txBody>
          <a:bodyPr vert="horz" anchor="ctr">
            <a:normAutofit fontScale="550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Presented By: </a:t>
            </a:r>
          </a:p>
          <a:p>
            <a:pPr algn="r"/>
            <a:r>
              <a:rPr lang="en-US" dirty="0" smtClean="0"/>
              <a:t>Jairo Martinez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9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Return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additional items that can be returned:</a:t>
            </a:r>
          </a:p>
          <a:p>
            <a:pPr lvl="1"/>
            <a:r>
              <a:rPr lang="en-US" dirty="0" smtClean="0"/>
              <a:t>Replace (true or </a:t>
            </a:r>
            <a:r>
              <a:rPr lang="en-US" b="1" dirty="0" smtClean="0">
                <a:solidFill>
                  <a:schemeClr val="accent1"/>
                </a:solidFill>
              </a:rPr>
              <a:t>false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Remove the custom tag or leave it</a:t>
            </a:r>
          </a:p>
          <a:p>
            <a:pPr lvl="1"/>
            <a:r>
              <a:rPr lang="en-US" dirty="0" smtClean="0"/>
              <a:t>Priority (</a:t>
            </a:r>
            <a:r>
              <a:rPr lang="en-US" dirty="0" smtClean="0">
                <a:solidFill>
                  <a:srgbClr val="AD0101"/>
                </a:solidFill>
              </a:rPr>
              <a:t>0</a:t>
            </a:r>
            <a:r>
              <a:rPr lang="en-US" dirty="0" smtClean="0"/>
              <a:t> – ?</a:t>
            </a:r>
            <a:r>
              <a:rPr lang="en-US" dirty="0" smtClean="0"/>
              <a:t>) [Order Of Execution]</a:t>
            </a:r>
            <a:endParaRPr lang="en-US" dirty="0" smtClean="0"/>
          </a:p>
          <a:p>
            <a:pPr lvl="1"/>
            <a:r>
              <a:rPr lang="en-US" dirty="0" smtClean="0"/>
              <a:t>Transclude </a:t>
            </a:r>
            <a:r>
              <a:rPr lang="en-US" dirty="0"/>
              <a:t>(true or </a:t>
            </a:r>
            <a:r>
              <a:rPr lang="en-US" b="1" dirty="0">
                <a:solidFill>
                  <a:schemeClr val="accent1"/>
                </a:solidFill>
              </a:rPr>
              <a:t>false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Terminal </a:t>
            </a:r>
            <a:r>
              <a:rPr lang="en-US" dirty="0"/>
              <a:t>(true or </a:t>
            </a:r>
            <a:r>
              <a:rPr lang="en-US" b="1" dirty="0">
                <a:solidFill>
                  <a:schemeClr val="accent1"/>
                </a:solidFill>
              </a:rPr>
              <a:t>false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Require (</a:t>
            </a:r>
            <a:r>
              <a:rPr lang="en-US" b="1" dirty="0" smtClean="0">
                <a:solidFill>
                  <a:schemeClr val="accent1"/>
                </a:solidFill>
              </a:rPr>
              <a:t>false </a:t>
            </a:r>
            <a:r>
              <a:rPr lang="en-US" dirty="0" smtClean="0"/>
              <a:t>or another directive with ‘^’ or ‘?’)</a:t>
            </a:r>
            <a:endParaRPr lang="en-US" dirty="0"/>
          </a:p>
          <a:p>
            <a:pPr lvl="1"/>
            <a:r>
              <a:rPr lang="en-US" dirty="0" smtClean="0"/>
              <a:t>Compile (function that returns object)</a:t>
            </a:r>
          </a:p>
          <a:p>
            <a:pPr lvl="2"/>
            <a:r>
              <a:rPr lang="en-US" dirty="0" smtClean="0"/>
              <a:t>Pre (function)</a:t>
            </a:r>
          </a:p>
          <a:p>
            <a:pPr lvl="2"/>
            <a:r>
              <a:rPr lang="en-US" dirty="0" smtClean="0"/>
              <a:t>Post (function)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1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Restrict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83171"/>
            <a:ext cx="8153400" cy="4468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Directives Implementations (‘restrict’) Come In 4 Types:</a:t>
            </a:r>
          </a:p>
          <a:p>
            <a:pPr lvl="1"/>
            <a:r>
              <a:rPr lang="en-US" sz="2100" dirty="0" smtClean="0"/>
              <a:t>A new HTML Element &lt;Tag&gt; ( </a:t>
            </a:r>
            <a:r>
              <a:rPr lang="en-US" sz="2100" dirty="0" smtClean="0">
                <a:solidFill>
                  <a:srgbClr val="5A6885"/>
                </a:solidFill>
              </a:rPr>
              <a:t>&lt;</a:t>
            </a:r>
            <a:r>
              <a:rPr lang="en-US" sz="2100" dirty="0" smtClean="0">
                <a:solidFill>
                  <a:srgbClr val="AD0101"/>
                </a:solidFill>
              </a:rPr>
              <a:t>my-custom</a:t>
            </a:r>
            <a:r>
              <a:rPr lang="en-US" sz="2100" dirty="0" smtClean="0">
                <a:solidFill>
                  <a:srgbClr val="5A6885"/>
                </a:solidFill>
              </a:rPr>
              <a:t>&gt;&lt;/</a:t>
            </a:r>
            <a:r>
              <a:rPr lang="en-US" sz="2100" dirty="0" smtClean="0">
                <a:solidFill>
                  <a:srgbClr val="AD0101"/>
                </a:solidFill>
              </a:rPr>
              <a:t>my-custom</a:t>
            </a:r>
            <a:r>
              <a:rPr lang="en-US" sz="2100" dirty="0" smtClean="0">
                <a:solidFill>
                  <a:srgbClr val="5A6885"/>
                </a:solidFill>
              </a:rPr>
              <a:t>&gt; 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dirty="0" smtClean="0"/>
              <a:t>An Attribute ( </a:t>
            </a:r>
            <a:r>
              <a:rPr lang="en-US" sz="2100" dirty="0" smtClean="0">
                <a:solidFill>
                  <a:srgbClr val="5A6885"/>
                </a:solidFill>
              </a:rPr>
              <a:t>&lt;input type=“text” </a:t>
            </a:r>
            <a:r>
              <a:rPr lang="en-US" sz="2100" dirty="0" smtClean="0">
                <a:solidFill>
                  <a:srgbClr val="AD0101"/>
                </a:solidFill>
              </a:rPr>
              <a:t>data-m</a:t>
            </a:r>
            <a:r>
              <a:rPr lang="en-US" sz="2100" dirty="0" smtClean="0">
                <a:solidFill>
                  <a:schemeClr val="accent1"/>
                </a:solidFill>
              </a:rPr>
              <a:t>y-custom </a:t>
            </a:r>
            <a:r>
              <a:rPr lang="en-US" sz="2100" dirty="0" smtClean="0">
                <a:solidFill>
                  <a:srgbClr val="5A6885"/>
                </a:solidFill>
              </a:rPr>
              <a:t>/&gt; </a:t>
            </a:r>
            <a:r>
              <a:rPr lang="en-US" sz="2100" dirty="0" smtClean="0"/>
              <a:t>) </a:t>
            </a:r>
          </a:p>
          <a:p>
            <a:pPr lvl="1"/>
            <a:r>
              <a:rPr lang="en-US" sz="2100" dirty="0" smtClean="0"/>
              <a:t>As A Class ( </a:t>
            </a:r>
            <a:r>
              <a:rPr lang="en-US" sz="2100" dirty="0" smtClean="0">
                <a:solidFill>
                  <a:srgbClr val="5A6885"/>
                </a:solidFill>
              </a:rPr>
              <a:t>&lt;h1 class=“</a:t>
            </a:r>
            <a:r>
              <a:rPr lang="en-US" sz="2100" dirty="0" smtClean="0">
                <a:solidFill>
                  <a:srgbClr val="AD0101"/>
                </a:solidFill>
              </a:rPr>
              <a:t>my_custom</a:t>
            </a:r>
            <a:r>
              <a:rPr lang="en-US" sz="2100" dirty="0" smtClean="0">
                <a:solidFill>
                  <a:srgbClr val="5A6885"/>
                </a:solidFill>
              </a:rPr>
              <a:t>”&gt;&lt;/h1&gt; 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dirty="0" smtClean="0"/>
              <a:t>Comment ( </a:t>
            </a:r>
            <a:r>
              <a:rPr lang="en-US" sz="2100" dirty="0" smtClean="0">
                <a:solidFill>
                  <a:schemeClr val="accent4">
                    <a:lumMod val="75000"/>
                  </a:schemeClr>
                </a:solidFill>
              </a:rPr>
              <a:t>&lt;!--directive:</a:t>
            </a:r>
            <a:r>
              <a:rPr lang="en-US" sz="2100" dirty="0" smtClean="0">
                <a:solidFill>
                  <a:schemeClr val="accent1"/>
                </a:solidFill>
              </a:rPr>
              <a:t>my-custom </a:t>
            </a:r>
            <a:r>
              <a:rPr lang="en-US" sz="2100" dirty="0" smtClean="0">
                <a:solidFill>
                  <a:schemeClr val="accent4">
                    <a:lumMod val="75000"/>
                  </a:schemeClr>
                </a:solidFill>
              </a:rPr>
              <a:t>--&gt;</a:t>
            </a:r>
            <a:r>
              <a:rPr lang="en-US" sz="2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dirty="0" smtClean="0"/>
              <a:t>)</a:t>
            </a:r>
          </a:p>
          <a:p>
            <a:pPr marL="365760" lvl="1" indent="0">
              <a:buNone/>
            </a:pPr>
            <a:endParaRPr lang="en-US" sz="2000" dirty="0" smtClean="0"/>
          </a:p>
          <a:p>
            <a:pPr marL="365760" lvl="1" indent="0">
              <a:buNone/>
            </a:pPr>
            <a:r>
              <a:rPr lang="en-US" sz="2000" dirty="0" smtClean="0"/>
              <a:t>“A”, for attribute, is the default behavior.</a:t>
            </a:r>
          </a:p>
          <a:p>
            <a:pPr marL="365760" lvl="1" indent="0">
              <a:buNone/>
            </a:pPr>
            <a:endParaRPr lang="en-US" sz="2000" dirty="0"/>
          </a:p>
          <a:p>
            <a:pPr marL="365760" lvl="1" indent="0">
              <a:buNone/>
            </a:pPr>
            <a:r>
              <a:rPr lang="en-US" sz="2000" b="1" i="1" dirty="0">
                <a:solidFill>
                  <a:srgbClr val="008000"/>
                </a:solidFill>
              </a:rPr>
              <a:t>Best Practice:</a:t>
            </a:r>
            <a:r>
              <a:rPr lang="en-US" sz="2000" i="1" dirty="0">
                <a:solidFill>
                  <a:srgbClr val="008000"/>
                </a:solidFill>
              </a:rPr>
              <a:t> Prefer using directives via tag name and attributes over comment and class names. Doing so generally makes it easier to determine what directives a given element matches</a:t>
            </a:r>
            <a:r>
              <a:rPr lang="en-US" sz="2000" i="1" dirty="0" smtClean="0">
                <a:solidFill>
                  <a:srgbClr val="008000"/>
                </a:solidFill>
              </a:rPr>
              <a:t>. (AngularJS.org) </a:t>
            </a:r>
            <a:endParaRPr lang="en-US" sz="2000" i="1" dirty="0">
              <a:solidFill>
                <a:srgbClr val="008000"/>
              </a:solidFill>
            </a:endParaRP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3917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2482832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Scope: </a:t>
            </a:r>
          </a:p>
          <a:p>
            <a:pPr lvl="1"/>
            <a:r>
              <a:rPr lang="en-US" sz="2000" b="1" dirty="0" smtClean="0"/>
              <a:t>Parent</a:t>
            </a:r>
            <a:r>
              <a:rPr lang="en-US" sz="2000" dirty="0" smtClean="0"/>
              <a:t> – This is the default behavior, in where the directive gets the parent’s scope.</a:t>
            </a:r>
          </a:p>
          <a:p>
            <a:pPr lvl="1"/>
            <a:r>
              <a:rPr lang="en-US" sz="2000" b="1" dirty="0" smtClean="0"/>
              <a:t>Child</a:t>
            </a:r>
            <a:r>
              <a:rPr lang="en-US" sz="2000" dirty="0" smtClean="0"/>
              <a:t> – Is where the scope will prototypically inherit from the parent’s scope but can have some of its own properties not visible to the parent.</a:t>
            </a:r>
          </a:p>
          <a:p>
            <a:pPr lvl="1"/>
            <a:r>
              <a:rPr lang="en-US" sz="2000" b="1" dirty="0" smtClean="0"/>
              <a:t>Isolated</a:t>
            </a:r>
            <a:r>
              <a:rPr lang="en-US" sz="2000" dirty="0" smtClean="0"/>
              <a:t> – This scope does not inherit from the parent and exists on its own. This is the ideal usage when you want to make this directive reusable.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6334" y="4083032"/>
            <a:ext cx="8153400" cy="264927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How to implement: </a:t>
            </a:r>
          </a:p>
          <a:p>
            <a:pPr lvl="1"/>
            <a:r>
              <a:rPr lang="en-US" sz="2000" b="1" dirty="0" smtClean="0"/>
              <a:t>Parent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 smtClean="0"/>
              <a:t>scope: </a:t>
            </a:r>
            <a:r>
              <a:rPr lang="en-US" sz="2000" dirty="0" smtClean="0">
                <a:solidFill>
                  <a:schemeClr val="accent1"/>
                </a:solidFill>
              </a:rPr>
              <a:t>false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(or don’t add to return object)</a:t>
            </a:r>
          </a:p>
          <a:p>
            <a:pPr lvl="1"/>
            <a:r>
              <a:rPr lang="en-US" sz="2000" b="1" dirty="0" smtClean="0"/>
              <a:t>Child   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/>
              <a:t>scope: </a:t>
            </a:r>
            <a:r>
              <a:rPr lang="en-US" sz="2000" dirty="0" smtClean="0">
                <a:solidFill>
                  <a:schemeClr val="accent1"/>
                </a:solidFill>
              </a:rPr>
              <a:t>true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b="1" dirty="0" smtClean="0"/>
              <a:t>Isolated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/>
              <a:t>scope: </a:t>
            </a:r>
            <a:r>
              <a:rPr lang="en-US" sz="2000" dirty="0" smtClean="0">
                <a:solidFill>
                  <a:schemeClr val="accent1"/>
                </a:solidFill>
              </a:rPr>
              <a:t>{}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endParaRPr lang="en-US" sz="20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248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</a:t>
            </a:r>
            <a:r>
              <a:rPr lang="en-US" dirty="0" smtClean="0"/>
              <a:t>Isolated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Isolating a scope does not preclude it from being able to bind it to aspects of the parent’s scope</a:t>
            </a:r>
          </a:p>
          <a:p>
            <a:pPr lvl="1"/>
            <a:r>
              <a:rPr lang="en-US" dirty="0" smtClean="0"/>
              <a:t>Three ways to bind to parent scope:</a:t>
            </a:r>
          </a:p>
          <a:p>
            <a:pPr lvl="2"/>
            <a:r>
              <a:rPr lang="en-US" dirty="0" smtClean="0"/>
              <a:t>@ - </a:t>
            </a:r>
            <a:r>
              <a:rPr lang="en-US" dirty="0"/>
              <a:t>binds the value of parent scope property (which always a string) to the local scope</a:t>
            </a:r>
            <a:r>
              <a:rPr lang="en-US" dirty="0" smtClean="0"/>
              <a:t>.</a:t>
            </a:r>
          </a:p>
          <a:p>
            <a:pPr lvl="2"/>
            <a:r>
              <a:rPr lang="en-US" b="1" dirty="0" smtClean="0"/>
              <a:t>=</a:t>
            </a:r>
            <a:r>
              <a:rPr lang="en-US" dirty="0" smtClean="0"/>
              <a:t> - </a:t>
            </a:r>
            <a:r>
              <a:rPr lang="en-US" dirty="0"/>
              <a:t>binds parent scope property directly which will be evaluated before being passed in.</a:t>
            </a:r>
            <a:endParaRPr lang="en-US" dirty="0" smtClean="0"/>
          </a:p>
          <a:p>
            <a:pPr lvl="2"/>
            <a:r>
              <a:rPr lang="en-US" dirty="0" smtClean="0"/>
              <a:t>&amp; - </a:t>
            </a:r>
            <a:r>
              <a:rPr lang="en-US" dirty="0"/>
              <a:t>binds an expression or method which will be executed in the context of the scope it belongs.</a:t>
            </a:r>
          </a:p>
        </p:txBody>
      </p:sp>
    </p:spTree>
    <p:extLst>
      <p:ext uri="{BB962C8B-B14F-4D97-AF65-F5344CB8AC3E}">
        <p14:creationId xmlns:p14="http://schemas.microsoft.com/office/powerpoint/2010/main" val="1568269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</a:t>
            </a:r>
            <a:r>
              <a:rPr lang="en-US" dirty="0" smtClean="0"/>
              <a:t>Template(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155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Template:</a:t>
            </a:r>
          </a:p>
          <a:p>
            <a:pPr lvl="1"/>
            <a:r>
              <a:rPr lang="en-US" dirty="0" smtClean="0"/>
              <a:t>Can be just plain HTML which is to be inserted.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emplate: ‘&lt;h1&gt;Insert Me Please&lt;/h1&gt;’</a:t>
            </a:r>
          </a:p>
          <a:p>
            <a:pPr lvl="2"/>
            <a:r>
              <a:rPr lang="en-US" dirty="0"/>
              <a:t>template: ‘</a:t>
            </a:r>
            <a:r>
              <a:rPr lang="en-US" dirty="0" smtClean="0"/>
              <a:t>&lt;input type=“text” value=“{{</a:t>
            </a:r>
            <a:r>
              <a:rPr lang="en-US" dirty="0" err="1" smtClean="0"/>
              <a:t>userName</a:t>
            </a:r>
            <a:r>
              <a:rPr lang="en-US" dirty="0" smtClean="0"/>
              <a:t>}}” /&gt;’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5048" y="3492745"/>
            <a:ext cx="8153400" cy="298278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TemplateUrl:</a:t>
            </a:r>
          </a:p>
          <a:p>
            <a:pPr lvl="1"/>
            <a:r>
              <a:rPr lang="en-US" dirty="0" smtClean="0"/>
              <a:t>Points to the location of the “partial” html file</a:t>
            </a:r>
          </a:p>
          <a:p>
            <a:pPr lvl="2"/>
            <a:r>
              <a:rPr lang="en-US" dirty="0" smtClean="0"/>
              <a:t>templateUrl: ‘.</a:t>
            </a:r>
            <a:r>
              <a:rPr lang="en-US" dirty="0" smtClean="0"/>
              <a:t>/views/</a:t>
            </a:r>
            <a:r>
              <a:rPr lang="en-US" dirty="0" err="1" smtClean="0"/>
              <a:t>form.html</a:t>
            </a:r>
            <a:r>
              <a:rPr lang="en-US" dirty="0" smtClean="0"/>
              <a:t>’</a:t>
            </a:r>
          </a:p>
          <a:p>
            <a:pPr lvl="2"/>
            <a:r>
              <a:rPr lang="en-US" dirty="0"/>
              <a:t>templateUrl: </a:t>
            </a:r>
            <a:r>
              <a:rPr lang="en-US" dirty="0" smtClean="0"/>
              <a:t>‘</a:t>
            </a:r>
            <a:r>
              <a:rPr lang="en-US" dirty="0" err="1" smtClean="0"/>
              <a:t>navBar.html</a:t>
            </a:r>
            <a:r>
              <a:rPr lang="en-US" dirty="0" smtClean="0"/>
              <a:t>’</a:t>
            </a:r>
          </a:p>
          <a:p>
            <a:pPr marL="685800" lvl="2" indent="0">
              <a:buNone/>
            </a:pPr>
            <a:endParaRPr lang="en-US" b="1" dirty="0" smtClean="0">
              <a:solidFill>
                <a:srgbClr val="008000"/>
              </a:solidFill>
            </a:endParaRPr>
          </a:p>
          <a:p>
            <a:pPr marL="91440" indent="0">
              <a:buNone/>
            </a:pPr>
            <a:r>
              <a:rPr lang="en-US" sz="1900" b="1" dirty="0" smtClean="0">
                <a:solidFill>
                  <a:srgbClr val="008000"/>
                </a:solidFill>
              </a:rPr>
              <a:t>Best </a:t>
            </a:r>
            <a:r>
              <a:rPr lang="en-US" sz="1900" b="1" dirty="0">
                <a:solidFill>
                  <a:srgbClr val="008000"/>
                </a:solidFill>
              </a:rPr>
              <a:t>Practice:</a:t>
            </a:r>
            <a:r>
              <a:rPr lang="en-US" sz="1900" dirty="0">
                <a:solidFill>
                  <a:srgbClr val="008000"/>
                </a:solidFill>
              </a:rPr>
              <a:t> Unless your template is very small, it's typically better to break it apart into its own HTML file and load it with the </a:t>
            </a:r>
            <a:r>
              <a:rPr lang="en-US" sz="1900" dirty="0" err="1">
                <a:solidFill>
                  <a:srgbClr val="008000"/>
                </a:solidFill>
              </a:rPr>
              <a:t>templateUrl</a:t>
            </a:r>
            <a:r>
              <a:rPr lang="en-US" sz="1900" dirty="0">
                <a:solidFill>
                  <a:srgbClr val="008000"/>
                </a:solidFill>
              </a:rPr>
              <a:t> option</a:t>
            </a:r>
            <a:r>
              <a:rPr lang="en-US" sz="1900" dirty="0" smtClean="0">
                <a:solidFill>
                  <a:srgbClr val="008000"/>
                </a:solidFill>
              </a:rPr>
              <a:t>. (</a:t>
            </a:r>
            <a:r>
              <a:rPr lang="en-US" sz="1900" dirty="0" err="1" smtClean="0">
                <a:solidFill>
                  <a:srgbClr val="008000"/>
                </a:solidFill>
              </a:rPr>
              <a:t>AngularJS.org</a:t>
            </a:r>
            <a:r>
              <a:rPr lang="en-US" sz="1900" dirty="0" smtClean="0">
                <a:solidFill>
                  <a:srgbClr val="008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106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</a:t>
            </a:r>
            <a:r>
              <a:rPr lang="en-US" dirty="0" smtClean="0"/>
              <a:t>Directive: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522286"/>
            <a:ext cx="8153400" cy="157371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create a new controller or pass in a controller from the parent.</a:t>
            </a:r>
          </a:p>
          <a:p>
            <a:pPr lvl="1"/>
            <a:r>
              <a:rPr lang="en-US" dirty="0" smtClean="0"/>
              <a:t>Declare Controller</a:t>
            </a:r>
          </a:p>
          <a:p>
            <a:pPr lvl="1"/>
            <a:r>
              <a:rPr lang="en-US" dirty="0" smtClean="0"/>
              <a:t>Option to set the name of Controller by using “</a:t>
            </a:r>
            <a:r>
              <a:rPr lang="en-US" dirty="0" err="1" smtClean="0"/>
              <a:t>controllerAs</a:t>
            </a:r>
            <a:r>
              <a:rPr lang="en-US" dirty="0" smtClean="0"/>
              <a:t>:”</a:t>
            </a:r>
            <a:endParaRPr lang="en-US" dirty="0"/>
          </a:p>
        </p:txBody>
      </p:sp>
      <p:pic>
        <p:nvPicPr>
          <p:cNvPr id="4" name="Picture 3" descr="scope-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87" y="1666756"/>
            <a:ext cx="7376602" cy="2690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59531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</a:t>
            </a:r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link function is mainly used for attaching event listeners to DOM elements, watching model properties for changes, and updating the DOM. </a:t>
            </a:r>
            <a:endParaRPr lang="en-US" dirty="0" smtClean="0"/>
          </a:p>
          <a:p>
            <a:r>
              <a:rPr lang="en-US" dirty="0" smtClean="0"/>
              <a:t>Arguments passed into the link function must be placed in a specific order (unlike a controller):</a:t>
            </a:r>
          </a:p>
          <a:p>
            <a:pPr lvl="1"/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2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Inside A Directive: $apply or $watch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3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Bootstrap </a:t>
            </a:r>
            <a:r>
              <a:rPr lang="en-US" dirty="0" err="1" smtClean="0"/>
              <a:t>Proc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err="1" smtClean="0"/>
              <a:t>AngularJS’s</a:t>
            </a:r>
            <a:r>
              <a:rPr lang="en-US" dirty="0" smtClean="0"/>
              <a:t> bootstrap begins its run, it goes through all your code and when it finds directives:</a:t>
            </a:r>
          </a:p>
          <a:p>
            <a:pPr lvl="1"/>
            <a:r>
              <a:rPr lang="en-US" dirty="0" smtClean="0"/>
              <a:t>It will go into a “normalization” process in which</a:t>
            </a:r>
          </a:p>
          <a:p>
            <a:pPr lvl="2"/>
            <a:r>
              <a:rPr lang="en-US" dirty="0" smtClean="0"/>
              <a:t>Strips “x-” and “data-” from the element/attribute.</a:t>
            </a:r>
          </a:p>
          <a:p>
            <a:pPr lvl="2"/>
            <a:r>
              <a:rPr lang="en-US" dirty="0" smtClean="0"/>
              <a:t>Converts “:”, “-”, or “_” delimiters to camelCase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158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 Will Cover…..hopefully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Are Directives?</a:t>
            </a:r>
          </a:p>
          <a:p>
            <a:r>
              <a:rPr lang="en-US" dirty="0" smtClean="0"/>
              <a:t>Some Common AngularJS Directives</a:t>
            </a:r>
          </a:p>
          <a:p>
            <a:r>
              <a:rPr lang="en-US" dirty="0" smtClean="0"/>
              <a:t>Inside A Directive</a:t>
            </a:r>
          </a:p>
          <a:p>
            <a:pPr lvl="1"/>
            <a:r>
              <a:rPr lang="en-US" dirty="0" smtClean="0"/>
              <a:t>Overview (Example)</a:t>
            </a:r>
          </a:p>
          <a:p>
            <a:pPr lvl="1"/>
            <a:r>
              <a:rPr lang="en-US" dirty="0" smtClean="0"/>
              <a:t>Naming </a:t>
            </a:r>
          </a:p>
          <a:p>
            <a:pPr lvl="1"/>
            <a:r>
              <a:rPr lang="en-US" dirty="0" smtClean="0"/>
              <a:t>The Return Object</a:t>
            </a:r>
            <a:endParaRPr lang="en-US" dirty="0"/>
          </a:p>
          <a:p>
            <a:pPr lvl="1"/>
            <a:r>
              <a:rPr lang="en-US" dirty="0" smtClean="0"/>
              <a:t>Restrict</a:t>
            </a:r>
            <a:endParaRPr lang="en-US" dirty="0"/>
          </a:p>
          <a:p>
            <a:pPr lvl="1"/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Link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1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Prerequisites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Knowledge Of HTML &amp; JS</a:t>
            </a:r>
          </a:p>
          <a:p>
            <a:r>
              <a:rPr lang="en-US" dirty="0" smtClean="0"/>
              <a:t>Basic Knowledge AngularJS</a:t>
            </a:r>
          </a:p>
          <a:p>
            <a:r>
              <a:rPr lang="en-US" dirty="0" smtClean="0"/>
              <a:t>…and Patience (with me).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Demo files for this presentation are available @:</a:t>
            </a:r>
          </a:p>
          <a:p>
            <a:pPr marL="0" indent="0">
              <a:buNone/>
            </a:pPr>
            <a:r>
              <a:rPr lang="en-US" sz="2000" u="sng" dirty="0">
                <a:solidFill>
                  <a:srgbClr val="3366FF"/>
                </a:solidFill>
              </a:rPr>
              <a:t>https://</a:t>
            </a:r>
            <a:r>
              <a:rPr lang="en-US" sz="2000" u="sng" dirty="0" err="1">
                <a:solidFill>
                  <a:srgbClr val="3366FF"/>
                </a:solidFill>
              </a:rPr>
              <a:t>github.com</a:t>
            </a:r>
            <a:r>
              <a:rPr lang="en-US" sz="2000" u="sng" dirty="0">
                <a:solidFill>
                  <a:srgbClr val="3366FF"/>
                </a:solidFill>
              </a:rPr>
              <a:t>/</a:t>
            </a:r>
            <a:r>
              <a:rPr lang="en-US" sz="2000" u="sng" dirty="0" err="1">
                <a:solidFill>
                  <a:srgbClr val="3366FF"/>
                </a:solidFill>
              </a:rPr>
              <a:t>Zenitram-Oriaj</a:t>
            </a:r>
            <a:r>
              <a:rPr lang="en-US" sz="2000" u="sng" dirty="0">
                <a:solidFill>
                  <a:srgbClr val="3366FF"/>
                </a:solidFill>
              </a:rPr>
              <a:t>/</a:t>
            </a:r>
            <a:r>
              <a:rPr lang="en-US" sz="2000" u="sng" dirty="0" err="1">
                <a:solidFill>
                  <a:srgbClr val="3366FF"/>
                </a:solidFill>
              </a:rPr>
              <a:t>AngularJS_Directives</a:t>
            </a:r>
            <a:endParaRPr lang="en-US" sz="2000" u="sng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252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What Are Directives?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 quote from AngularJS.org: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5A6885"/>
                </a:solidFill>
              </a:rPr>
              <a:t>“Directives </a:t>
            </a:r>
            <a:r>
              <a:rPr lang="en-US" sz="2000" i="1" dirty="0">
                <a:solidFill>
                  <a:srgbClr val="5A6885"/>
                </a:solidFill>
              </a:rPr>
              <a:t>is a unique and powerful feature available only in Angular. Directives let you invent new HTML syntax, specific to your </a:t>
            </a:r>
            <a:r>
              <a:rPr lang="en-US" sz="2000" i="1" dirty="0" smtClean="0">
                <a:solidFill>
                  <a:srgbClr val="5A6885"/>
                </a:solidFill>
              </a:rPr>
              <a:t>application. 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5A6885"/>
                </a:solidFill>
              </a:rPr>
              <a:t>We </a:t>
            </a:r>
            <a:r>
              <a:rPr lang="en-US" sz="2000" i="1" dirty="0">
                <a:solidFill>
                  <a:srgbClr val="5A6885"/>
                </a:solidFill>
              </a:rPr>
              <a:t>use directives to create reusable components. A component allows you to hide complex DOM structure, CSS, and behavior. This lets you focus either on what the application does or how the application looks separately. </a:t>
            </a:r>
            <a:r>
              <a:rPr lang="en-US" sz="2000" i="1" dirty="0" smtClean="0">
                <a:solidFill>
                  <a:srgbClr val="5A6885"/>
                </a:solidFill>
              </a:rPr>
              <a:t>”</a:t>
            </a:r>
          </a:p>
          <a:p>
            <a:pPr marL="0" indent="0">
              <a:buNone/>
            </a:pPr>
            <a:endParaRPr lang="en-US" sz="2000" i="1" dirty="0">
              <a:solidFill>
                <a:srgbClr val="5A6885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T</a:t>
            </a:r>
            <a:r>
              <a:rPr lang="en-US" sz="2000" b="1" dirty="0" smtClean="0"/>
              <a:t>emplate</a:t>
            </a:r>
            <a:r>
              <a:rPr lang="en-US" sz="2000" b="1" dirty="0"/>
              <a:t>-expanding Directives </a:t>
            </a:r>
            <a:r>
              <a:rPr lang="en-US" sz="2000" dirty="0"/>
              <a:t>are the </a:t>
            </a:r>
            <a:r>
              <a:rPr lang="en-US" sz="2000" dirty="0" smtClean="0"/>
              <a:t>simplest form of a directive: </a:t>
            </a:r>
            <a:endParaRPr lang="en-US" sz="2000" dirty="0"/>
          </a:p>
          <a:p>
            <a:pPr marL="0" indent="0">
              <a:buNone/>
            </a:pPr>
            <a:r>
              <a:rPr lang="en-US" sz="1800" dirty="0" smtClean="0"/>
              <a:t>- define </a:t>
            </a:r>
            <a:r>
              <a:rPr lang="en-US" sz="1800" dirty="0"/>
              <a:t>a custom tag or attribute that is expanded or </a:t>
            </a:r>
            <a:r>
              <a:rPr lang="en-US" sz="1800" dirty="0" smtClean="0"/>
              <a:t>replaced and </a:t>
            </a:r>
            <a:r>
              <a:rPr lang="en-US" sz="1800" dirty="0"/>
              <a:t>can include Controller logic, if </a:t>
            </a:r>
            <a:r>
              <a:rPr lang="en-US" sz="1800" dirty="0" smtClean="0"/>
              <a:t>needed. 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Directives can also be used for: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Expressing complex UI</a:t>
            </a:r>
            <a:br>
              <a:rPr lang="en-US" sz="2000" dirty="0"/>
            </a:br>
            <a:r>
              <a:rPr lang="en-US" sz="2000" dirty="0" smtClean="0"/>
              <a:t>• </a:t>
            </a:r>
            <a:r>
              <a:rPr lang="en-US" sz="2000" dirty="0"/>
              <a:t>Calling events and registering event </a:t>
            </a:r>
            <a:r>
              <a:rPr lang="en-US" sz="2000" dirty="0" smtClean="0"/>
              <a:t>handlers </a:t>
            </a:r>
          </a:p>
          <a:p>
            <a:pPr marL="0" indent="0">
              <a:buNone/>
            </a:pPr>
            <a:r>
              <a:rPr lang="en-US" sz="2000" dirty="0" smtClean="0"/>
              <a:t>• Reusing common components </a:t>
            </a:r>
            <a:endParaRPr lang="en-US" sz="2000" i="1" dirty="0">
              <a:solidFill>
                <a:srgbClr val="5A6885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1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Common AngularJS Directives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already been using Directives (built-in):</a:t>
            </a:r>
          </a:p>
          <a:p>
            <a:r>
              <a:rPr lang="en-US" dirty="0" err="1" smtClean="0"/>
              <a:t>ngModel</a:t>
            </a:r>
            <a:endParaRPr lang="en-US" dirty="0" smtClean="0"/>
          </a:p>
          <a:p>
            <a:r>
              <a:rPr lang="en-US" dirty="0" err="1" smtClean="0"/>
              <a:t>ngRepeat</a:t>
            </a:r>
            <a:endParaRPr lang="en-US" dirty="0" smtClean="0"/>
          </a:p>
          <a:p>
            <a:r>
              <a:rPr lang="en-US" dirty="0" err="1" smtClean="0"/>
              <a:t>ngShow</a:t>
            </a:r>
            <a:endParaRPr lang="en-US" dirty="0" smtClean="0"/>
          </a:p>
          <a:p>
            <a:r>
              <a:rPr lang="en-US" dirty="0" err="1" smtClean="0"/>
              <a:t>ngHide</a:t>
            </a:r>
            <a:endParaRPr lang="en-US" dirty="0" smtClean="0"/>
          </a:p>
          <a:p>
            <a:r>
              <a:rPr lang="en-US" dirty="0" err="1" smtClean="0"/>
              <a:t>ngBind</a:t>
            </a:r>
            <a:endParaRPr lang="en-US" dirty="0" smtClean="0"/>
          </a:p>
          <a:p>
            <a:r>
              <a:rPr lang="en-US" dirty="0" err="1" smtClean="0"/>
              <a:t>ngView</a:t>
            </a:r>
            <a:endParaRPr lang="en-US" dirty="0" smtClean="0"/>
          </a:p>
          <a:p>
            <a:r>
              <a:rPr lang="en-US" dirty="0" err="1" smtClean="0"/>
              <a:t>ngSwitch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6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Check-In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62702"/>
          </a:xfrm>
        </p:spPr>
        <p:txBody>
          <a:bodyPr>
            <a:normAutofit/>
          </a:bodyPr>
          <a:lstStyle/>
          <a:p>
            <a:r>
              <a:rPr lang="en-US" dirty="0" smtClean="0"/>
              <a:t>What is a directive?</a:t>
            </a:r>
          </a:p>
          <a:p>
            <a:r>
              <a:rPr lang="en-US" dirty="0" smtClean="0"/>
              <a:t>Name Some Built-In Directives.</a:t>
            </a:r>
          </a:p>
          <a:p>
            <a:r>
              <a:rPr lang="en-US" dirty="0" smtClean="0"/>
              <a:t>Who Shot First?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5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Overview</a:t>
            </a:r>
            <a:endParaRPr lang="en-US" dirty="0"/>
          </a:p>
        </p:txBody>
      </p:sp>
      <p:pic>
        <p:nvPicPr>
          <p:cNvPr id="4" name="Content Placeholder 3" descr="demo1_1.tiff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2"/>
          <a:stretch/>
        </p:blipFill>
        <p:spPr>
          <a:xfrm>
            <a:off x="1151051" y="1620188"/>
            <a:ext cx="6846608" cy="29211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197733" y="4663295"/>
            <a:ext cx="6728973" cy="19223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We create our application and place it into an object call “app”.</a:t>
            </a:r>
          </a:p>
          <a:p>
            <a:r>
              <a:rPr lang="en-US" sz="2000" dirty="0" smtClean="0"/>
              <a:t>Next, create a directive off our “app” object which returns a new object.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9172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</a:t>
            </a:r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648" y="1614160"/>
            <a:ext cx="8153400" cy="323722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Naming Conventions:</a:t>
            </a:r>
          </a:p>
          <a:p>
            <a:pPr lvl="1"/>
            <a:r>
              <a:rPr lang="en-US" sz="2400" dirty="0" smtClean="0"/>
              <a:t>Building the directive, use “camelCase” (</a:t>
            </a:r>
            <a:r>
              <a:rPr lang="en-US" sz="2400" dirty="0" err="1" smtClean="0"/>
              <a:t>myCustom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From within the HTML DOM:</a:t>
            </a:r>
          </a:p>
          <a:p>
            <a:pPr marL="685800" lvl="2" indent="0">
              <a:buNone/>
            </a:pPr>
            <a:r>
              <a:rPr lang="en-US" sz="2100" dirty="0" smtClean="0"/>
              <a:t>1. my-custom *	3. my:custom	5. data-my-custom</a:t>
            </a:r>
          </a:p>
          <a:p>
            <a:pPr marL="685800" lvl="2" indent="0">
              <a:buNone/>
            </a:pPr>
            <a:r>
              <a:rPr lang="en-US" sz="2100" dirty="0" smtClean="0"/>
              <a:t>2. my_custom	4. x-my-custom   </a:t>
            </a:r>
          </a:p>
          <a:p>
            <a:pPr marL="685800" lvl="2" indent="0">
              <a:buNone/>
            </a:pPr>
            <a:endParaRPr lang="en-US" sz="1800" dirty="0" smtClean="0"/>
          </a:p>
          <a:p>
            <a:pPr marL="685800" lvl="2" indent="0">
              <a:buNone/>
            </a:pPr>
            <a:r>
              <a:rPr lang="en-US" sz="1800" dirty="0" smtClean="0"/>
              <a:t>* </a:t>
            </a:r>
            <a:r>
              <a:rPr lang="en-US" sz="1800" i="1" dirty="0"/>
              <a:t>The “-” is the </a:t>
            </a:r>
            <a:r>
              <a:rPr lang="en-US" sz="1800" i="1" dirty="0" smtClean="0"/>
              <a:t>preferred method (in my opinion and AngularJS). </a:t>
            </a:r>
          </a:p>
          <a:p>
            <a:pPr marL="685800" lvl="2" indent="0">
              <a:buNone/>
            </a:pPr>
            <a:r>
              <a:rPr lang="en-US" sz="1800" i="1" dirty="0" smtClean="0">
                <a:solidFill>
                  <a:srgbClr val="008000"/>
                </a:solidFill>
              </a:rPr>
              <a:t>If </a:t>
            </a:r>
            <a:r>
              <a:rPr lang="en-US" sz="1800" i="1" dirty="0">
                <a:solidFill>
                  <a:srgbClr val="008000"/>
                </a:solidFill>
              </a:rPr>
              <a:t>you want to be HTML5 </a:t>
            </a:r>
            <a:r>
              <a:rPr lang="en-US" sz="1800" i="1" dirty="0" smtClean="0">
                <a:solidFill>
                  <a:srgbClr val="008000"/>
                </a:solidFill>
              </a:rPr>
              <a:t>compliant, then add the “x-” or “data-” to your directive</a:t>
            </a:r>
            <a:endParaRPr lang="en-US" sz="2000" i="1" dirty="0" smtClean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648" y="5140302"/>
            <a:ext cx="790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name of your directive is a single work like “event”, then just keep it lowercase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86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Return Object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287372"/>
              </p:ext>
            </p:extLst>
          </p:nvPr>
        </p:nvGraphicFramePr>
        <p:xfrm>
          <a:off x="612648" y="1859019"/>
          <a:ext cx="7940835" cy="449626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66427"/>
                <a:gridCol w="6074408"/>
              </a:tblGrid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Property/</a:t>
                      </a:r>
                      <a:r>
                        <a:rPr lang="en-US" dirty="0" err="1" smtClean="0"/>
                        <a:t>Func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Description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restrict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the</a:t>
                      </a:r>
                      <a:r>
                        <a:rPr lang="en-US" baseline="0" dirty="0" smtClean="0"/>
                        <a:t> directive will be used: E - Element, A - Attribute, C - Class, M – Meta/Comment. You can use multiple options.  (Default is A)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to create a child</a:t>
                      </a:r>
                      <a:r>
                        <a:rPr lang="en-US" baseline="0" dirty="0" smtClean="0"/>
                        <a:t> or an isolated</a:t>
                      </a:r>
                      <a:r>
                        <a:rPr lang="en-US" dirty="0" smtClean="0"/>
                        <a:t> scope</a:t>
                      </a:r>
                      <a:endParaRPr lang="en-US" dirty="0"/>
                    </a:p>
                  </a:txBody>
                  <a:tcPr/>
                </a:tc>
              </a:tr>
              <a:tr h="572580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content that should be output from the directive. Can include HTML, data binding expressions, and even other directives.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path to the template that should be used by the directive. It can optionally contain a DOM element id when templates are defined in &lt;script&gt; tags.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to define the controller that will be associated with the directive template.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used for DOM manipulation tasks.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58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2378</TotalTime>
  <Words>1164</Words>
  <Application>Microsoft Macintosh PowerPoint</Application>
  <PresentationFormat>On-screen Show (4:3)</PresentationFormat>
  <Paragraphs>139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Median</vt:lpstr>
      <vt:lpstr>Las Vegas</vt:lpstr>
      <vt:lpstr>Topics We Will Cover…..hopefully</vt:lpstr>
      <vt:lpstr>Some Prerequisites </vt:lpstr>
      <vt:lpstr>Part 1: What Are Directives?</vt:lpstr>
      <vt:lpstr>Some Common AngularJS Directives.</vt:lpstr>
      <vt:lpstr>Check-In Quiz</vt:lpstr>
      <vt:lpstr>Inside A Directive: Overview</vt:lpstr>
      <vt:lpstr>Inside A Directive: Naming</vt:lpstr>
      <vt:lpstr>Inside A Directive: Return Object</vt:lpstr>
      <vt:lpstr>Inside A Directive: Return Object</vt:lpstr>
      <vt:lpstr>Inside A Directive: Restrict </vt:lpstr>
      <vt:lpstr>Inside A Directive: Scope</vt:lpstr>
      <vt:lpstr>Inside A Directive: Isolated Scope</vt:lpstr>
      <vt:lpstr>Inside A Directive: Template(Url)</vt:lpstr>
      <vt:lpstr>Inside A Directive: Controller</vt:lpstr>
      <vt:lpstr>Inside A Directive: Link</vt:lpstr>
      <vt:lpstr>Inside A Directive: $apply or $watch</vt:lpstr>
      <vt:lpstr>Inside A Directive: Bootstrap Proc</vt:lpstr>
    </vt:vector>
  </TitlesOfParts>
  <Company>Technilinx,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Vegas</dc:title>
  <dc:creator>Jairo Martinez</dc:creator>
  <cp:lastModifiedBy>Jairo Martinez</cp:lastModifiedBy>
  <cp:revision>63</cp:revision>
  <dcterms:created xsi:type="dcterms:W3CDTF">2014-08-30T19:19:51Z</dcterms:created>
  <dcterms:modified xsi:type="dcterms:W3CDTF">2014-10-20T05:05:54Z</dcterms:modified>
</cp:coreProperties>
</file>