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3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05.09.2017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9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9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9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.ru/get" TargetMode="External"/><Relationship Id="rId2" Type="http://schemas.openxmlformats.org/officeDocument/2006/relationships/hyperlink" Target="http://www.opennet.ru/docs/RUS/bash_scripting_guid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ПРОГРАММНОЕ ОБЕСПЕЧЕНИЕ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Мусаев Андрей Александрович</a:t>
            </a:r>
            <a:b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amusayev1990@gmail.com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87089"/>
            <a:ext cx="1728192" cy="12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Картинки по запросу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2092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Картинки по запросу Ubun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2092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Картинки по запросу Ubuntu командная стро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09" y="2852936"/>
            <a:ext cx="382839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/>
          <p:nvPr/>
        </p:nvSpPr>
        <p:spPr>
          <a:xfrm>
            <a:off x="2361223" y="2278613"/>
            <a:ext cx="3866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+mj-lt"/>
              </a:rPr>
              <a:t>CTRL+ALT+T</a:t>
            </a:r>
          </a:p>
        </p:txBody>
      </p:sp>
      <p:sp>
        <p:nvSpPr>
          <p:cNvPr id="7" name="Rectangle 3"/>
          <p:cNvSpPr/>
          <p:nvPr/>
        </p:nvSpPr>
        <p:spPr>
          <a:xfrm>
            <a:off x="0" y="910461"/>
            <a:ext cx="925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latin typeface="+mj-lt"/>
              </a:rPr>
              <a:t>Терминал (командная строка, консоль)</a:t>
            </a:r>
            <a:endParaRPr lang="en-US" sz="3600" b="1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0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2266994"/>
            <a:ext cx="55811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 smtClean="0">
                <a:latin typeface="+mj-lt"/>
              </a:rPr>
              <a:t> </a:t>
            </a:r>
            <a:r>
              <a:rPr lang="ru-RU" sz="3200" b="1" i="1" dirty="0">
                <a:latin typeface="+mj-lt"/>
              </a:rPr>
              <a:t> </a:t>
            </a:r>
            <a:r>
              <a:rPr lang="ru-RU" sz="3200" b="1" i="1" dirty="0" smtClean="0">
                <a:latin typeface="+mj-lt"/>
              </a:rPr>
              <a:t>одна задача – одна программа</a:t>
            </a:r>
            <a:endParaRPr lang="en-US" sz="32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32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200" b="1" i="1" dirty="0" smtClean="0">
                <a:latin typeface="+mj-lt"/>
              </a:rPr>
              <a:t> есть множество путей решения</a:t>
            </a:r>
            <a:endParaRPr lang="en-US" sz="32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32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 smtClean="0">
                <a:latin typeface="+mj-lt"/>
              </a:rPr>
              <a:t> </a:t>
            </a:r>
            <a:r>
              <a:rPr lang="ru-RU" sz="3200" b="1" i="1" dirty="0">
                <a:latin typeface="+mj-lt"/>
              </a:rPr>
              <a:t> </a:t>
            </a:r>
            <a:r>
              <a:rPr lang="ru-RU" sz="3200" b="1" i="1" dirty="0" smtClean="0">
                <a:latin typeface="+mj-lt"/>
              </a:rPr>
              <a:t>все есть файл</a:t>
            </a:r>
            <a:endParaRPr lang="ru-RU" sz="32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UNIX-Way</a:t>
            </a:r>
            <a:endParaRPr lang="ru-RU" sz="4000" dirty="0"/>
          </a:p>
        </p:txBody>
      </p:sp>
      <p:pic>
        <p:nvPicPr>
          <p:cNvPr id="12290" name="Picture 2" descr="Картинки по запросу unix-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2276872"/>
            <a:ext cx="3635896" cy="37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988840"/>
            <a:ext cx="8319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latin typeface="+mj-lt"/>
              </a:rPr>
              <a:t> </a:t>
            </a:r>
            <a:r>
              <a:rPr lang="ru-RU" sz="3600" b="1" i="1" dirty="0">
                <a:latin typeface="+mj-lt"/>
              </a:rPr>
              <a:t> </a:t>
            </a:r>
            <a:r>
              <a:rPr lang="en-US" sz="3600" b="1" i="1" dirty="0" smtClean="0">
                <a:latin typeface="+mj-lt"/>
              </a:rPr>
              <a:t>man &lt;</a:t>
            </a:r>
            <a:r>
              <a:rPr lang="ru-RU" sz="3600" b="1" i="1" dirty="0" smtClean="0">
                <a:latin typeface="+mj-lt"/>
              </a:rPr>
              <a:t>команда</a:t>
            </a:r>
            <a:r>
              <a:rPr lang="en-US" sz="3600" b="1" i="1" dirty="0" smtClean="0">
                <a:latin typeface="+mj-lt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latin typeface="+mj-lt"/>
              </a:rPr>
              <a:t>&lt;</a:t>
            </a:r>
            <a:r>
              <a:rPr lang="ru-RU" sz="3600" b="1" i="1" dirty="0" smtClean="0">
                <a:latin typeface="+mj-lt"/>
              </a:rPr>
              <a:t>команда</a:t>
            </a:r>
            <a:r>
              <a:rPr lang="en-US" sz="3600" b="1" i="1" dirty="0" smtClean="0">
                <a:latin typeface="+mj-lt"/>
              </a:rPr>
              <a:t>&gt;</a:t>
            </a:r>
            <a:r>
              <a:rPr lang="ru-RU" sz="3600" b="1" i="1" dirty="0" smtClean="0">
                <a:latin typeface="+mj-lt"/>
              </a:rPr>
              <a:t> -</a:t>
            </a:r>
            <a:r>
              <a:rPr lang="en-US" sz="3600" b="1" i="1" dirty="0" smtClean="0">
                <a:latin typeface="+mj-lt"/>
              </a:rPr>
              <a:t>h </a:t>
            </a:r>
            <a:r>
              <a:rPr lang="ru-RU" sz="3600" b="1" i="1" dirty="0" smtClean="0">
                <a:latin typeface="+mj-lt"/>
              </a:rPr>
              <a:t>или </a:t>
            </a:r>
            <a:r>
              <a:rPr lang="en-US" sz="3600" b="1" i="1" dirty="0" smtClean="0">
                <a:latin typeface="+mj-lt"/>
              </a:rPr>
              <a:t>&lt;</a:t>
            </a:r>
            <a:r>
              <a:rPr lang="ru-RU" sz="3600" b="1" i="1" dirty="0" smtClean="0">
                <a:latin typeface="+mj-lt"/>
              </a:rPr>
              <a:t>команда</a:t>
            </a:r>
            <a:r>
              <a:rPr lang="en-US" sz="3600" b="1" i="1" dirty="0" smtClean="0">
                <a:latin typeface="+mj-lt"/>
              </a:rPr>
              <a:t>&gt;</a:t>
            </a:r>
            <a:r>
              <a:rPr lang="ru-RU" sz="3600" b="1" i="1" dirty="0" smtClean="0">
                <a:latin typeface="+mj-lt"/>
              </a:rPr>
              <a:t> </a:t>
            </a:r>
            <a:r>
              <a:rPr lang="en-US" sz="3600" b="1" i="1" dirty="0" smtClean="0">
                <a:latin typeface="+mj-lt"/>
              </a:rPr>
              <a:t>--help</a:t>
            </a:r>
            <a:endParaRPr lang="ru-RU" sz="36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600" b="1" i="1" dirty="0" smtClean="0">
                <a:latin typeface="+mj-lt"/>
              </a:rPr>
              <a:t>Википедия</a:t>
            </a:r>
            <a:endParaRPr lang="en-US" sz="36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hlinkClick r:id="rId2"/>
              </a:rPr>
              <a:t>http</a:t>
            </a:r>
            <a:r>
              <a:rPr lang="en-US" sz="3600" b="1" i="1" dirty="0">
                <a:hlinkClick r:id="rId2"/>
              </a:rPr>
              <a:t>://www.opennet.ru/docs/RUS/bash_scripting_guide</a:t>
            </a:r>
            <a:r>
              <a:rPr lang="en-US" sz="3600" b="1" i="1" dirty="0" smtClean="0">
                <a:hlinkClick r:id="rId2"/>
              </a:rPr>
              <a:t>/</a:t>
            </a:r>
            <a:endParaRPr lang="ru-RU" sz="3600" b="1" i="1" dirty="0" smtClean="0"/>
          </a:p>
          <a:p>
            <a:pPr marL="342900" indent="-342900">
              <a:buFont typeface="+mj-lt"/>
              <a:buAutoNum type="arabicPeriod"/>
            </a:pPr>
            <a:endParaRPr lang="ru-RU" sz="3600" b="1" i="1" dirty="0"/>
          </a:p>
          <a:p>
            <a:r>
              <a:rPr lang="ru-RU" sz="3600" b="1" i="1" dirty="0" smtClean="0"/>
              <a:t>Установка </a:t>
            </a:r>
            <a:r>
              <a:rPr lang="en-US" sz="3600" b="1" i="1" dirty="0"/>
              <a:t>Ubuntu</a:t>
            </a:r>
            <a:r>
              <a:rPr lang="en-US" sz="3600" b="1" i="1" dirty="0" smtClean="0"/>
              <a:t>:</a:t>
            </a:r>
            <a:r>
              <a:rPr lang="ru-RU" sz="3600" b="1" i="1" dirty="0" smtClean="0"/>
              <a:t> </a:t>
            </a:r>
            <a:r>
              <a:rPr lang="en-US" sz="3600" b="1" i="1" dirty="0" smtClean="0">
                <a:hlinkClick r:id="rId3"/>
              </a:rPr>
              <a:t>http</a:t>
            </a:r>
            <a:r>
              <a:rPr lang="en-US" sz="3600" b="1" i="1" dirty="0">
                <a:hlinkClick r:id="rId3"/>
              </a:rPr>
              <a:t>://</a:t>
            </a:r>
            <a:r>
              <a:rPr lang="en-US" sz="3600" b="1" i="1" dirty="0" smtClean="0">
                <a:hlinkClick r:id="rId3"/>
              </a:rPr>
              <a:t>ubuntu.ru/get</a:t>
            </a:r>
            <a:endParaRPr lang="ru-RU" sz="36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Помощь</a:t>
            </a:r>
            <a:endParaRPr lang="ru-RU" sz="4800" dirty="0"/>
          </a:p>
        </p:txBody>
      </p:sp>
      <p:pic>
        <p:nvPicPr>
          <p:cNvPr id="11266" name="Picture 2" descr="Картинки по запросу помощ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0" y="4149080"/>
            <a:ext cx="3227952" cy="32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2339002"/>
            <a:ext cx="42868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latin typeface="+mj-lt"/>
              </a:rPr>
              <a:t> Ubuntu</a:t>
            </a:r>
          </a:p>
          <a:p>
            <a:pPr marL="342900" indent="-342900">
              <a:buFont typeface="+mj-lt"/>
              <a:buAutoNum type="arabicPeriod"/>
            </a:pPr>
            <a:endParaRPr lang="en-US" sz="36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latin typeface="+mj-lt"/>
              </a:rPr>
              <a:t> Bash</a:t>
            </a:r>
          </a:p>
          <a:p>
            <a:pPr marL="342900" indent="-342900">
              <a:buFont typeface="+mj-lt"/>
              <a:buAutoNum type="arabicPeriod"/>
            </a:pPr>
            <a:endParaRPr lang="en-US" sz="3600" b="1" i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i="1" dirty="0" smtClean="0">
                <a:latin typeface="+mj-lt"/>
              </a:rPr>
              <a:t> Python</a:t>
            </a:r>
            <a:endParaRPr lang="ru-RU" sz="36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Что мы будем изучать</a:t>
            </a:r>
            <a:r>
              <a:rPr lang="en-US" sz="4000" dirty="0"/>
              <a:t>:</a:t>
            </a:r>
            <a:endParaRPr lang="ru-RU" sz="4000" dirty="0"/>
          </a:p>
        </p:txBody>
      </p:sp>
      <p:pic>
        <p:nvPicPr>
          <p:cNvPr id="1026" name="Picture 2" descr="Картинки по запросу U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95" y="1772816"/>
            <a:ext cx="202766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66" y="2394740"/>
            <a:ext cx="1972222" cy="13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b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43" y="3606560"/>
            <a:ext cx="2147863" cy="90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91644"/>
            <a:ext cx="2348632" cy="13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4915034"/>
            <a:ext cx="4286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u="sng" dirty="0" smtClean="0"/>
              <a:t>Нечет</a:t>
            </a:r>
          </a:p>
          <a:p>
            <a:r>
              <a:rPr lang="ru-RU" sz="3600" b="1" i="1" dirty="0" smtClean="0"/>
              <a:t>11:40-13:10</a:t>
            </a:r>
            <a:endParaRPr lang="ru-RU" sz="36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19872" y="1052736"/>
            <a:ext cx="2376264" cy="827311"/>
          </a:xfrm>
        </p:spPr>
        <p:txBody>
          <a:bodyPr>
            <a:noAutofit/>
          </a:bodyPr>
          <a:lstStyle/>
          <a:p>
            <a:r>
              <a:rPr lang="ru-RU" sz="4800" dirty="0" smtClean="0"/>
              <a:t>Лекции</a:t>
            </a:r>
            <a:endParaRPr lang="ru-RU" sz="4800" dirty="0"/>
          </a:p>
        </p:txBody>
      </p:sp>
      <p:sp>
        <p:nvSpPr>
          <p:cNvPr id="9" name="Rectangle 3"/>
          <p:cNvSpPr/>
          <p:nvPr/>
        </p:nvSpPr>
        <p:spPr>
          <a:xfrm>
            <a:off x="4211960" y="4948902"/>
            <a:ext cx="4286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b="1" i="1" u="sng" dirty="0" smtClean="0"/>
              <a:t>Чет</a:t>
            </a:r>
          </a:p>
          <a:p>
            <a:pPr algn="r"/>
            <a:r>
              <a:rPr lang="ru-RU" sz="3600" b="1" i="1" dirty="0" smtClean="0"/>
              <a:t>10-00-11:30</a:t>
            </a:r>
          </a:p>
        </p:txBody>
      </p:sp>
      <p:sp>
        <p:nvSpPr>
          <p:cNvPr id="10" name="Заголовок 2"/>
          <p:cNvSpPr txBox="1">
            <a:spLocks/>
          </p:cNvSpPr>
          <p:nvPr/>
        </p:nvSpPr>
        <p:spPr bwMode="auto">
          <a:xfrm>
            <a:off x="492710" y="2852936"/>
            <a:ext cx="82296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dirty="0" smtClean="0"/>
              <a:t>1 модуль – 5 балов</a:t>
            </a:r>
          </a:p>
          <a:p>
            <a:r>
              <a:rPr lang="ru-RU" sz="3600" dirty="0" smtClean="0"/>
              <a:t>2 модуль – 5 баллов</a:t>
            </a:r>
            <a:endParaRPr lang="ru-RU" sz="3600" dirty="0"/>
          </a:p>
        </p:txBody>
      </p:sp>
      <p:sp>
        <p:nvSpPr>
          <p:cNvPr id="11" name="Заголовок 2"/>
          <p:cNvSpPr txBox="1">
            <a:spLocks/>
          </p:cNvSpPr>
          <p:nvPr/>
        </p:nvSpPr>
        <p:spPr bwMode="auto">
          <a:xfrm>
            <a:off x="3131840" y="1772816"/>
            <a:ext cx="27214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dirty="0" smtClean="0"/>
              <a:t>(личностные качества)</a:t>
            </a:r>
            <a:endParaRPr lang="ru-RU" sz="3600" dirty="0"/>
          </a:p>
        </p:txBody>
      </p:sp>
      <p:pic>
        <p:nvPicPr>
          <p:cNvPr id="4098" name="Picture 2" descr="Картинки по запросу лекция клипар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95" y="2310849"/>
            <a:ext cx="3978085" cy="248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4869160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b="1" i="1" u="sng" dirty="0" smtClean="0"/>
              <a:t>Чет</a:t>
            </a:r>
          </a:p>
          <a:p>
            <a:pPr algn="r"/>
            <a:r>
              <a:rPr lang="ru-RU" sz="3600" b="1" i="1" dirty="0" smtClean="0"/>
              <a:t>11:40-13:10</a:t>
            </a:r>
            <a:endParaRPr lang="ru-RU" sz="36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1" y="1052736"/>
            <a:ext cx="7848872" cy="827311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Лабораторные работы</a:t>
            </a:r>
            <a:endParaRPr lang="ru-RU" sz="4800" dirty="0"/>
          </a:p>
        </p:txBody>
      </p:sp>
      <p:sp>
        <p:nvSpPr>
          <p:cNvPr id="10" name="Заголовок 2"/>
          <p:cNvSpPr txBox="1">
            <a:spLocks/>
          </p:cNvSpPr>
          <p:nvPr/>
        </p:nvSpPr>
        <p:spPr bwMode="auto">
          <a:xfrm>
            <a:off x="529208" y="2349126"/>
            <a:ext cx="8229600" cy="16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dirty="0" smtClean="0"/>
              <a:t>5 лабораторных работ – 50 баллов</a:t>
            </a:r>
          </a:p>
          <a:p>
            <a:r>
              <a:rPr lang="ru-RU" sz="3600" dirty="0" smtClean="0"/>
              <a:t>3 лабораторные – </a:t>
            </a:r>
            <a:r>
              <a:rPr lang="en-US" sz="3600" dirty="0" smtClean="0"/>
              <a:t>Bash</a:t>
            </a:r>
          </a:p>
          <a:p>
            <a:r>
              <a:rPr lang="en-US" sz="3600" dirty="0" smtClean="0"/>
              <a:t>2 </a:t>
            </a:r>
            <a:r>
              <a:rPr lang="ru-RU" sz="3600" dirty="0" smtClean="0"/>
              <a:t>лабораторные </a:t>
            </a:r>
            <a:r>
              <a:rPr lang="ru-RU" sz="3600" dirty="0"/>
              <a:t>–</a:t>
            </a:r>
            <a:r>
              <a:rPr lang="ru-RU" sz="3600" dirty="0" smtClean="0"/>
              <a:t> </a:t>
            </a:r>
            <a:r>
              <a:rPr lang="en-US" sz="3600" dirty="0" smtClean="0"/>
              <a:t>Python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3898776" cy="193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1" y="980728"/>
            <a:ext cx="7848872" cy="827311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Контрольные работы</a:t>
            </a:r>
            <a:endParaRPr lang="ru-RU" sz="4800" dirty="0"/>
          </a:p>
        </p:txBody>
      </p:sp>
      <p:sp>
        <p:nvSpPr>
          <p:cNvPr id="10" name="Заголовок 2"/>
          <p:cNvSpPr txBox="1">
            <a:spLocks/>
          </p:cNvSpPr>
          <p:nvPr/>
        </p:nvSpPr>
        <p:spPr bwMode="auto">
          <a:xfrm>
            <a:off x="529208" y="2060848"/>
            <a:ext cx="8229600" cy="16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dirty="0" smtClean="0"/>
              <a:t>2 контрольные работы – 20 баллов</a:t>
            </a:r>
          </a:p>
          <a:p>
            <a:r>
              <a:rPr lang="en-US" sz="3600" dirty="0" smtClean="0"/>
              <a:t>Bash</a:t>
            </a:r>
            <a:r>
              <a:rPr lang="ru-RU" sz="3600" dirty="0" smtClean="0"/>
              <a:t> и </a:t>
            </a:r>
            <a:r>
              <a:rPr lang="en-US" sz="3600" dirty="0" smtClean="0"/>
              <a:t>Python</a:t>
            </a:r>
            <a:endParaRPr lang="ru-RU" sz="3600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 bwMode="auto">
          <a:xfrm>
            <a:off x="529208" y="3789040"/>
            <a:ext cx="8229600" cy="16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i="1" u="sng" dirty="0" smtClean="0"/>
              <a:t>9 вопросов: </a:t>
            </a:r>
          </a:p>
          <a:p>
            <a:r>
              <a:rPr lang="ru-RU" sz="3600" dirty="0" smtClean="0"/>
              <a:t>8 теоретических (8 баллов) </a:t>
            </a:r>
          </a:p>
          <a:p>
            <a:r>
              <a:rPr lang="ru-RU" sz="3600" dirty="0" smtClean="0"/>
              <a:t>задача (2 балла)</a:t>
            </a:r>
            <a:endParaRPr lang="ru-RU" sz="3600" dirty="0"/>
          </a:p>
        </p:txBody>
      </p:sp>
      <p:pic>
        <p:nvPicPr>
          <p:cNvPr id="3074" name="Picture 2" descr="Картинки по запросу блок-схема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12976"/>
            <a:ext cx="2381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рик и мор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37321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1" y="980728"/>
            <a:ext cx="7848872" cy="827311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Экзамен</a:t>
            </a:r>
            <a:endParaRPr lang="ru-RU" sz="4800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 bwMode="auto">
          <a:xfrm>
            <a:off x="1331640" y="4005064"/>
            <a:ext cx="8229600" cy="16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i="1" u="sng" dirty="0" smtClean="0"/>
              <a:t>3 вопроса: </a:t>
            </a:r>
          </a:p>
          <a:p>
            <a:r>
              <a:rPr lang="ru-RU" sz="3600" dirty="0" smtClean="0"/>
              <a:t>1</a:t>
            </a:r>
            <a:r>
              <a:rPr lang="en-US" sz="3600" dirty="0" smtClean="0"/>
              <a:t>)</a:t>
            </a:r>
            <a:r>
              <a:rPr lang="ru-RU" sz="3600" dirty="0" smtClean="0"/>
              <a:t> </a:t>
            </a:r>
            <a:r>
              <a:rPr lang="en-US" sz="3600" dirty="0" smtClean="0"/>
              <a:t>Bash</a:t>
            </a:r>
          </a:p>
          <a:p>
            <a:r>
              <a:rPr lang="en-US" sz="3600" dirty="0" smtClean="0"/>
              <a:t>2) Python</a:t>
            </a:r>
          </a:p>
          <a:p>
            <a:r>
              <a:rPr lang="en-US" sz="3600" dirty="0" smtClean="0"/>
              <a:t>3) </a:t>
            </a:r>
            <a:r>
              <a:rPr lang="ru-RU" sz="3600" dirty="0" smtClean="0"/>
              <a:t>Задача по </a:t>
            </a:r>
            <a:r>
              <a:rPr lang="en-US" sz="3600" dirty="0" smtClean="0"/>
              <a:t>Bash </a:t>
            </a:r>
            <a:r>
              <a:rPr lang="ru-RU" sz="3600" dirty="0" smtClean="0"/>
              <a:t>или </a:t>
            </a:r>
            <a:r>
              <a:rPr lang="en-US" sz="3600" dirty="0" smtClean="0"/>
              <a:t>Python</a:t>
            </a:r>
            <a:endParaRPr lang="ru-RU" sz="3600" dirty="0"/>
          </a:p>
        </p:txBody>
      </p:sp>
      <p:pic>
        <p:nvPicPr>
          <p:cNvPr id="5122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31" y="2348880"/>
            <a:ext cx="393643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2"/>
          <p:cNvSpPr txBox="1">
            <a:spLocks/>
          </p:cNvSpPr>
          <p:nvPr/>
        </p:nvSpPr>
        <p:spPr bwMode="auto">
          <a:xfrm>
            <a:off x="1331640" y="1917078"/>
            <a:ext cx="2880320" cy="16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600" dirty="0" smtClean="0"/>
              <a:t>20 баллов.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753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2339002"/>
            <a:ext cx="795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latin typeface="+mj-lt"/>
              </a:rPr>
              <a:t>1969</a:t>
            </a:r>
            <a:r>
              <a:rPr lang="ru-RU" sz="3600" b="1" i="1" dirty="0">
                <a:latin typeface="+mj-lt"/>
              </a:rPr>
              <a:t> </a:t>
            </a:r>
            <a:r>
              <a:rPr lang="ru-RU" sz="3600" b="1" i="1" dirty="0" smtClean="0">
                <a:latin typeface="+mj-lt"/>
              </a:rPr>
              <a:t>год</a:t>
            </a:r>
            <a:r>
              <a:rPr lang="ru-RU" sz="3600" b="1" i="1" dirty="0">
                <a:latin typeface="+mj-lt"/>
              </a:rPr>
              <a:t> Кен Томпсон и Денис </a:t>
            </a:r>
            <a:r>
              <a:rPr lang="ru-RU" sz="3600" b="1" i="1" dirty="0" err="1">
                <a:latin typeface="+mj-lt"/>
              </a:rPr>
              <a:t>Ритчи</a:t>
            </a:r>
            <a:endParaRPr lang="en-US" sz="3600" b="1" i="1" dirty="0" smtClean="0"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2731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 </a:t>
            </a:r>
            <a:r>
              <a:rPr lang="en-US" sz="4000" dirty="0" smtClean="0"/>
              <a:t>UNIX</a:t>
            </a:r>
            <a:endParaRPr lang="ru-RU" sz="4000" dirty="0"/>
          </a:p>
        </p:txBody>
      </p:sp>
      <p:pic>
        <p:nvPicPr>
          <p:cNvPr id="6146" name="Picture 2" descr="Картинки по запросу  1969 году Кен Томпсон и Деннис Ритч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4176464" cy="27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Картинки по запросу PDP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01" y="3284984"/>
            <a:ext cx="4107287" cy="31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Картинки по запросу AT&amp;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4" y="5517232"/>
            <a:ext cx="589156" cy="5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/>
          <p:nvPr/>
        </p:nvSpPr>
        <p:spPr>
          <a:xfrm>
            <a:off x="7956376" y="5589240"/>
            <a:ext cx="1008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latin typeface="+mj-lt"/>
              </a:rPr>
              <a:t>PDP-7</a:t>
            </a:r>
            <a:endParaRPr lang="en-US" sz="2400" b="1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5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 descr="https://upload.wikimedia.org/wikipedia/commons/thumb/7/77/Unix_history-simple.svg/1920px-Unix_history-si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18" y="764704"/>
            <a:ext cx="9267430" cy="61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Вводная лекция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 descr="Картинки по запросу ЦДО ИТМ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9888"/>
            <a:ext cx="3623328" cy="36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/>
          <p:nvPr/>
        </p:nvSpPr>
        <p:spPr>
          <a:xfrm>
            <a:off x="309723" y="1052736"/>
            <a:ext cx="3866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+mj-lt"/>
              </a:rPr>
              <a:t>SunOS</a:t>
            </a:r>
            <a:endParaRPr lang="en-US" sz="3600" b="1" i="1" dirty="0" smtClean="0">
              <a:latin typeface="+mj-lt"/>
            </a:endParaRPr>
          </a:p>
        </p:txBody>
      </p:sp>
      <p:pic>
        <p:nvPicPr>
          <p:cNvPr id="8196" name="Picture 4" descr="Картинки по запросу Ma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509" y="1628800"/>
            <a:ext cx="393889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/>
          <p:nvPr/>
        </p:nvSpPr>
        <p:spPr>
          <a:xfrm>
            <a:off x="3347864" y="3839143"/>
            <a:ext cx="3866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err="1" smtClean="0">
                <a:latin typeface="+mj-lt"/>
              </a:rPr>
              <a:t>iOS</a:t>
            </a:r>
            <a:endParaRPr lang="en-US" sz="3600" b="1" i="1" dirty="0" smtClean="0">
              <a:latin typeface="+mj-lt"/>
            </a:endParaRPr>
          </a:p>
        </p:txBody>
      </p:sp>
      <p:pic>
        <p:nvPicPr>
          <p:cNvPr id="8198" name="Picture 6" descr="Картинки по запросу 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9992" y="4437112"/>
            <a:ext cx="1351569" cy="24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/>
          <p:cNvSpPr/>
          <p:nvPr/>
        </p:nvSpPr>
        <p:spPr>
          <a:xfrm>
            <a:off x="4305439" y="1052736"/>
            <a:ext cx="3866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err="1" smtClean="0">
                <a:latin typeface="+mj-lt"/>
              </a:rPr>
              <a:t>MacOS</a:t>
            </a:r>
            <a:endParaRPr lang="en-US" sz="3600" b="1" i="1" dirty="0" smtClean="0">
              <a:latin typeface="+mj-lt"/>
            </a:endParaRPr>
          </a:p>
        </p:txBody>
      </p:sp>
      <p:pic>
        <p:nvPicPr>
          <p:cNvPr id="8202" name="Picture 10" descr="Картинки по запросу android меню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90" y="4445410"/>
            <a:ext cx="1486518" cy="23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"/>
          <p:cNvSpPr/>
          <p:nvPr/>
        </p:nvSpPr>
        <p:spPr>
          <a:xfrm>
            <a:off x="5529575" y="3861048"/>
            <a:ext cx="3866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+mj-lt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9123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615</TotalTime>
  <Words>187</Words>
  <Application>Microsoft Office PowerPoint</Application>
  <PresentationFormat>Экран (4:3)</PresentationFormat>
  <Paragraphs>74</Paragraphs>
  <Slides>13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        СИСТЕМНОЕ ПРОГРАММНОЕ ОБЕСПЕЧЕНИЕ    Мусаев Андрей Александрович amusayev1990@gmail.com       </vt:lpstr>
      <vt:lpstr>Что мы будем изучать:</vt:lpstr>
      <vt:lpstr>Лекции</vt:lpstr>
      <vt:lpstr>Лабораторные работы</vt:lpstr>
      <vt:lpstr>Контрольные работы</vt:lpstr>
      <vt:lpstr>Экзамен</vt:lpstr>
      <vt:lpstr>О UNIX</vt:lpstr>
      <vt:lpstr>Презентация PowerPoint</vt:lpstr>
      <vt:lpstr>Презентация PowerPoint</vt:lpstr>
      <vt:lpstr>Презентация PowerPoint</vt:lpstr>
      <vt:lpstr>Презентация PowerPoint</vt:lpstr>
      <vt:lpstr>UNIX-Way</vt:lpstr>
      <vt:lpstr>Помощь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57</cp:revision>
  <dcterms:created xsi:type="dcterms:W3CDTF">2015-02-06T08:53:17Z</dcterms:created>
  <dcterms:modified xsi:type="dcterms:W3CDTF">2017-09-05T23:46:42Z</dcterms:modified>
</cp:coreProperties>
</file>