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notesMasterIdLst>
    <p:notesMasterId r:id="rId21"/>
  </p:notesMasterIdLst>
  <p:sldIdLst>
    <p:sldId id="256" r:id="rId2"/>
    <p:sldId id="259" r:id="rId3"/>
    <p:sldId id="268" r:id="rId4"/>
    <p:sldId id="269" r:id="rId5"/>
    <p:sldId id="270" r:id="rId6"/>
    <p:sldId id="291" r:id="rId7"/>
    <p:sldId id="271" r:id="rId8"/>
    <p:sldId id="292" r:id="rId9"/>
    <p:sldId id="293" r:id="rId10"/>
    <p:sldId id="272" r:id="rId11"/>
    <p:sldId id="27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D672ED4-8069-4A2A-823C-0A84DD26C26F}">
          <p14:sldIdLst>
            <p14:sldId id="256"/>
            <p14:sldId id="259"/>
            <p14:sldId id="268"/>
            <p14:sldId id="269"/>
            <p14:sldId id="270"/>
            <p14:sldId id="291"/>
            <p14:sldId id="271"/>
            <p14:sldId id="292"/>
            <p14:sldId id="293"/>
            <p14:sldId id="272"/>
            <p14:sldId id="27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1722" y="-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9D4BE51-96CF-4E12-8D30-0A9149C15784}" type="datetimeFigureOut">
              <a:rPr lang="ru-RU"/>
              <a:pPr>
                <a:defRPr/>
              </a:pPr>
              <a:t>13.09.2017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A1BF4F5-D64B-45BA-AC67-F0D14167CA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596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BF4F5-D64B-45BA-AC67-F0D14167CA69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523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слоган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750050" y="5076825"/>
            <a:ext cx="2413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Аспирантура как уровень высшего образования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5099050" y="6540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>
              <a:latin typeface="Calibri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5910263" y="569913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>
              <a:latin typeface="Calibri" pitchFamily="34" charset="0"/>
            </a:endParaRPr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176463" y="1885950"/>
            <a:ext cx="4791075" cy="19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TMO_logo2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350"/>
            <a:ext cx="360045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1236509"/>
            <a:ext cx="2713244" cy="2192491"/>
          </a:xfrm>
        </p:spPr>
        <p:txBody>
          <a:bodyPr anchor="t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Аспирантура как уровень высшего образования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Аспирантура как уровень высшего образования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26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Аспирантура как уровень высшего образования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23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Аспирантура как уровень высшего образования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Аспирантура как уровень высшего образования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Аспирантура как уровень высшего образования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5099050" y="6540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>
              <a:latin typeface="Calibri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5910263" y="569913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>
              <a:latin typeface="Calibri" pitchFamily="34" charset="0"/>
            </a:endParaRPr>
          </a:p>
        </p:txBody>
      </p:sp>
      <p:pic>
        <p:nvPicPr>
          <p:cNvPr id="8" name="Picture 1" descr="ITMO_logo1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527300" y="1277938"/>
            <a:ext cx="4089400" cy="169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TMO_logo1_RU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86100" y="763588"/>
            <a:ext cx="2971800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ChangeArrowheads="1"/>
          </p:cNvSpPr>
          <p:nvPr/>
        </p:nvSpPr>
        <p:spPr bwMode="auto">
          <a:xfrm>
            <a:off x="0" y="0"/>
            <a:ext cx="9144000" cy="792163"/>
          </a:xfrm>
          <a:prstGeom prst="rect">
            <a:avLst/>
          </a:prstGeom>
          <a:solidFill>
            <a:srgbClr val="0230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>
              <a:defRPr/>
            </a:pPr>
            <a:endParaRPr lang="ru-RU" altLang="ru-RU" sz="1400" smtClean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36663"/>
            <a:ext cx="8229600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Заголовок</a:t>
            </a:r>
            <a:endParaRPr lang="en-US" altLang="ru-RU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0600"/>
            <a:ext cx="8229600" cy="386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Первый уровень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Пятый уровень</a:t>
            </a:r>
          </a:p>
          <a:p>
            <a:pPr lvl="4"/>
            <a:r>
              <a:rPr lang="ru-RU" altLang="ru-RU" smtClean="0"/>
              <a:t>Шестой уровень</a:t>
            </a:r>
            <a:endParaRPr lang="en-US" altLang="ru-RU" smtClean="0"/>
          </a:p>
        </p:txBody>
      </p:sp>
      <p:sp>
        <p:nvSpPr>
          <p:cNvPr id="1029" name="TextBox 3"/>
          <p:cNvSpPr txBox="1">
            <a:spLocks noChangeArrowheads="1"/>
          </p:cNvSpPr>
          <p:nvPr/>
        </p:nvSpPr>
        <p:spPr bwMode="auto">
          <a:xfrm>
            <a:off x="-865188" y="55118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>
              <a:latin typeface="Calibri" pitchFamily="34" charset="0"/>
            </a:endParaRPr>
          </a:p>
        </p:txBody>
      </p:sp>
      <p:pic>
        <p:nvPicPr>
          <p:cNvPr id="1030" name="Picture 6" descr="ITMO_logo3_RU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36306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75" r:id="rId12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microsoft.com/office/2007/relationships/hdphoto" Target="../media/hdphoto9.wdp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microsoft.com/office/2007/relationships/hdphoto" Target="../media/hdphoto5.wdp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microsoft.com/office/2007/relationships/hdphoto" Target="../media/hdphoto7.wdp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microsoft.com/office/2007/relationships/hdphoto" Target="../media/hdphoto7.wdp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microsoft.com/office/2007/relationships/hdphoto" Target="../media/hdphoto7.wdp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Нижний колонтитул 2"/>
          <p:cNvSpPr>
            <a:spLocks noGrp="1"/>
          </p:cNvSpPr>
          <p:nvPr>
            <p:ph type="ftr" sz="quarter" idx="4294967295"/>
          </p:nvPr>
        </p:nvSpPr>
        <p:spPr bwMode="auto">
          <a:xfrm>
            <a:off x="4487863" y="247650"/>
            <a:ext cx="4656137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altLang="ru-RU" dirty="0">
                <a:latin typeface="Calibri" pitchFamily="34" charset="0"/>
              </a:rPr>
              <a:t>Аспирантура как уровень высшего образования</a:t>
            </a:r>
            <a:endParaRPr lang="en-US" altLang="ru-RU" dirty="0">
              <a:latin typeface="Calibri" pitchFamily="34" charset="0"/>
            </a:endParaRPr>
          </a:p>
        </p:txBody>
      </p:sp>
      <p:sp>
        <p:nvSpPr>
          <p:cNvPr id="5" name="Заголовок 3"/>
          <p:cNvSpPr txBox="1">
            <a:spLocks/>
          </p:cNvSpPr>
          <p:nvPr/>
        </p:nvSpPr>
        <p:spPr bwMode="auto">
          <a:xfrm>
            <a:off x="2688943" y="604161"/>
            <a:ext cx="3672408" cy="172819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40000" lnSpcReduction="20000"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8864" y="1412776"/>
            <a:ext cx="8229600" cy="4824536"/>
          </a:xfrm>
        </p:spPr>
        <p:txBody>
          <a:bodyPr rtlCol="0"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СИСТЕМНОЕ </a:t>
            </a:r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ПРОГРАММНОЕ </a:t>
            </a:r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ОБЕСПЕЧЕНИЕ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Знакомство с 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BASH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Мусаев Андрей Александрович</a:t>
            </a:r>
            <a:br>
              <a:rPr lang="ru-RU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amusayev1990@gmail.com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Знакомство с </a:t>
            </a:r>
            <a:r>
              <a:rPr lang="en-US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BASH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95536" y="873497"/>
            <a:ext cx="8229600" cy="827311"/>
          </a:xfrm>
        </p:spPr>
        <p:txBody>
          <a:bodyPr/>
          <a:lstStyle/>
          <a:p>
            <a:pPr algn="ctr"/>
            <a:r>
              <a:rPr lang="ru-RU" dirty="0" smtClean="0"/>
              <a:t>Текущее состояние системы</a:t>
            </a:r>
            <a:endParaRPr lang="ru-RU" dirty="0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59055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604120"/>
            <a:ext cx="45910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499992" y="2564904"/>
            <a:ext cx="46614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Первым</a:t>
            </a:r>
            <a:r>
              <a:rPr lang="en-US" dirty="0" smtClean="0"/>
              <a:t> </a:t>
            </a:r>
            <a:r>
              <a:rPr lang="ru-RU" dirty="0" smtClean="0"/>
              <a:t>идет</a:t>
            </a:r>
            <a:r>
              <a:rPr lang="en-US" dirty="0" smtClean="0"/>
              <a:t> </a:t>
            </a:r>
            <a:r>
              <a:rPr lang="ru-RU" b="1" dirty="0" smtClean="0"/>
              <a:t>текущее</a:t>
            </a:r>
            <a:r>
              <a:rPr lang="en-US" b="1" dirty="0" smtClean="0"/>
              <a:t> </a:t>
            </a:r>
            <a:r>
              <a:rPr lang="ru-RU" b="1" dirty="0" smtClean="0"/>
              <a:t>время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потом,</a:t>
            </a:r>
            <a:r>
              <a:rPr lang="en-US" dirty="0" smtClean="0"/>
              <a:t> </a:t>
            </a:r>
            <a:r>
              <a:rPr lang="ru-RU" dirty="0" smtClean="0"/>
              <a:t>после</a:t>
            </a:r>
            <a:r>
              <a:rPr lang="en-US" dirty="0" smtClean="0"/>
              <a:t> </a:t>
            </a:r>
            <a:r>
              <a:rPr lang="ru-RU" dirty="0" smtClean="0"/>
              <a:t>слова</a:t>
            </a:r>
            <a:r>
              <a:rPr lang="en-US" dirty="0" smtClean="0"/>
              <a:t> </a:t>
            </a:r>
            <a:r>
              <a:rPr lang="ru-RU" dirty="0" err="1" smtClean="0"/>
              <a:t>up</a:t>
            </a:r>
            <a:r>
              <a:rPr lang="ru-RU" dirty="0"/>
              <a:t> 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b="1" dirty="0" smtClean="0"/>
              <a:t>время,</a:t>
            </a:r>
            <a:r>
              <a:rPr lang="en-US" b="1" dirty="0" smtClean="0"/>
              <a:t> </a:t>
            </a:r>
            <a:r>
              <a:rPr lang="ru-RU" b="1" dirty="0" smtClean="0"/>
              <a:t>прошедшее</a:t>
            </a:r>
            <a:r>
              <a:rPr lang="en-US" b="1" dirty="0" smtClean="0"/>
              <a:t> </a:t>
            </a:r>
            <a:r>
              <a:rPr lang="ru-RU" b="1" dirty="0" smtClean="0"/>
              <a:t>с</a:t>
            </a:r>
            <a:r>
              <a:rPr lang="en-US" b="1" dirty="0" smtClean="0"/>
              <a:t> </a:t>
            </a:r>
            <a:r>
              <a:rPr lang="ru-RU" b="1" dirty="0" smtClean="0"/>
              <a:t>момента</a:t>
            </a:r>
            <a:r>
              <a:rPr lang="ru-RU" b="1" dirty="0"/>
              <a:t> </a:t>
            </a:r>
            <a:r>
              <a:rPr lang="en-US" b="1" dirty="0" smtClean="0"/>
              <a:t> </a:t>
            </a:r>
            <a:r>
              <a:rPr lang="ru-RU" b="1" dirty="0" smtClean="0"/>
              <a:t>включения</a:t>
            </a:r>
            <a:r>
              <a:rPr lang="en-US" b="1" dirty="0" smtClean="0"/>
              <a:t> </a:t>
            </a:r>
            <a:r>
              <a:rPr lang="ru-RU" b="1" dirty="0" smtClean="0"/>
              <a:t>компьютера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потом</a:t>
            </a:r>
            <a:r>
              <a:rPr lang="en-US" dirty="0" smtClean="0"/>
              <a:t> </a:t>
            </a:r>
            <a:r>
              <a:rPr lang="ru-RU" dirty="0" smtClean="0"/>
              <a:t>показано</a:t>
            </a:r>
            <a:r>
              <a:rPr lang="en-US" dirty="0" smtClean="0"/>
              <a:t> </a:t>
            </a:r>
            <a:r>
              <a:rPr lang="ru-RU" b="1" dirty="0" smtClean="0"/>
              <a:t>сколько</a:t>
            </a:r>
            <a:r>
              <a:rPr lang="en-US" b="1" dirty="0" smtClean="0"/>
              <a:t> </a:t>
            </a:r>
            <a:r>
              <a:rPr lang="ru-RU" b="1" dirty="0" smtClean="0"/>
              <a:t>пользователей</a:t>
            </a:r>
            <a:r>
              <a:rPr lang="en-US" b="1" dirty="0" smtClean="0"/>
              <a:t> </a:t>
            </a:r>
            <a:r>
              <a:rPr lang="ru-RU" b="1" dirty="0" smtClean="0"/>
              <a:t>зарегистрировано</a:t>
            </a:r>
            <a:r>
              <a:rPr lang="en-US" dirty="0" smtClean="0"/>
              <a:t> </a:t>
            </a:r>
            <a:r>
              <a:rPr lang="ru-RU" dirty="0" smtClean="0"/>
              <a:t>сейчас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системе</a:t>
            </a:r>
            <a:r>
              <a:rPr lang="en-US" dirty="0" smtClean="0"/>
              <a:t> </a:t>
            </a:r>
            <a:r>
              <a:rPr lang="ru-RU" dirty="0" smtClean="0"/>
              <a:t>(это</a:t>
            </a:r>
            <a:r>
              <a:rPr lang="en-US" dirty="0" smtClean="0"/>
              <a:t> </a:t>
            </a:r>
            <a:r>
              <a:rPr lang="ru-RU" dirty="0" smtClean="0"/>
              <a:t>может</a:t>
            </a:r>
            <a:r>
              <a:rPr lang="en-US" dirty="0" smtClean="0"/>
              <a:t> </a:t>
            </a:r>
            <a:r>
              <a:rPr lang="ru-RU" dirty="0" smtClean="0"/>
              <a:t>быть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несколько</a:t>
            </a:r>
            <a:r>
              <a:rPr lang="en-US" dirty="0" smtClean="0"/>
              <a:t> </a:t>
            </a:r>
            <a:r>
              <a:rPr lang="ru-RU" dirty="0" smtClean="0"/>
              <a:t>регистраций</a:t>
            </a:r>
            <a:r>
              <a:rPr lang="en-US" dirty="0" smtClean="0"/>
              <a:t> </a:t>
            </a:r>
            <a:r>
              <a:rPr lang="ru-RU" dirty="0" smtClean="0"/>
              <a:t>одного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того</a:t>
            </a:r>
            <a:r>
              <a:rPr lang="en-US" dirty="0" smtClean="0"/>
              <a:t> </a:t>
            </a:r>
            <a:r>
              <a:rPr lang="ru-RU" dirty="0" smtClean="0"/>
              <a:t>же</a:t>
            </a:r>
            <a:r>
              <a:rPr lang="en-US" dirty="0" smtClean="0"/>
              <a:t> </a:t>
            </a:r>
            <a:r>
              <a:rPr lang="ru-RU" dirty="0" smtClean="0"/>
              <a:t>пользователя)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b="1" dirty="0" smtClean="0"/>
              <a:t>загрузка</a:t>
            </a:r>
            <a:r>
              <a:rPr lang="en-US" b="1" dirty="0" smtClean="0"/>
              <a:t> </a:t>
            </a:r>
            <a:r>
              <a:rPr lang="ru-RU" b="1" dirty="0" smtClean="0"/>
              <a:t>системы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5108991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Load Average </a:t>
            </a:r>
            <a:r>
              <a:rPr lang="ru-RU" dirty="0" smtClean="0"/>
              <a:t>– среднее значение</a:t>
            </a:r>
            <a:r>
              <a:rPr lang="en-US" dirty="0" smtClean="0"/>
              <a:t> </a:t>
            </a:r>
            <a:r>
              <a:rPr lang="ru-RU" dirty="0" smtClean="0"/>
              <a:t>загруженности</a:t>
            </a:r>
            <a:r>
              <a:rPr lang="en-US" dirty="0" smtClean="0"/>
              <a:t> </a:t>
            </a:r>
            <a:r>
              <a:rPr lang="ru-RU" dirty="0" smtClean="0"/>
              <a:t>системы</a:t>
            </a:r>
            <a:r>
              <a:rPr lang="ru-RU" dirty="0"/>
              <a:t> за </a:t>
            </a:r>
            <a:r>
              <a:rPr lang="ru-RU" dirty="0" smtClean="0"/>
              <a:t>1­</a:t>
            </a:r>
            <a:r>
              <a:rPr lang="en-US" dirty="0" smtClean="0"/>
              <a:t> </a:t>
            </a:r>
            <a:r>
              <a:rPr lang="ru-RU" dirty="0" smtClean="0"/>
              <a:t>ну, 5 и 15</a:t>
            </a:r>
            <a:r>
              <a:rPr lang="ru-RU" dirty="0"/>
              <a:t> </a:t>
            </a:r>
            <a:r>
              <a:rPr lang="ru-RU" dirty="0" smtClean="0"/>
              <a:t>минут. Система считается нагруженной, если это значение превышает 1 в расчете на 1 процессор</a:t>
            </a:r>
            <a:r>
              <a:rPr lang="ru-RU" dirty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648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Знакомство с </a:t>
            </a:r>
            <a:r>
              <a:rPr lang="en-US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BASH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95536" y="873497"/>
            <a:ext cx="8229600" cy="827311"/>
          </a:xfrm>
        </p:spPr>
        <p:txBody>
          <a:bodyPr/>
          <a:lstStyle/>
          <a:p>
            <a:pPr algn="ctr"/>
            <a:r>
              <a:rPr lang="ru-RU" dirty="0" smtClean="0"/>
              <a:t>Файловая система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39552" y="1628800"/>
            <a:ext cx="784887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Файловая система </a:t>
            </a:r>
            <a:r>
              <a:rPr lang="ru-RU" b="1" dirty="0" err="1"/>
              <a:t>Linux</a:t>
            </a:r>
            <a:r>
              <a:rPr lang="ru-RU" dirty="0"/>
              <a:t>, в отличие от операционных систем семейства </a:t>
            </a:r>
            <a:r>
              <a:rPr lang="ru-RU" dirty="0" err="1" smtClean="0"/>
              <a:t>Windows</a:t>
            </a:r>
            <a:r>
              <a:rPr lang="ru-RU" dirty="0" smtClean="0"/>
              <a:t> </a:t>
            </a:r>
            <a:r>
              <a:rPr lang="ru-RU" dirty="0"/>
              <a:t>не разделена по томам (дискам, устройствам), а имеет единую древовидную структуру, в основе которой лежит </a:t>
            </a:r>
            <a:r>
              <a:rPr lang="ru-RU" b="1" dirty="0"/>
              <a:t>корневой </a:t>
            </a:r>
            <a:r>
              <a:rPr lang="ru-RU" b="1" dirty="0" smtClean="0"/>
              <a:t>катал</a:t>
            </a:r>
            <a:r>
              <a:rPr lang="ru-RU" sz="2000" b="1" dirty="0" smtClean="0"/>
              <a:t>о</a:t>
            </a:r>
            <a:r>
              <a:rPr lang="ru-RU" b="1" dirty="0" smtClean="0"/>
              <a:t>г</a:t>
            </a:r>
            <a:r>
              <a:rPr lang="ru-RU" dirty="0"/>
              <a:t>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3212976"/>
            <a:ext cx="79208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Корневой каталог  </a:t>
            </a:r>
            <a:r>
              <a:rPr lang="ru-RU" dirty="0"/>
              <a:t>- это уровень файловой системы, выше которого по дереву каталогов подняться невозможно. В </a:t>
            </a:r>
            <a:r>
              <a:rPr lang="ru-RU" dirty="0" err="1"/>
              <a:t>Linux</a:t>
            </a:r>
            <a:r>
              <a:rPr lang="ru-RU" dirty="0"/>
              <a:t> корневой каталог обозначается как </a:t>
            </a:r>
            <a:r>
              <a:rPr lang="ru-RU" b="1" dirty="0"/>
              <a:t>/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42512" y="4581128"/>
            <a:ext cx="41735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Каждому </a:t>
            </a:r>
            <a:r>
              <a:rPr lang="ru-RU" dirty="0"/>
              <a:t>пользователю </a:t>
            </a:r>
            <a:r>
              <a:rPr lang="ru-RU" dirty="0" smtClean="0"/>
              <a:t>выделяется </a:t>
            </a:r>
            <a:r>
              <a:rPr lang="ru-RU" b="1" dirty="0"/>
              <a:t>домашний каталог</a:t>
            </a:r>
            <a:r>
              <a:rPr lang="ru-RU" dirty="0"/>
              <a:t> – специальный каталог, необходимый для хранения пользователем своих личных данных. При входе пользователя в систему, он сразу оказывается в своем домашнем каталоге.</a:t>
            </a:r>
          </a:p>
        </p:txBody>
      </p:sp>
      <p:pic>
        <p:nvPicPr>
          <p:cNvPr id="22531" name="Picture 3" descr="Картинки по запросу файловая система lin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914" y="4005064"/>
            <a:ext cx="4035574" cy="2523944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48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Знакомство с </a:t>
            </a:r>
            <a:r>
              <a:rPr lang="en-US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BASH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95536" y="873497"/>
            <a:ext cx="8229600" cy="827311"/>
          </a:xfrm>
        </p:spPr>
        <p:txBody>
          <a:bodyPr/>
          <a:lstStyle/>
          <a:p>
            <a:pPr algn="ctr"/>
            <a:r>
              <a:rPr lang="ru-RU" dirty="0" smtClean="0"/>
              <a:t>Файловая система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201264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Возникает вопрос, а как тогда разные физические устройства участвуют в формировании единой файловой системы?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563888" y="4050938"/>
            <a:ext cx="49685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 Для подключения любого устройства к файловой системе используется так называемая </a:t>
            </a:r>
            <a:r>
              <a:rPr lang="ru-RU" b="1" dirty="0"/>
              <a:t>точка монтирования</a:t>
            </a:r>
            <a:r>
              <a:rPr lang="ru-RU" dirty="0"/>
              <a:t> – каталог, все вложенные уровни которого являются файловой системой на </a:t>
            </a:r>
            <a:r>
              <a:rPr lang="ru-RU" dirty="0" smtClean="0"/>
              <a:t>устройстве-носителе</a:t>
            </a:r>
            <a:r>
              <a:rPr lang="ru-RU" dirty="0"/>
              <a:t>.</a:t>
            </a:r>
          </a:p>
        </p:txBody>
      </p:sp>
      <p:pic>
        <p:nvPicPr>
          <p:cNvPr id="25602" name="Picture 2" descr="Картинки по запросу djghj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56792"/>
            <a:ext cx="3508003" cy="233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 descr="Картинки по запросу флешк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880570"/>
            <a:ext cx="21812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6" name="Picture 6" descr="Картинки по запросу диск скайри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840881"/>
            <a:ext cx="1023745" cy="154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8" name="Picture 8" descr="Картинки по запросу дискета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72" y="3290343"/>
            <a:ext cx="2922716" cy="142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50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Знакомство с </a:t>
            </a:r>
            <a:r>
              <a:rPr lang="en-US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BASH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95536" y="873497"/>
            <a:ext cx="8229600" cy="827311"/>
          </a:xfrm>
        </p:spPr>
        <p:txBody>
          <a:bodyPr/>
          <a:lstStyle/>
          <a:p>
            <a:pPr algn="ctr"/>
            <a:r>
              <a:rPr lang="ru-RU" dirty="0" smtClean="0"/>
              <a:t>Файловая система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1772816"/>
            <a:ext cx="8532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файловой системе </a:t>
            </a:r>
            <a:r>
              <a:rPr lang="en-US" dirty="0" smtClean="0"/>
              <a:t>Linux</a:t>
            </a:r>
            <a:r>
              <a:rPr lang="ru-RU" dirty="0" smtClean="0"/>
              <a:t> </a:t>
            </a:r>
            <a:r>
              <a:rPr lang="ru-RU" dirty="0"/>
              <a:t>различают несколько типов файлов. Понятие «файл» включает в себя также и </a:t>
            </a:r>
            <a:r>
              <a:rPr lang="ru-RU" b="1" dirty="0"/>
              <a:t>интерфейсы работы с периферийными устройствами</a:t>
            </a:r>
            <a:r>
              <a:rPr lang="ru-RU" dirty="0"/>
              <a:t>, и </a:t>
            </a:r>
            <a:r>
              <a:rPr lang="ru-RU" b="1" dirty="0"/>
              <a:t>каналы</a:t>
            </a:r>
            <a:r>
              <a:rPr lang="ru-RU" dirty="0"/>
              <a:t>, позволяющие разным процессам в системе обмениваться данными. 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0" y="3068960"/>
            <a:ext cx="481965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364088" y="306896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 smtClean="0"/>
              <a:t>простой </a:t>
            </a:r>
            <a:r>
              <a:rPr lang="ru-RU" dirty="0"/>
              <a:t>файл 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ru-RU" dirty="0" smtClean="0"/>
              <a:t>d каталог</a:t>
            </a:r>
            <a:endParaRPr lang="en-US" dirty="0" smtClean="0"/>
          </a:p>
          <a:p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 smtClean="0"/>
              <a:t>l </a:t>
            </a:r>
            <a:r>
              <a:rPr lang="ru-RU" dirty="0"/>
              <a:t>ссылка 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b </a:t>
            </a:r>
            <a:r>
              <a:rPr lang="ru-RU" dirty="0"/>
              <a:t>блочное </a:t>
            </a:r>
            <a:r>
              <a:rPr lang="ru-RU" dirty="0" smtClean="0"/>
              <a:t>устройство</a:t>
            </a:r>
            <a:endParaRPr lang="en-US" dirty="0" smtClean="0"/>
          </a:p>
          <a:p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 smtClean="0"/>
              <a:t>с </a:t>
            </a:r>
            <a:r>
              <a:rPr lang="ru-RU" dirty="0"/>
              <a:t>символьное устройство </a:t>
            </a:r>
          </a:p>
        </p:txBody>
      </p:sp>
    </p:spTree>
    <p:extLst>
      <p:ext uri="{BB962C8B-B14F-4D97-AF65-F5344CB8AC3E}">
        <p14:creationId xmlns:p14="http://schemas.microsoft.com/office/powerpoint/2010/main" val="198559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Знакомство с </a:t>
            </a:r>
            <a:r>
              <a:rPr lang="en-US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BASH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95536" y="873497"/>
            <a:ext cx="8229600" cy="827311"/>
          </a:xfrm>
        </p:spPr>
        <p:txBody>
          <a:bodyPr/>
          <a:lstStyle/>
          <a:p>
            <a:pPr algn="ctr"/>
            <a:r>
              <a:rPr lang="ru-RU" dirty="0" smtClean="0"/>
              <a:t>Файловая система</a:t>
            </a:r>
            <a:endParaRPr lang="ru-RU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9" y="1700808"/>
            <a:ext cx="75247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 descr="Картинки по запросу скрытые папк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892" y="3861048"/>
            <a:ext cx="28575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610586" y="3812847"/>
            <a:ext cx="43214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Команда </a:t>
            </a:r>
            <a:r>
              <a:rPr lang="en-US" b="1" dirty="0" err="1" smtClean="0"/>
              <a:t>ls</a:t>
            </a:r>
            <a:r>
              <a:rPr lang="en-US" dirty="0" smtClean="0"/>
              <a:t> </a:t>
            </a:r>
            <a:r>
              <a:rPr lang="ru-RU" dirty="0" smtClean="0"/>
              <a:t>помогает вывести на экран список всех файлов, находящихся в директории на том же уровне, что и пользователь.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10586" y="5229200"/>
            <a:ext cx="43214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Без ключей команда </a:t>
            </a:r>
            <a:r>
              <a:rPr lang="en-US" b="1" dirty="0" err="1" smtClean="0"/>
              <a:t>ls</a:t>
            </a:r>
            <a:r>
              <a:rPr lang="en-US" dirty="0" smtClean="0"/>
              <a:t> </a:t>
            </a:r>
            <a:r>
              <a:rPr lang="ru-RU" dirty="0" smtClean="0"/>
              <a:t>является аналогом команды </a:t>
            </a:r>
            <a:r>
              <a:rPr lang="en-US" b="1" dirty="0" smtClean="0"/>
              <a:t>dir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1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Знакомство с </a:t>
            </a:r>
            <a:r>
              <a:rPr lang="en-US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BASH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95536" y="873497"/>
            <a:ext cx="8229600" cy="827311"/>
          </a:xfrm>
        </p:spPr>
        <p:txBody>
          <a:bodyPr/>
          <a:lstStyle/>
          <a:p>
            <a:pPr algn="ctr"/>
            <a:r>
              <a:rPr lang="ru-RU" dirty="0" smtClean="0"/>
              <a:t>Файловая система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99592" y="1844824"/>
            <a:ext cx="7344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Навигация по файловой системе является одним из самых важных навыков при работе с операционной системой </a:t>
            </a:r>
            <a:r>
              <a:rPr lang="ru-RU" dirty="0" err="1"/>
              <a:t>Linux</a:t>
            </a:r>
            <a:r>
              <a:rPr lang="ru-RU" dirty="0"/>
              <a:t>. Основными командами, используемыми при навигации по файловой системе, являются</a:t>
            </a:r>
            <a:r>
              <a:rPr lang="ru-RU" dirty="0" smtClean="0"/>
              <a:t>:</a:t>
            </a:r>
            <a:endParaRPr lang="en-US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20" y="4869160"/>
            <a:ext cx="3679377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659" y="2934651"/>
            <a:ext cx="2895741" cy="349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971600" y="3645024"/>
            <a:ext cx="3923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err="1"/>
              <a:t>pwd</a:t>
            </a:r>
            <a:r>
              <a:rPr lang="ru-RU" dirty="0"/>
              <a:t> – показывает полное имя каталога, в котором находится пользователь.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529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Знакомство с </a:t>
            </a:r>
            <a:r>
              <a:rPr lang="en-US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BASH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95536" y="873497"/>
            <a:ext cx="8229600" cy="827311"/>
          </a:xfrm>
        </p:spPr>
        <p:txBody>
          <a:bodyPr/>
          <a:lstStyle/>
          <a:p>
            <a:pPr algn="ctr"/>
            <a:r>
              <a:rPr lang="ru-RU" dirty="0" smtClean="0"/>
              <a:t>Файловая система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2204864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cd</a:t>
            </a:r>
            <a:r>
              <a:rPr lang="ru-RU" dirty="0"/>
              <a:t> – изменяет текущий каталог на указанный. 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err="1" smtClean="0"/>
              <a:t>cd</a:t>
            </a:r>
            <a:r>
              <a:rPr lang="ru-RU" dirty="0" smtClean="0"/>
              <a:t> </a:t>
            </a:r>
            <a:r>
              <a:rPr lang="ru-RU" dirty="0"/>
              <a:t>без параметров или с параметром ~ изменяет текущий каталог на домашний. 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err="1" smtClean="0"/>
              <a:t>cd</a:t>
            </a:r>
            <a:r>
              <a:rPr lang="ru-RU" dirty="0" smtClean="0"/>
              <a:t> </a:t>
            </a:r>
            <a:r>
              <a:rPr lang="ru-RU" dirty="0"/>
              <a:t>с параметром .. изменяет каталог на тот, который находится на один уровень выше по дереву каталогов. 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cd </a:t>
            </a:r>
            <a:r>
              <a:rPr lang="ru-RU" dirty="0" smtClean="0"/>
              <a:t>с параметром </a:t>
            </a:r>
            <a:r>
              <a:rPr lang="en-US" dirty="0" smtClean="0"/>
              <a:t>/ </a:t>
            </a:r>
            <a:r>
              <a:rPr lang="ru-RU" dirty="0" smtClean="0"/>
              <a:t>изменяет каталог на корневой.</a:t>
            </a:r>
            <a:endParaRPr lang="ru-RU" dirty="0"/>
          </a:p>
        </p:txBody>
      </p:sp>
      <p:pic>
        <p:nvPicPr>
          <p:cNvPr id="31746" name="Picture 2" descr="Картинки по запросу переход в другую папк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348880"/>
            <a:ext cx="3879037" cy="302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20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Знакомство с </a:t>
            </a:r>
            <a:r>
              <a:rPr lang="en-US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BASH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95536" y="873497"/>
            <a:ext cx="8229600" cy="827311"/>
          </a:xfrm>
        </p:spPr>
        <p:txBody>
          <a:bodyPr/>
          <a:lstStyle/>
          <a:p>
            <a:pPr algn="ctr"/>
            <a:r>
              <a:rPr lang="ru-RU" dirty="0" smtClean="0"/>
              <a:t>Файловая система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39552" y="1613699"/>
            <a:ext cx="83529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 Пользователю </a:t>
            </a:r>
            <a:r>
              <a:rPr lang="ru-RU" dirty="0" err="1"/>
              <a:t>Linux</a:t>
            </a:r>
            <a:r>
              <a:rPr lang="ru-RU" dirty="0"/>
              <a:t> ежедневно приходиться создавать, копировать и удалять файлы. Эти операции являются такими же важными, как перемещение по файловой системе. Команда </a:t>
            </a:r>
            <a:r>
              <a:rPr lang="ru-RU" b="1" dirty="0" err="1"/>
              <a:t>cp</a:t>
            </a:r>
            <a:r>
              <a:rPr lang="ru-RU" dirty="0"/>
              <a:t> используется для копирования файлов. Её синтаксис таков: </a:t>
            </a:r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b="1" dirty="0" err="1" smtClean="0"/>
              <a:t>cp</a:t>
            </a:r>
            <a:r>
              <a:rPr lang="ru-RU" b="1" dirty="0" smtClean="0"/>
              <a:t> </a:t>
            </a:r>
            <a:r>
              <a:rPr lang="ru-RU" b="1" dirty="0"/>
              <a:t>[параметры] &lt;имя файла источника&gt; &lt;имя каталога приемника&gt; </a:t>
            </a:r>
            <a:endParaRPr lang="ru-RU" b="1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Наиболее </a:t>
            </a:r>
            <a:r>
              <a:rPr lang="ru-RU" dirty="0"/>
              <a:t>часто используемым параметром является параметр -R, позволяющий рекурсивно копировать каталоги, </a:t>
            </a:r>
            <a:r>
              <a:rPr lang="ru-RU" dirty="0" err="1"/>
              <a:t>т.е</a:t>
            </a:r>
            <a:r>
              <a:rPr lang="ru-RU" dirty="0"/>
              <a:t> со всем их содержимым.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4653136"/>
            <a:ext cx="38164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Команда </a:t>
            </a:r>
            <a:r>
              <a:rPr lang="ru-RU" b="1" dirty="0" err="1"/>
              <a:t>touch</a:t>
            </a:r>
            <a:r>
              <a:rPr lang="ru-RU" dirty="0"/>
              <a:t> позволяет создавать файлы. Её применение наиболее просто: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ru-RU" b="1" dirty="0" err="1" smtClean="0"/>
              <a:t>touch</a:t>
            </a:r>
            <a:r>
              <a:rPr lang="ru-RU" b="1" dirty="0" smtClean="0"/>
              <a:t> </a:t>
            </a:r>
            <a:r>
              <a:rPr lang="ru-RU" b="1" dirty="0"/>
              <a:t>&lt;имя файла&gt;. </a:t>
            </a:r>
          </a:p>
        </p:txBody>
      </p:sp>
      <p:pic>
        <p:nvPicPr>
          <p:cNvPr id="32770" name="Picture 2" descr="Картинки по запросу cjplfyb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620" y="4365104"/>
            <a:ext cx="4437430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73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Знакомство с </a:t>
            </a:r>
            <a:r>
              <a:rPr lang="en-US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BASH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95536" y="873497"/>
            <a:ext cx="8229600" cy="827311"/>
          </a:xfrm>
        </p:spPr>
        <p:txBody>
          <a:bodyPr/>
          <a:lstStyle/>
          <a:p>
            <a:pPr algn="ctr"/>
            <a:r>
              <a:rPr lang="ru-RU" dirty="0" smtClean="0"/>
              <a:t>Файловая система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696740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Команда </a:t>
            </a:r>
            <a:r>
              <a:rPr lang="ru-RU" b="1" dirty="0" err="1"/>
              <a:t>rm</a:t>
            </a:r>
            <a:r>
              <a:rPr lang="ru-RU" dirty="0"/>
              <a:t> используется для удаления файлов. Основные параметры, используемые с командой </a:t>
            </a:r>
            <a:r>
              <a:rPr lang="ru-RU" b="1" dirty="0" err="1"/>
              <a:t>rm</a:t>
            </a:r>
            <a:r>
              <a:rPr lang="ru-RU" dirty="0"/>
              <a:t> это </a:t>
            </a:r>
            <a:r>
              <a:rPr lang="ru-RU" b="1" dirty="0"/>
              <a:t>-i</a:t>
            </a:r>
            <a:r>
              <a:rPr lang="ru-RU" dirty="0"/>
              <a:t> (удаление с подтверждением удаления), </a:t>
            </a:r>
            <a:r>
              <a:rPr lang="ru-RU" b="1" dirty="0"/>
              <a:t>-r</a:t>
            </a:r>
            <a:r>
              <a:rPr lang="ru-RU" dirty="0"/>
              <a:t> (рекурсивное удаление) и </a:t>
            </a:r>
            <a:r>
              <a:rPr lang="ru-RU" b="1" dirty="0"/>
              <a:t>-f</a:t>
            </a:r>
            <a:r>
              <a:rPr lang="ru-RU" dirty="0"/>
              <a:t> (удаление всех файлов без подтверждения), </a:t>
            </a:r>
            <a:r>
              <a:rPr lang="ru-RU" b="1" dirty="0"/>
              <a:t>-v</a:t>
            </a:r>
            <a:r>
              <a:rPr lang="ru-RU" dirty="0"/>
              <a:t> (подробное описание производимых действий). Параметры </a:t>
            </a:r>
            <a:r>
              <a:rPr lang="ru-RU" b="1" dirty="0"/>
              <a:t>-r</a:t>
            </a:r>
            <a:r>
              <a:rPr lang="ru-RU" dirty="0"/>
              <a:t> и </a:t>
            </a:r>
            <a:r>
              <a:rPr lang="ru-RU" b="1" dirty="0"/>
              <a:t>-f</a:t>
            </a:r>
            <a:r>
              <a:rPr lang="ru-RU" dirty="0"/>
              <a:t> используются для удаления большого количества файлов. Но при их использовании необходимо быть предельно осторожным, т.к. с помощью этих параметров можно уничтожить систему.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4149080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Операции </a:t>
            </a:r>
            <a:r>
              <a:rPr lang="ru-RU" dirty="0"/>
              <a:t>с  каталогами также важны для пользователя </a:t>
            </a:r>
            <a:r>
              <a:rPr lang="ru-RU" dirty="0" err="1"/>
              <a:t>Linux</a:t>
            </a:r>
            <a:r>
              <a:rPr lang="ru-RU" dirty="0"/>
              <a:t>, как и основные операции с файлами. Основные команды, используемые при работе с каталогами это – </a:t>
            </a:r>
            <a:r>
              <a:rPr lang="ru-RU" b="1" dirty="0" err="1" smtClean="0"/>
              <a:t>rmdir</a:t>
            </a:r>
            <a:r>
              <a:rPr lang="ru-RU" b="1" dirty="0" smtClean="0"/>
              <a:t> (удаление)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b="1" dirty="0" err="1" smtClean="0"/>
              <a:t>mkdir</a:t>
            </a:r>
            <a:r>
              <a:rPr lang="ru-RU" b="1" dirty="0" smtClean="0"/>
              <a:t> (создание)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11560" y="5457998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Обращаю ваше внимание на то, что команда </a:t>
            </a:r>
            <a:r>
              <a:rPr lang="ru-RU" b="1" dirty="0" err="1"/>
              <a:t>rmdir</a:t>
            </a:r>
            <a:r>
              <a:rPr lang="ru-RU" dirty="0"/>
              <a:t>, без использования дополнительных параметров, может удалять </a:t>
            </a:r>
            <a:r>
              <a:rPr lang="ru-RU" u="sng" dirty="0"/>
              <a:t>ТОЛЬКО ПУСТЫЕ КАТОЛОГИ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166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Знакомство с </a:t>
            </a:r>
            <a:r>
              <a:rPr lang="en-US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BASH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 rot="16200000">
            <a:off x="-1743068" y="3361244"/>
            <a:ext cx="5824600" cy="827311"/>
          </a:xfrm>
        </p:spPr>
        <p:txBody>
          <a:bodyPr/>
          <a:lstStyle/>
          <a:p>
            <a:pPr algn="ctr"/>
            <a:r>
              <a:rPr lang="ru-RU" dirty="0" smtClean="0"/>
              <a:t>Файловая система</a:t>
            </a:r>
            <a:endParaRPr lang="ru-RU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896" y="980728"/>
            <a:ext cx="6010275" cy="55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088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Знакомство с </a:t>
            </a:r>
            <a:r>
              <a:rPr lang="en-US" alt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BASH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pic>
        <p:nvPicPr>
          <p:cNvPr id="6" name="Picture 2" descr="Картинки по запросу BASH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836712"/>
            <a:ext cx="4626739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Картинки по запросу Ubunt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52936"/>
            <a:ext cx="7024780" cy="395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3"/>
          <p:cNvSpPr/>
          <p:nvPr/>
        </p:nvSpPr>
        <p:spPr>
          <a:xfrm>
            <a:off x="2649255" y="4366845"/>
            <a:ext cx="38669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i="1" dirty="0" smtClean="0">
                <a:solidFill>
                  <a:schemeClr val="bg1"/>
                </a:solidFill>
                <a:latin typeface="+mj-lt"/>
              </a:rPr>
              <a:t>CTRL+ALT+T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Знакомство с </a:t>
            </a:r>
            <a:r>
              <a:rPr lang="en-US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BASH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pic>
        <p:nvPicPr>
          <p:cNvPr id="9220" name="Picture 4" descr="Картинки по запросу Ubunt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68" y="2417615"/>
            <a:ext cx="7564476" cy="425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Картинки по запросу Ubuntu командная строка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029" y="3175385"/>
            <a:ext cx="4345505" cy="277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51542" y="799544"/>
            <a:ext cx="83209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Командная оболочка</a:t>
            </a:r>
            <a:r>
              <a:rPr lang="ru-RU" dirty="0"/>
              <a:t> - программа, используемая для непосредственного взаимодействия с пользователем. Именно она принимает все команды, задаваемые пользователем, как через командную строку, так и с помощью графического интерфейса. По умолчанию обычно используется оболочка Bash.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08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Знакомство с </a:t>
            </a:r>
            <a:r>
              <a:rPr lang="en-US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BASH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pic>
        <p:nvPicPr>
          <p:cNvPr id="2052" name="Picture 4" descr="Картинки по запросу uname -h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9" y="1721719"/>
            <a:ext cx="5734717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5797532" y="1700808"/>
            <a:ext cx="327585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­s </a:t>
            </a:r>
            <a:r>
              <a:rPr lang="ru-RU" dirty="0" smtClean="0"/>
              <a:t>– показывает</a:t>
            </a:r>
            <a:r>
              <a:rPr lang="en-US" dirty="0" smtClean="0"/>
              <a:t> </a:t>
            </a:r>
            <a:r>
              <a:rPr lang="ru-RU" dirty="0" smtClean="0"/>
              <a:t>название</a:t>
            </a:r>
            <a:r>
              <a:rPr lang="en-US" dirty="0" smtClean="0"/>
              <a:t> </a:t>
            </a:r>
            <a:r>
              <a:rPr lang="ru-RU" dirty="0" smtClean="0"/>
              <a:t>ядра</a:t>
            </a:r>
            <a:r>
              <a:rPr lang="en-US" dirty="0" smtClean="0"/>
              <a:t> </a:t>
            </a:r>
            <a:r>
              <a:rPr lang="ru-RU" dirty="0" smtClean="0"/>
              <a:t>системы 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­</a:t>
            </a:r>
            <a:r>
              <a:rPr lang="ru-RU" dirty="0"/>
              <a:t>r – имя релиза ядра </a:t>
            </a:r>
            <a:r>
              <a:rPr lang="ru-RU" dirty="0" smtClean="0"/>
              <a:t>системы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v</a:t>
            </a:r>
            <a:r>
              <a:rPr lang="ru-RU" dirty="0"/>
              <a:t> </a:t>
            </a:r>
            <a:r>
              <a:rPr lang="en-US" dirty="0" smtClean="0"/>
              <a:t>-  </a:t>
            </a:r>
            <a:r>
              <a:rPr lang="ru-RU" dirty="0" smtClean="0"/>
              <a:t>имя</a:t>
            </a:r>
            <a:r>
              <a:rPr lang="en-US" dirty="0" smtClean="0"/>
              <a:t> </a:t>
            </a:r>
            <a:r>
              <a:rPr lang="ru-RU" dirty="0" smtClean="0"/>
              <a:t>версии,</a:t>
            </a:r>
            <a:r>
              <a:rPr lang="en-US" dirty="0" smtClean="0"/>
              <a:t> </a:t>
            </a:r>
            <a:r>
              <a:rPr lang="ru-RU" dirty="0" smtClean="0"/>
              <a:t>а</a:t>
            </a:r>
            <a:r>
              <a:rPr lang="en-US" dirty="0" smtClean="0"/>
              <a:t> </a:t>
            </a:r>
            <a:r>
              <a:rPr lang="ru-RU" dirty="0" smtClean="0"/>
              <a:t>также</a:t>
            </a:r>
            <a:r>
              <a:rPr lang="en-US" dirty="0" smtClean="0"/>
              <a:t> </a:t>
            </a:r>
            <a:r>
              <a:rPr lang="ru-RU" dirty="0" smtClean="0"/>
              <a:t>дату</a:t>
            </a:r>
            <a:r>
              <a:rPr lang="en-US" dirty="0" smtClean="0"/>
              <a:t> </a:t>
            </a:r>
            <a:r>
              <a:rPr lang="ru-RU" dirty="0" smtClean="0"/>
              <a:t>обновления</a:t>
            </a:r>
            <a:r>
              <a:rPr lang="en-US" dirty="0" smtClean="0"/>
              <a:t> </a:t>
            </a:r>
            <a:r>
              <a:rPr lang="ru-RU" dirty="0" smtClean="0"/>
              <a:t>ядра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­</a:t>
            </a:r>
            <a:r>
              <a:rPr lang="ru-RU" dirty="0"/>
              <a:t>o – </a:t>
            </a:r>
            <a:r>
              <a:rPr lang="ru-RU" dirty="0" smtClean="0"/>
              <a:t>операционную</a:t>
            </a:r>
            <a:r>
              <a:rPr lang="en-US" dirty="0" smtClean="0"/>
              <a:t> </a:t>
            </a:r>
            <a:r>
              <a:rPr lang="ru-RU" dirty="0" smtClean="0"/>
              <a:t>систему 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­</a:t>
            </a:r>
            <a:r>
              <a:rPr lang="ru-RU" dirty="0"/>
              <a:t>p – </a:t>
            </a:r>
            <a:r>
              <a:rPr lang="ru-RU" dirty="0" smtClean="0"/>
              <a:t>тип</a:t>
            </a:r>
            <a:r>
              <a:rPr lang="en-US" dirty="0" smtClean="0"/>
              <a:t> </a:t>
            </a:r>
            <a:r>
              <a:rPr lang="ru-RU" dirty="0" smtClean="0"/>
              <a:t>процессора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a</a:t>
            </a:r>
            <a:r>
              <a:rPr lang="ru-RU" dirty="0"/>
              <a:t> – всю информацию сразу</a:t>
            </a: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95536" y="873497"/>
            <a:ext cx="8229600" cy="827311"/>
          </a:xfrm>
        </p:spPr>
        <p:txBody>
          <a:bodyPr/>
          <a:lstStyle/>
          <a:p>
            <a:pPr algn="ctr"/>
            <a:r>
              <a:rPr lang="ru-RU" dirty="0" smtClean="0"/>
              <a:t>Информация о системе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928" y="5805264"/>
            <a:ext cx="90194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/>
              <a:t>Ядро системы, или kernel</a:t>
            </a:r>
            <a:r>
              <a:rPr lang="ru-RU" i="1" dirty="0"/>
              <a:t> - основная часть операционной системы, служащая для связи между программами и оборудованием, распределения ресурсов и оперативной памяти, управления процессами и т. д.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30390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Знакомство с </a:t>
            </a:r>
            <a:r>
              <a:rPr lang="en-US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BASH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649227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Память системы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636912"/>
            <a:ext cx="604837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01" y="1340768"/>
            <a:ext cx="69627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6012160" y="2708920"/>
            <a:ext cx="31318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total</a:t>
            </a:r>
            <a:r>
              <a:rPr lang="en-US" dirty="0" smtClean="0"/>
              <a:t>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памяти всего</a:t>
            </a:r>
            <a:endParaRPr lang="en-US" dirty="0" smtClean="0"/>
          </a:p>
          <a:p>
            <a:pPr algn="just"/>
            <a:r>
              <a:rPr lang="ru-RU" dirty="0" smtClean="0"/>
              <a:t>­</a:t>
            </a:r>
            <a:r>
              <a:rPr lang="en-US" b="1" dirty="0" smtClean="0"/>
              <a:t>used</a:t>
            </a:r>
            <a:r>
              <a:rPr lang="en-US" dirty="0" smtClean="0"/>
              <a:t> – </a:t>
            </a:r>
            <a:r>
              <a:rPr lang="ru-RU" dirty="0" smtClean="0"/>
              <a:t>памяти используется</a:t>
            </a:r>
            <a:endParaRPr lang="en-US" dirty="0" smtClean="0"/>
          </a:p>
          <a:p>
            <a:pPr algn="just"/>
            <a:r>
              <a:rPr lang="en-US" b="1" dirty="0" smtClean="0"/>
              <a:t>free</a:t>
            </a:r>
            <a:r>
              <a:rPr lang="en-US" dirty="0" smtClean="0"/>
              <a:t> – </a:t>
            </a:r>
            <a:r>
              <a:rPr lang="ru-RU" dirty="0" smtClean="0"/>
              <a:t>памяти свободно</a:t>
            </a:r>
            <a:endParaRPr lang="en-US" dirty="0" smtClean="0"/>
          </a:p>
          <a:p>
            <a:pPr algn="just"/>
            <a:r>
              <a:rPr lang="ru-RU" b="1" dirty="0" smtClean="0"/>
              <a:t>­</a:t>
            </a:r>
            <a:r>
              <a:rPr lang="en-US" b="1" dirty="0" smtClean="0"/>
              <a:t>shared </a:t>
            </a:r>
            <a:r>
              <a:rPr lang="en-US" dirty="0" smtClean="0"/>
              <a:t>–</a:t>
            </a:r>
            <a:r>
              <a:rPr lang="ru-RU" dirty="0" smtClean="0"/>
              <a:t> память отведенная на хранение временных файлов</a:t>
            </a:r>
            <a:endParaRPr lang="en-US" dirty="0" smtClean="0"/>
          </a:p>
          <a:p>
            <a:pPr algn="just"/>
            <a:r>
              <a:rPr lang="ru-RU" b="1" dirty="0" smtClean="0"/>
              <a:t>­</a:t>
            </a:r>
            <a:r>
              <a:rPr lang="en-US" b="1" dirty="0" smtClean="0"/>
              <a:t>buffers</a:t>
            </a:r>
            <a:r>
              <a:rPr lang="ru-RU" dirty="0"/>
              <a:t> – </a:t>
            </a:r>
            <a:r>
              <a:rPr lang="ru-RU" dirty="0" smtClean="0"/>
              <a:t>вспомогательная память для помощи различным процессам</a:t>
            </a:r>
            <a:endParaRPr lang="en-US" dirty="0" smtClean="0"/>
          </a:p>
          <a:p>
            <a:pPr algn="just"/>
            <a:r>
              <a:rPr lang="en-US" b="1" dirty="0" err="1" smtClean="0"/>
              <a:t>avaliable</a:t>
            </a:r>
            <a:r>
              <a:rPr lang="ru-RU" dirty="0"/>
              <a:t> </a:t>
            </a:r>
            <a:r>
              <a:rPr lang="ru-RU" dirty="0" smtClean="0"/>
              <a:t>– память доступная в данный момент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827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Знакомство с </a:t>
            </a:r>
            <a:r>
              <a:rPr lang="en-US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BASH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649227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Память системы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93" y="1732037"/>
            <a:ext cx="69627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827584" y="3092767"/>
            <a:ext cx="7344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/>
              <a:t>Swap</a:t>
            </a:r>
            <a:r>
              <a:rPr lang="ru-RU" dirty="0"/>
              <a:t> означает "обмен" в переводе с английского языка. Термин "SWAP-файл" используется в операционной системе </a:t>
            </a:r>
            <a:r>
              <a:rPr lang="ru-RU" dirty="0" err="1"/>
              <a:t>Linux</a:t>
            </a:r>
            <a:r>
              <a:rPr lang="ru-RU" dirty="0"/>
              <a:t>. В </a:t>
            </a:r>
            <a:r>
              <a:rPr lang="ru-RU" dirty="0" err="1"/>
              <a:t>Windows</a:t>
            </a:r>
            <a:r>
              <a:rPr lang="ru-RU" dirty="0"/>
              <a:t> же используется более доступный и понятный пользователю термин— "файл подкачки".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11761" y="4581128"/>
            <a:ext cx="59046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Файл подкачки нужен в качестве "подстраховки" для операционной системы, дабы та, столкнувшись с нехваткой памяти, не начала замедляться и всячески "тормозить". Особенно важна эта опция для владельцев компьютеров с малым объёмом оперативной памяти.</a:t>
            </a:r>
            <a:endParaRPr lang="ru-RU" dirty="0"/>
          </a:p>
        </p:txBody>
      </p:sp>
      <p:pic>
        <p:nvPicPr>
          <p:cNvPr id="4098" name="Picture 2" descr="Картинки по запросу белая стрелка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14190">
            <a:off x="431849" y="2648818"/>
            <a:ext cx="629281" cy="58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Похожее изображение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14" y="4509120"/>
            <a:ext cx="1876146" cy="187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4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Знакомство с </a:t>
            </a:r>
            <a:r>
              <a:rPr lang="en-US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BASH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95536" y="873497"/>
            <a:ext cx="8229600" cy="827311"/>
          </a:xfrm>
        </p:spPr>
        <p:txBody>
          <a:bodyPr/>
          <a:lstStyle/>
          <a:p>
            <a:pPr algn="ctr"/>
            <a:r>
              <a:rPr lang="ru-RU" dirty="0" smtClean="0"/>
              <a:t>Мониторинг производительности системы</a:t>
            </a:r>
            <a:endParaRPr lang="ru-RU" dirty="0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24944"/>
            <a:ext cx="481965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25" y="1772816"/>
            <a:ext cx="70008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860032" y="2780928"/>
            <a:ext cx="42839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Раздел </a:t>
            </a:r>
            <a:r>
              <a:rPr lang="ru-RU" b="1" dirty="0" err="1"/>
              <a:t>procs</a:t>
            </a:r>
            <a:r>
              <a:rPr lang="ru-RU" dirty="0"/>
              <a:t>: </a:t>
            </a:r>
            <a:endParaRPr lang="ru-RU" dirty="0" smtClean="0"/>
          </a:p>
          <a:p>
            <a:pPr algn="just"/>
            <a:r>
              <a:rPr lang="ru-RU" b="1" dirty="0" smtClean="0"/>
              <a:t>r</a:t>
            </a:r>
            <a:r>
              <a:rPr lang="ru-RU" dirty="0"/>
              <a:t> </a:t>
            </a:r>
            <a:r>
              <a:rPr lang="ru-RU" dirty="0" smtClean="0"/>
              <a:t>— количество ожидающих процессов </a:t>
            </a:r>
            <a:r>
              <a:rPr lang="ru-RU" b="1" dirty="0" smtClean="0"/>
              <a:t>b</a:t>
            </a:r>
            <a:r>
              <a:rPr lang="ru-RU" dirty="0"/>
              <a:t> </a:t>
            </a:r>
            <a:r>
              <a:rPr lang="ru-RU" dirty="0" smtClean="0"/>
              <a:t>— количество спящих процессов 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Раздел </a:t>
            </a:r>
            <a:r>
              <a:rPr lang="ru-RU" b="1" dirty="0" err="1" smtClean="0"/>
              <a:t>memory</a:t>
            </a:r>
            <a:r>
              <a:rPr lang="ru-RU" dirty="0" smtClean="0"/>
              <a:t>: </a:t>
            </a:r>
          </a:p>
          <a:p>
            <a:pPr algn="just"/>
            <a:r>
              <a:rPr lang="ru-RU" b="1" dirty="0" err="1" smtClean="0"/>
              <a:t>swpd</a:t>
            </a:r>
            <a:r>
              <a:rPr lang="ru-RU" dirty="0"/>
              <a:t> </a:t>
            </a:r>
            <a:r>
              <a:rPr lang="ru-RU" dirty="0" smtClean="0"/>
              <a:t>— объем используемой виртуальной памяти </a:t>
            </a:r>
          </a:p>
          <a:p>
            <a:pPr algn="just"/>
            <a:r>
              <a:rPr lang="ru-RU" b="1" dirty="0" err="1" smtClean="0"/>
              <a:t>free</a:t>
            </a:r>
            <a:r>
              <a:rPr lang="ru-RU" dirty="0"/>
              <a:t> </a:t>
            </a:r>
            <a:r>
              <a:rPr lang="ru-RU" dirty="0" smtClean="0"/>
              <a:t>— объем свободной виртуальной памяти </a:t>
            </a:r>
          </a:p>
          <a:p>
            <a:pPr algn="just"/>
            <a:r>
              <a:rPr lang="ru-RU" b="1" dirty="0" err="1" smtClean="0"/>
              <a:t>buff</a:t>
            </a:r>
            <a:r>
              <a:rPr lang="ru-RU" dirty="0"/>
              <a:t> </a:t>
            </a:r>
            <a:r>
              <a:rPr lang="ru-RU" dirty="0" smtClean="0"/>
              <a:t>— объем памяти, занятой под дисковые буферы </a:t>
            </a:r>
          </a:p>
          <a:p>
            <a:pPr algn="just"/>
            <a:r>
              <a:rPr lang="ru-RU" b="1" dirty="0" err="1" smtClean="0"/>
              <a:t>cache</a:t>
            </a:r>
            <a:r>
              <a:rPr lang="ru-RU" dirty="0"/>
              <a:t> </a:t>
            </a:r>
            <a:r>
              <a:rPr lang="ru-RU" dirty="0" smtClean="0"/>
              <a:t>­  объем памяти, занятой под дисковый кэш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648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Знакомство с </a:t>
            </a:r>
            <a:r>
              <a:rPr lang="en-US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BASH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95536" y="873497"/>
            <a:ext cx="8229600" cy="827311"/>
          </a:xfrm>
        </p:spPr>
        <p:txBody>
          <a:bodyPr/>
          <a:lstStyle/>
          <a:p>
            <a:pPr algn="ctr"/>
            <a:r>
              <a:rPr lang="ru-RU" dirty="0" smtClean="0"/>
              <a:t>Мониторинг производительности системы</a:t>
            </a:r>
            <a:endParaRPr lang="ru-RU" dirty="0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47553"/>
            <a:ext cx="481965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25" y="1628800"/>
            <a:ext cx="70008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931593" y="2564904"/>
            <a:ext cx="421240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Раздел </a:t>
            </a:r>
            <a:r>
              <a:rPr lang="ru-RU" b="1" dirty="0" err="1"/>
              <a:t>swap</a:t>
            </a:r>
            <a:r>
              <a:rPr lang="ru-RU" dirty="0"/>
              <a:t>: </a:t>
            </a:r>
            <a:endParaRPr lang="ru-RU" dirty="0" smtClean="0"/>
          </a:p>
          <a:p>
            <a:pPr algn="just"/>
            <a:r>
              <a:rPr lang="ru-RU" b="1" dirty="0" err="1" smtClean="0"/>
              <a:t>si</a:t>
            </a:r>
            <a:r>
              <a:rPr lang="ru-RU" dirty="0"/>
              <a:t> </a:t>
            </a:r>
            <a:r>
              <a:rPr lang="ru-RU" dirty="0" smtClean="0"/>
              <a:t>— объем памяти, подкачанной с диска</a:t>
            </a:r>
            <a:r>
              <a:rPr lang="ru-RU" dirty="0"/>
              <a:t>  </a:t>
            </a:r>
            <a:endParaRPr lang="ru-RU" dirty="0" smtClean="0"/>
          </a:p>
          <a:p>
            <a:pPr algn="just"/>
            <a:r>
              <a:rPr lang="ru-RU" b="1" dirty="0" err="1" smtClean="0"/>
              <a:t>so</a:t>
            </a:r>
            <a:r>
              <a:rPr lang="ru-RU" dirty="0"/>
              <a:t> </a:t>
            </a:r>
            <a:r>
              <a:rPr lang="ru-RU" dirty="0" smtClean="0"/>
              <a:t>— объем памяти, выгруженной на диск 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Раздел</a:t>
            </a:r>
            <a:r>
              <a:rPr lang="ru-RU" dirty="0"/>
              <a:t> </a:t>
            </a:r>
            <a:r>
              <a:rPr lang="ru-RU" b="1" dirty="0" err="1"/>
              <a:t>io</a:t>
            </a:r>
            <a:r>
              <a:rPr lang="ru-RU" dirty="0"/>
              <a:t>: </a:t>
            </a:r>
            <a:endParaRPr lang="ru-RU" dirty="0" smtClean="0"/>
          </a:p>
          <a:p>
            <a:pPr algn="just"/>
            <a:r>
              <a:rPr lang="ru-RU" b="1" dirty="0" err="1" smtClean="0"/>
              <a:t>bi</a:t>
            </a:r>
            <a:r>
              <a:rPr lang="ru-RU" b="1" dirty="0"/>
              <a:t> </a:t>
            </a:r>
            <a:r>
              <a:rPr lang="ru-RU" dirty="0"/>
              <a:t>— количество </a:t>
            </a:r>
            <a:r>
              <a:rPr lang="ru-RU" dirty="0" smtClean="0"/>
              <a:t>блоков, отправленных на блочное устройство</a:t>
            </a:r>
          </a:p>
          <a:p>
            <a:pPr algn="just"/>
            <a:r>
              <a:rPr lang="ru-RU" b="1" dirty="0" err="1"/>
              <a:t>bo</a:t>
            </a:r>
            <a:r>
              <a:rPr lang="ru-RU" dirty="0"/>
              <a:t> — количество блоков, прочитанных с блочного </a:t>
            </a:r>
            <a:r>
              <a:rPr lang="ru-RU" dirty="0" smtClean="0"/>
              <a:t>устройства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952306" y="5890046"/>
            <a:ext cx="41916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i="1" dirty="0"/>
              <a:t>Типичные примеры </a:t>
            </a:r>
            <a:r>
              <a:rPr lang="ru-RU" b="1" i="1" dirty="0"/>
              <a:t>блочных устройств</a:t>
            </a:r>
            <a:r>
              <a:rPr lang="ru-RU" i="1" dirty="0"/>
              <a:t>: жёсткий диск, </a:t>
            </a:r>
            <a:r>
              <a:rPr lang="ru-RU" i="1" dirty="0" smtClean="0"/>
              <a:t>CD-ROM, </a:t>
            </a:r>
            <a:r>
              <a:rPr lang="en-US" i="1" dirty="0" smtClean="0"/>
              <a:t>flash-</a:t>
            </a:r>
            <a:r>
              <a:rPr lang="ru-RU" i="1" dirty="0" smtClean="0"/>
              <a:t>память.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2104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Нижний колонтитул 14"/>
          <p:cNvSpPr>
            <a:spLocks noGrp="1"/>
          </p:cNvSpPr>
          <p:nvPr>
            <p:ph type="ftr" sz="quarter" idx="26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Знакомство с </a:t>
            </a:r>
            <a:r>
              <a:rPr lang="en-US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BASH</a:t>
            </a:r>
            <a:endParaRPr lang="en-US" altLang="ru-RU" dirty="0" smtClean="0">
              <a:solidFill>
                <a:schemeClr val="bg1"/>
              </a:solidFill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95536" y="873497"/>
            <a:ext cx="8229600" cy="827311"/>
          </a:xfrm>
        </p:spPr>
        <p:txBody>
          <a:bodyPr/>
          <a:lstStyle/>
          <a:p>
            <a:pPr algn="ctr"/>
            <a:r>
              <a:rPr lang="ru-RU" dirty="0" smtClean="0"/>
              <a:t>Мониторинг производительности системы</a:t>
            </a:r>
            <a:endParaRPr lang="ru-RU" dirty="0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24944"/>
            <a:ext cx="481965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25" y="1772816"/>
            <a:ext cx="70008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942940" y="2924944"/>
            <a:ext cx="41655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Раздел </a:t>
            </a:r>
            <a:r>
              <a:rPr lang="ru-RU" b="1" dirty="0" err="1"/>
              <a:t>cpu</a:t>
            </a:r>
            <a:r>
              <a:rPr lang="ru-RU" dirty="0"/>
              <a:t>: </a:t>
            </a:r>
            <a:endParaRPr lang="ru-RU" dirty="0" smtClean="0"/>
          </a:p>
          <a:p>
            <a:r>
              <a:rPr lang="ru-RU" b="1" dirty="0" err="1" smtClean="0"/>
              <a:t>us</a:t>
            </a:r>
            <a:r>
              <a:rPr lang="ru-RU" dirty="0" smtClean="0"/>
              <a:t> </a:t>
            </a:r>
            <a:r>
              <a:rPr lang="ru-RU" dirty="0"/>
              <a:t>— время выполнения кода уровня пользователя (в процентах от общего времени) </a:t>
            </a:r>
            <a:endParaRPr lang="ru-RU" dirty="0" smtClean="0"/>
          </a:p>
          <a:p>
            <a:r>
              <a:rPr lang="ru-RU" b="1" dirty="0" err="1" smtClean="0"/>
              <a:t>sy</a:t>
            </a:r>
            <a:r>
              <a:rPr lang="ru-RU" dirty="0" smtClean="0"/>
              <a:t> </a:t>
            </a:r>
            <a:r>
              <a:rPr lang="ru-RU" dirty="0"/>
              <a:t>— время выполнения кода уровня системы (в процентах от общего времени) </a:t>
            </a:r>
            <a:endParaRPr lang="ru-RU" dirty="0" smtClean="0"/>
          </a:p>
          <a:p>
            <a:r>
              <a:rPr lang="ru-RU" b="1" dirty="0" err="1" smtClean="0"/>
              <a:t>id</a:t>
            </a:r>
            <a:r>
              <a:rPr lang="ru-RU" dirty="0" smtClean="0"/>
              <a:t> </a:t>
            </a:r>
            <a:r>
              <a:rPr lang="ru-RU" dirty="0"/>
              <a:t>— время простоя процессора (в процентах от общего времени) </a:t>
            </a:r>
            <a:endParaRPr lang="ru-RU" dirty="0" smtClean="0"/>
          </a:p>
          <a:p>
            <a:r>
              <a:rPr lang="ru-RU" b="1" dirty="0" err="1" smtClean="0"/>
              <a:t>wa</a:t>
            </a:r>
            <a:r>
              <a:rPr lang="ru-RU" dirty="0" smtClean="0"/>
              <a:t> </a:t>
            </a:r>
            <a:r>
              <a:rPr lang="ru-RU" dirty="0"/>
              <a:t>— время ожидания ввода/вывода </a:t>
            </a:r>
            <a:endParaRPr lang="ru-RU" dirty="0" smtClean="0"/>
          </a:p>
          <a:p>
            <a:r>
              <a:rPr lang="ru-RU" b="1" dirty="0" err="1" smtClean="0"/>
              <a:t>st</a:t>
            </a:r>
            <a:r>
              <a:rPr lang="ru-RU" dirty="0" smtClean="0"/>
              <a:t> </a:t>
            </a:r>
            <a:r>
              <a:rPr lang="ru-RU" dirty="0"/>
              <a:t>— время работы виртуальной машины уровня ядра </a:t>
            </a:r>
          </a:p>
        </p:txBody>
      </p:sp>
    </p:spTree>
    <p:extLst>
      <p:ext uri="{BB962C8B-B14F-4D97-AF65-F5344CB8AC3E}">
        <p14:creationId xmlns:p14="http://schemas.microsoft.com/office/powerpoint/2010/main" val="413109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781</TotalTime>
  <Words>794</Words>
  <Application>Microsoft Office PowerPoint</Application>
  <PresentationFormat>Экран (4:3)</PresentationFormat>
  <Paragraphs>121</Paragraphs>
  <Slides>19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Тема1</vt:lpstr>
      <vt:lpstr>      СИСТЕМНОЕ ПРОГРАММНОЕ ОБЕСПЕЧЕНИЕ  Знакомство с BASH    Мусаев Андрей Александрович amusayev1990@gmail.com       </vt:lpstr>
      <vt:lpstr>Презентация PowerPoint</vt:lpstr>
      <vt:lpstr>Презентация PowerPoint</vt:lpstr>
      <vt:lpstr>Информация о системе</vt:lpstr>
      <vt:lpstr>Память системы</vt:lpstr>
      <vt:lpstr>Память системы</vt:lpstr>
      <vt:lpstr>Мониторинг производительности системы</vt:lpstr>
      <vt:lpstr>Мониторинг производительности системы</vt:lpstr>
      <vt:lpstr>Мониторинг производительности системы</vt:lpstr>
      <vt:lpstr>Текущее состояние системы</vt:lpstr>
      <vt:lpstr>Файловая система</vt:lpstr>
      <vt:lpstr>Файловая система</vt:lpstr>
      <vt:lpstr>Файловая система</vt:lpstr>
      <vt:lpstr>Файловая система</vt:lpstr>
      <vt:lpstr>Файловая система</vt:lpstr>
      <vt:lpstr>Файловая система</vt:lpstr>
      <vt:lpstr>Файловая система</vt:lpstr>
      <vt:lpstr>Файловая система</vt:lpstr>
      <vt:lpstr>Файловая система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Аттестация аспиранта: Иванов Иван Борисович   «_________________________________________»  тема диссертации  научный руководитель: д.т.н., проф. Борисов Иван Иванович  кафедра ____________________Дата начала обучения_______________</dc:title>
  <dc:creator>Вика</dc:creator>
  <cp:lastModifiedBy>Пользователь Windows</cp:lastModifiedBy>
  <cp:revision>72</cp:revision>
  <dcterms:created xsi:type="dcterms:W3CDTF">2015-02-06T08:53:17Z</dcterms:created>
  <dcterms:modified xsi:type="dcterms:W3CDTF">2017-09-13T00:05:07Z</dcterms:modified>
</cp:coreProperties>
</file>